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64" r:id="rId5"/>
    <p:sldId id="265" r:id="rId6"/>
    <p:sldId id="271" r:id="rId7"/>
    <p:sldId id="267" r:id="rId8"/>
    <p:sldId id="266" r:id="rId9"/>
    <p:sldId id="268" r:id="rId10"/>
    <p:sldId id="269" r:id="rId11"/>
    <p:sldId id="270" r:id="rId12"/>
    <p:sldId id="272" r:id="rId13"/>
    <p:sldId id="273" r:id="rId14"/>
    <p:sldId id="274"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BD4C57-517D-4B12-9BDC-2CAC66561C17}" v="18" dt="2024-06-01T07:45:27.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6E4C0-83F7-48FD-B384-D303BD7D573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825DE52-A437-4FBF-8C76-C9E750CE5219}">
      <dgm:prSet/>
      <dgm:spPr/>
      <dgm:t>
        <a:bodyPr/>
        <a:lstStyle/>
        <a:p>
          <a:pPr>
            <a:lnSpc>
              <a:spcPct val="100000"/>
            </a:lnSpc>
          </a:pPr>
          <a:r>
            <a:rPr lang="en-US" b="1" u="sng"/>
            <a:t>Client's Objectives:</a:t>
          </a:r>
          <a:endParaRPr lang="en-US"/>
        </a:p>
      </dgm:t>
    </dgm:pt>
    <dgm:pt modelId="{390671F9-59CE-400F-AB21-E9E29AA1B876}" type="parTrans" cxnId="{DED2C314-CF55-4F7B-BCA0-C45ECD0C6FFC}">
      <dgm:prSet/>
      <dgm:spPr/>
      <dgm:t>
        <a:bodyPr/>
        <a:lstStyle/>
        <a:p>
          <a:endParaRPr lang="en-US"/>
        </a:p>
      </dgm:t>
    </dgm:pt>
    <dgm:pt modelId="{ACDA2C58-B43A-4394-B7B3-BEB7DADE5D27}" type="sibTrans" cxnId="{DED2C314-CF55-4F7B-BCA0-C45ECD0C6FFC}">
      <dgm:prSet/>
      <dgm:spPr/>
      <dgm:t>
        <a:bodyPr/>
        <a:lstStyle/>
        <a:p>
          <a:endParaRPr lang="en-US"/>
        </a:p>
      </dgm:t>
    </dgm:pt>
    <dgm:pt modelId="{77D49876-77C1-44FB-8E30-65BE5FDE70B6}">
      <dgm:prSet/>
      <dgm:spPr/>
      <dgm:t>
        <a:bodyPr/>
        <a:lstStyle/>
        <a:p>
          <a:pPr>
            <a:lnSpc>
              <a:spcPct val="100000"/>
            </a:lnSpc>
          </a:pPr>
          <a:r>
            <a:rPr lang="en-US" b="1"/>
            <a:t>Accurate Pricing: </a:t>
          </a:r>
          <a:r>
            <a:rPr lang="en-US"/>
            <a:t>Develop a model that can accurately predict laptop prices based on various features, helping our clients stay competitive in the market.</a:t>
          </a:r>
        </a:p>
      </dgm:t>
    </dgm:pt>
    <dgm:pt modelId="{489E64C8-E55C-46BC-B926-C119C79360EC}" type="parTrans" cxnId="{E7F2112C-F716-4022-95FD-71C4D42C55D4}">
      <dgm:prSet/>
      <dgm:spPr/>
      <dgm:t>
        <a:bodyPr/>
        <a:lstStyle/>
        <a:p>
          <a:endParaRPr lang="en-US"/>
        </a:p>
      </dgm:t>
    </dgm:pt>
    <dgm:pt modelId="{3DD72652-F5FF-49C3-AFEF-5E8817AE1910}" type="sibTrans" cxnId="{E7F2112C-F716-4022-95FD-71C4D42C55D4}">
      <dgm:prSet/>
      <dgm:spPr/>
      <dgm:t>
        <a:bodyPr/>
        <a:lstStyle/>
        <a:p>
          <a:endParaRPr lang="en-US"/>
        </a:p>
      </dgm:t>
    </dgm:pt>
    <dgm:pt modelId="{E2274636-2A37-4F2A-AE69-953F9B82E01F}">
      <dgm:prSet/>
      <dgm:spPr/>
      <dgm:t>
        <a:bodyPr/>
        <a:lstStyle/>
        <a:p>
          <a:pPr>
            <a:lnSpc>
              <a:spcPct val="100000"/>
            </a:lnSpc>
          </a:pPr>
          <a:r>
            <a:rPr lang="en-US" b="1"/>
            <a:t>Market Positioning: </a:t>
          </a:r>
          <a:r>
            <a:rPr lang="en-US"/>
            <a:t>Understand how different features contribute to pricing, enabling SmartTech Co. to strategically position its laptops in the market.</a:t>
          </a:r>
        </a:p>
      </dgm:t>
    </dgm:pt>
    <dgm:pt modelId="{6C34EF20-BBA5-4F5D-B515-AE1737997C7A}" type="parTrans" cxnId="{3644D002-AC5B-41C0-AA90-413B42C0156F}">
      <dgm:prSet/>
      <dgm:spPr/>
      <dgm:t>
        <a:bodyPr/>
        <a:lstStyle/>
        <a:p>
          <a:endParaRPr lang="en-US"/>
        </a:p>
      </dgm:t>
    </dgm:pt>
    <dgm:pt modelId="{7AD3EA8B-B81A-425D-8701-8236B49D24CF}" type="sibTrans" cxnId="{3644D002-AC5B-41C0-AA90-413B42C0156F}">
      <dgm:prSet/>
      <dgm:spPr/>
      <dgm:t>
        <a:bodyPr/>
        <a:lstStyle/>
        <a:p>
          <a:endParaRPr lang="en-US"/>
        </a:p>
      </dgm:t>
    </dgm:pt>
    <dgm:pt modelId="{9C0C993C-4D63-4A17-ACD9-8EED7C2D57F2}">
      <dgm:prSet/>
      <dgm:spPr/>
      <dgm:t>
        <a:bodyPr/>
        <a:lstStyle/>
        <a:p>
          <a:pPr>
            <a:lnSpc>
              <a:spcPct val="100000"/>
            </a:lnSpc>
          </a:pPr>
          <a:r>
            <a:rPr lang="en-US" b="1"/>
            <a:t>Brand Influence: </a:t>
          </a:r>
          <a:r>
            <a:rPr lang="en-US"/>
            <a:t>Assess the impact of brand reputation on pricing, providing insights into brand perception and market demand.</a:t>
          </a:r>
        </a:p>
      </dgm:t>
    </dgm:pt>
    <dgm:pt modelId="{5E11A16C-48A3-45C4-B390-641799705640}" type="parTrans" cxnId="{DF37EED7-C2C4-47F6-91F4-06355DB43A28}">
      <dgm:prSet/>
      <dgm:spPr/>
      <dgm:t>
        <a:bodyPr/>
        <a:lstStyle/>
        <a:p>
          <a:endParaRPr lang="en-US"/>
        </a:p>
      </dgm:t>
    </dgm:pt>
    <dgm:pt modelId="{38DB528F-9895-4F79-A92B-83F270F3E093}" type="sibTrans" cxnId="{DF37EED7-C2C4-47F6-91F4-06355DB43A28}">
      <dgm:prSet/>
      <dgm:spPr/>
      <dgm:t>
        <a:bodyPr/>
        <a:lstStyle/>
        <a:p>
          <a:endParaRPr lang="en-US"/>
        </a:p>
      </dgm:t>
    </dgm:pt>
    <dgm:pt modelId="{379961CD-AA32-4EDB-8706-EA27C39FF390}" type="pres">
      <dgm:prSet presAssocID="{DA26E4C0-83F7-48FD-B384-D303BD7D573C}" presName="root" presStyleCnt="0">
        <dgm:presLayoutVars>
          <dgm:dir/>
          <dgm:resizeHandles val="exact"/>
        </dgm:presLayoutVars>
      </dgm:prSet>
      <dgm:spPr/>
    </dgm:pt>
    <dgm:pt modelId="{A6AC396D-E834-4889-8DAC-B5B8F948AEF1}" type="pres">
      <dgm:prSet presAssocID="{7825DE52-A437-4FBF-8C76-C9E750CE5219}" presName="compNode" presStyleCnt="0"/>
      <dgm:spPr/>
    </dgm:pt>
    <dgm:pt modelId="{83A9E8A6-9B29-4A0C-8A94-08E33323CDFA}" type="pres">
      <dgm:prSet presAssocID="{7825DE52-A437-4FBF-8C76-C9E750CE5219}" presName="bgRect" presStyleLbl="bgShp" presStyleIdx="0" presStyleCnt="4"/>
      <dgm:spPr/>
    </dgm:pt>
    <dgm:pt modelId="{47F80AC7-E884-48DE-94E4-05AECF9B9555}" type="pres">
      <dgm:prSet presAssocID="{7825DE52-A437-4FBF-8C76-C9E750CE52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8F38644A-3012-47E5-B4C2-BC695F065748}" type="pres">
      <dgm:prSet presAssocID="{7825DE52-A437-4FBF-8C76-C9E750CE5219}" presName="spaceRect" presStyleCnt="0"/>
      <dgm:spPr/>
    </dgm:pt>
    <dgm:pt modelId="{179BB0AA-0625-4901-9739-D028F0EFFC96}" type="pres">
      <dgm:prSet presAssocID="{7825DE52-A437-4FBF-8C76-C9E750CE5219}" presName="parTx" presStyleLbl="revTx" presStyleIdx="0" presStyleCnt="4">
        <dgm:presLayoutVars>
          <dgm:chMax val="0"/>
          <dgm:chPref val="0"/>
        </dgm:presLayoutVars>
      </dgm:prSet>
      <dgm:spPr/>
    </dgm:pt>
    <dgm:pt modelId="{66970B15-013B-42F6-B801-2E111EF3D5D7}" type="pres">
      <dgm:prSet presAssocID="{ACDA2C58-B43A-4394-B7B3-BEB7DADE5D27}" presName="sibTrans" presStyleCnt="0"/>
      <dgm:spPr/>
    </dgm:pt>
    <dgm:pt modelId="{4CFA393B-2F9E-4919-8C6E-DCAD40F69E66}" type="pres">
      <dgm:prSet presAssocID="{77D49876-77C1-44FB-8E30-65BE5FDE70B6}" presName="compNode" presStyleCnt="0"/>
      <dgm:spPr/>
    </dgm:pt>
    <dgm:pt modelId="{4FF2928D-931E-4785-8ED7-D639856D9F87}" type="pres">
      <dgm:prSet presAssocID="{77D49876-77C1-44FB-8E30-65BE5FDE70B6}" presName="bgRect" presStyleLbl="bgShp" presStyleIdx="1" presStyleCnt="4"/>
      <dgm:spPr/>
    </dgm:pt>
    <dgm:pt modelId="{BE73016B-4179-4583-A957-399DE3B5F883}" type="pres">
      <dgm:prSet presAssocID="{77D49876-77C1-44FB-8E30-65BE5FDE70B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305EABA4-61B9-4E0E-B189-0AD821208104}" type="pres">
      <dgm:prSet presAssocID="{77D49876-77C1-44FB-8E30-65BE5FDE70B6}" presName="spaceRect" presStyleCnt="0"/>
      <dgm:spPr/>
    </dgm:pt>
    <dgm:pt modelId="{B14C645F-8AC4-4A0C-8CCE-FACE4A697737}" type="pres">
      <dgm:prSet presAssocID="{77D49876-77C1-44FB-8E30-65BE5FDE70B6}" presName="parTx" presStyleLbl="revTx" presStyleIdx="1" presStyleCnt="4">
        <dgm:presLayoutVars>
          <dgm:chMax val="0"/>
          <dgm:chPref val="0"/>
        </dgm:presLayoutVars>
      </dgm:prSet>
      <dgm:spPr/>
    </dgm:pt>
    <dgm:pt modelId="{3C5D3216-72BC-477B-8693-DE98209EB292}" type="pres">
      <dgm:prSet presAssocID="{3DD72652-F5FF-49C3-AFEF-5E8817AE1910}" presName="sibTrans" presStyleCnt="0"/>
      <dgm:spPr/>
    </dgm:pt>
    <dgm:pt modelId="{411D4978-8B57-4921-9405-1F832F295B39}" type="pres">
      <dgm:prSet presAssocID="{E2274636-2A37-4F2A-AE69-953F9B82E01F}" presName="compNode" presStyleCnt="0"/>
      <dgm:spPr/>
    </dgm:pt>
    <dgm:pt modelId="{5FBFF8B6-70A9-4329-ADC1-1312FA907E93}" type="pres">
      <dgm:prSet presAssocID="{E2274636-2A37-4F2A-AE69-953F9B82E01F}" presName="bgRect" presStyleLbl="bgShp" presStyleIdx="2" presStyleCnt="4"/>
      <dgm:spPr/>
    </dgm:pt>
    <dgm:pt modelId="{6251775E-BF33-4729-B1F4-A2F1F6CC0EC0}" type="pres">
      <dgm:prSet presAssocID="{E2274636-2A37-4F2A-AE69-953F9B82E0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opping cart"/>
        </a:ext>
      </dgm:extLst>
    </dgm:pt>
    <dgm:pt modelId="{1F180D09-DBAA-4633-8E7B-8039FB408E7D}" type="pres">
      <dgm:prSet presAssocID="{E2274636-2A37-4F2A-AE69-953F9B82E01F}" presName="spaceRect" presStyleCnt="0"/>
      <dgm:spPr/>
    </dgm:pt>
    <dgm:pt modelId="{B8912038-7999-461D-86AE-7BBCCF9B724E}" type="pres">
      <dgm:prSet presAssocID="{E2274636-2A37-4F2A-AE69-953F9B82E01F}" presName="parTx" presStyleLbl="revTx" presStyleIdx="2" presStyleCnt="4">
        <dgm:presLayoutVars>
          <dgm:chMax val="0"/>
          <dgm:chPref val="0"/>
        </dgm:presLayoutVars>
      </dgm:prSet>
      <dgm:spPr/>
    </dgm:pt>
    <dgm:pt modelId="{A66821B9-E0CA-4C38-A286-FD628795E963}" type="pres">
      <dgm:prSet presAssocID="{7AD3EA8B-B81A-425D-8701-8236B49D24CF}" presName="sibTrans" presStyleCnt="0"/>
      <dgm:spPr/>
    </dgm:pt>
    <dgm:pt modelId="{7DFA9C00-98D1-4578-8FBE-4077B8D31084}" type="pres">
      <dgm:prSet presAssocID="{9C0C993C-4D63-4A17-ACD9-8EED7C2D57F2}" presName="compNode" presStyleCnt="0"/>
      <dgm:spPr/>
    </dgm:pt>
    <dgm:pt modelId="{D9E0F178-6799-4CF2-A565-BD8DF60B3E2F}" type="pres">
      <dgm:prSet presAssocID="{9C0C993C-4D63-4A17-ACD9-8EED7C2D57F2}" presName="bgRect" presStyleLbl="bgShp" presStyleIdx="3" presStyleCnt="4"/>
      <dgm:spPr/>
    </dgm:pt>
    <dgm:pt modelId="{A08BD02B-0241-4C51-9AD6-4FAB1D8A8EA7}" type="pres">
      <dgm:prSet presAssocID="{9C0C993C-4D63-4A17-ACD9-8EED7C2D57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dvertising"/>
        </a:ext>
      </dgm:extLst>
    </dgm:pt>
    <dgm:pt modelId="{8586EB3D-D5E9-4D77-85C1-84920A6AEA50}" type="pres">
      <dgm:prSet presAssocID="{9C0C993C-4D63-4A17-ACD9-8EED7C2D57F2}" presName="spaceRect" presStyleCnt="0"/>
      <dgm:spPr/>
    </dgm:pt>
    <dgm:pt modelId="{3F71FCF1-1E9A-4688-B243-DC1867A45C2F}" type="pres">
      <dgm:prSet presAssocID="{9C0C993C-4D63-4A17-ACD9-8EED7C2D57F2}" presName="parTx" presStyleLbl="revTx" presStyleIdx="3" presStyleCnt="4">
        <dgm:presLayoutVars>
          <dgm:chMax val="0"/>
          <dgm:chPref val="0"/>
        </dgm:presLayoutVars>
      </dgm:prSet>
      <dgm:spPr/>
    </dgm:pt>
  </dgm:ptLst>
  <dgm:cxnLst>
    <dgm:cxn modelId="{3644D002-AC5B-41C0-AA90-413B42C0156F}" srcId="{DA26E4C0-83F7-48FD-B384-D303BD7D573C}" destId="{E2274636-2A37-4F2A-AE69-953F9B82E01F}" srcOrd="2" destOrd="0" parTransId="{6C34EF20-BBA5-4F5D-B515-AE1737997C7A}" sibTransId="{7AD3EA8B-B81A-425D-8701-8236B49D24CF}"/>
    <dgm:cxn modelId="{DED2C314-CF55-4F7B-BCA0-C45ECD0C6FFC}" srcId="{DA26E4C0-83F7-48FD-B384-D303BD7D573C}" destId="{7825DE52-A437-4FBF-8C76-C9E750CE5219}" srcOrd="0" destOrd="0" parTransId="{390671F9-59CE-400F-AB21-E9E29AA1B876}" sibTransId="{ACDA2C58-B43A-4394-B7B3-BEB7DADE5D27}"/>
    <dgm:cxn modelId="{E7F2112C-F716-4022-95FD-71C4D42C55D4}" srcId="{DA26E4C0-83F7-48FD-B384-D303BD7D573C}" destId="{77D49876-77C1-44FB-8E30-65BE5FDE70B6}" srcOrd="1" destOrd="0" parTransId="{489E64C8-E55C-46BC-B926-C119C79360EC}" sibTransId="{3DD72652-F5FF-49C3-AFEF-5E8817AE1910}"/>
    <dgm:cxn modelId="{DD6C653F-27F9-4C0D-B8F6-1CECDD99471A}" type="presOf" srcId="{DA26E4C0-83F7-48FD-B384-D303BD7D573C}" destId="{379961CD-AA32-4EDB-8706-EA27C39FF390}" srcOrd="0" destOrd="0" presId="urn:microsoft.com/office/officeart/2018/2/layout/IconVerticalSolidList"/>
    <dgm:cxn modelId="{94886067-7E0C-4B4B-8783-3CA1B4445063}" type="presOf" srcId="{E2274636-2A37-4F2A-AE69-953F9B82E01F}" destId="{B8912038-7999-461D-86AE-7BBCCF9B724E}" srcOrd="0" destOrd="0" presId="urn:microsoft.com/office/officeart/2018/2/layout/IconVerticalSolidList"/>
    <dgm:cxn modelId="{65A41E4C-6181-482B-A4D2-A008BF6B123D}" type="presOf" srcId="{7825DE52-A437-4FBF-8C76-C9E750CE5219}" destId="{179BB0AA-0625-4901-9739-D028F0EFFC96}" srcOrd="0" destOrd="0" presId="urn:microsoft.com/office/officeart/2018/2/layout/IconVerticalSolidList"/>
    <dgm:cxn modelId="{F39FE87A-A521-4F42-95A5-F192546FBDA4}" type="presOf" srcId="{77D49876-77C1-44FB-8E30-65BE5FDE70B6}" destId="{B14C645F-8AC4-4A0C-8CCE-FACE4A697737}" srcOrd="0" destOrd="0" presId="urn:microsoft.com/office/officeart/2018/2/layout/IconVerticalSolidList"/>
    <dgm:cxn modelId="{DF37EED7-C2C4-47F6-91F4-06355DB43A28}" srcId="{DA26E4C0-83F7-48FD-B384-D303BD7D573C}" destId="{9C0C993C-4D63-4A17-ACD9-8EED7C2D57F2}" srcOrd="3" destOrd="0" parTransId="{5E11A16C-48A3-45C4-B390-641799705640}" sibTransId="{38DB528F-9895-4F79-A92B-83F270F3E093}"/>
    <dgm:cxn modelId="{94BAC7E1-DD4C-4617-9850-B6DEF211AD79}" type="presOf" srcId="{9C0C993C-4D63-4A17-ACD9-8EED7C2D57F2}" destId="{3F71FCF1-1E9A-4688-B243-DC1867A45C2F}" srcOrd="0" destOrd="0" presId="urn:microsoft.com/office/officeart/2018/2/layout/IconVerticalSolidList"/>
    <dgm:cxn modelId="{A6292278-995C-4683-928D-A1ECE9557F50}" type="presParOf" srcId="{379961CD-AA32-4EDB-8706-EA27C39FF390}" destId="{A6AC396D-E834-4889-8DAC-B5B8F948AEF1}" srcOrd="0" destOrd="0" presId="urn:microsoft.com/office/officeart/2018/2/layout/IconVerticalSolidList"/>
    <dgm:cxn modelId="{01903A1F-37FB-4BA5-85E2-BDB39942A46F}" type="presParOf" srcId="{A6AC396D-E834-4889-8DAC-B5B8F948AEF1}" destId="{83A9E8A6-9B29-4A0C-8A94-08E33323CDFA}" srcOrd="0" destOrd="0" presId="urn:microsoft.com/office/officeart/2018/2/layout/IconVerticalSolidList"/>
    <dgm:cxn modelId="{BF9C7014-A372-46C9-AA6E-7F8A055F1A38}" type="presParOf" srcId="{A6AC396D-E834-4889-8DAC-B5B8F948AEF1}" destId="{47F80AC7-E884-48DE-94E4-05AECF9B9555}" srcOrd="1" destOrd="0" presId="urn:microsoft.com/office/officeart/2018/2/layout/IconVerticalSolidList"/>
    <dgm:cxn modelId="{A2E73D79-C9EB-45DA-8AA4-FAFEF6AEAF30}" type="presParOf" srcId="{A6AC396D-E834-4889-8DAC-B5B8F948AEF1}" destId="{8F38644A-3012-47E5-B4C2-BC695F065748}" srcOrd="2" destOrd="0" presId="urn:microsoft.com/office/officeart/2018/2/layout/IconVerticalSolidList"/>
    <dgm:cxn modelId="{7E269FEB-5100-4061-99CF-DEC38A2FFE02}" type="presParOf" srcId="{A6AC396D-E834-4889-8DAC-B5B8F948AEF1}" destId="{179BB0AA-0625-4901-9739-D028F0EFFC96}" srcOrd="3" destOrd="0" presId="urn:microsoft.com/office/officeart/2018/2/layout/IconVerticalSolidList"/>
    <dgm:cxn modelId="{B001A1F5-29B0-480F-90B8-E8DB76F836E5}" type="presParOf" srcId="{379961CD-AA32-4EDB-8706-EA27C39FF390}" destId="{66970B15-013B-42F6-B801-2E111EF3D5D7}" srcOrd="1" destOrd="0" presId="urn:microsoft.com/office/officeart/2018/2/layout/IconVerticalSolidList"/>
    <dgm:cxn modelId="{9A071C4B-D394-4217-ABE2-DEA6D2599FCF}" type="presParOf" srcId="{379961CD-AA32-4EDB-8706-EA27C39FF390}" destId="{4CFA393B-2F9E-4919-8C6E-DCAD40F69E66}" srcOrd="2" destOrd="0" presId="urn:microsoft.com/office/officeart/2018/2/layout/IconVerticalSolidList"/>
    <dgm:cxn modelId="{6A4569FA-D10B-4BDE-81C4-F0037F6C9FA0}" type="presParOf" srcId="{4CFA393B-2F9E-4919-8C6E-DCAD40F69E66}" destId="{4FF2928D-931E-4785-8ED7-D639856D9F87}" srcOrd="0" destOrd="0" presId="urn:microsoft.com/office/officeart/2018/2/layout/IconVerticalSolidList"/>
    <dgm:cxn modelId="{F94D2C45-1C9F-4E42-BFE0-3F36222292EF}" type="presParOf" srcId="{4CFA393B-2F9E-4919-8C6E-DCAD40F69E66}" destId="{BE73016B-4179-4583-A957-399DE3B5F883}" srcOrd="1" destOrd="0" presId="urn:microsoft.com/office/officeart/2018/2/layout/IconVerticalSolidList"/>
    <dgm:cxn modelId="{942327FA-B012-4B88-ADCD-8EA35A387E5D}" type="presParOf" srcId="{4CFA393B-2F9E-4919-8C6E-DCAD40F69E66}" destId="{305EABA4-61B9-4E0E-B189-0AD821208104}" srcOrd="2" destOrd="0" presId="urn:microsoft.com/office/officeart/2018/2/layout/IconVerticalSolidList"/>
    <dgm:cxn modelId="{6EAB2295-2964-4956-A2D4-69E3D539FA03}" type="presParOf" srcId="{4CFA393B-2F9E-4919-8C6E-DCAD40F69E66}" destId="{B14C645F-8AC4-4A0C-8CCE-FACE4A697737}" srcOrd="3" destOrd="0" presId="urn:microsoft.com/office/officeart/2018/2/layout/IconVerticalSolidList"/>
    <dgm:cxn modelId="{162639DE-1C3E-474C-B144-F9174BBE8F74}" type="presParOf" srcId="{379961CD-AA32-4EDB-8706-EA27C39FF390}" destId="{3C5D3216-72BC-477B-8693-DE98209EB292}" srcOrd="3" destOrd="0" presId="urn:microsoft.com/office/officeart/2018/2/layout/IconVerticalSolidList"/>
    <dgm:cxn modelId="{7E27F7F7-AD8F-4F0E-B52B-4D163BD30101}" type="presParOf" srcId="{379961CD-AA32-4EDB-8706-EA27C39FF390}" destId="{411D4978-8B57-4921-9405-1F832F295B39}" srcOrd="4" destOrd="0" presId="urn:microsoft.com/office/officeart/2018/2/layout/IconVerticalSolidList"/>
    <dgm:cxn modelId="{F254B2BF-EB84-466A-A393-0C37B2E23663}" type="presParOf" srcId="{411D4978-8B57-4921-9405-1F832F295B39}" destId="{5FBFF8B6-70A9-4329-ADC1-1312FA907E93}" srcOrd="0" destOrd="0" presId="urn:microsoft.com/office/officeart/2018/2/layout/IconVerticalSolidList"/>
    <dgm:cxn modelId="{C96BB7CA-2C45-4E49-BEFA-C09D3F179E36}" type="presParOf" srcId="{411D4978-8B57-4921-9405-1F832F295B39}" destId="{6251775E-BF33-4729-B1F4-A2F1F6CC0EC0}" srcOrd="1" destOrd="0" presId="urn:microsoft.com/office/officeart/2018/2/layout/IconVerticalSolidList"/>
    <dgm:cxn modelId="{69F1F928-FB4B-4ABD-9B96-0988FF517EAA}" type="presParOf" srcId="{411D4978-8B57-4921-9405-1F832F295B39}" destId="{1F180D09-DBAA-4633-8E7B-8039FB408E7D}" srcOrd="2" destOrd="0" presId="urn:microsoft.com/office/officeart/2018/2/layout/IconVerticalSolidList"/>
    <dgm:cxn modelId="{8FF03464-7B40-4B21-8181-7CF0B8FB804B}" type="presParOf" srcId="{411D4978-8B57-4921-9405-1F832F295B39}" destId="{B8912038-7999-461D-86AE-7BBCCF9B724E}" srcOrd="3" destOrd="0" presId="urn:microsoft.com/office/officeart/2018/2/layout/IconVerticalSolidList"/>
    <dgm:cxn modelId="{54EBF2B5-CCA9-4F0C-B88E-AD0FD740C264}" type="presParOf" srcId="{379961CD-AA32-4EDB-8706-EA27C39FF390}" destId="{A66821B9-E0CA-4C38-A286-FD628795E963}" srcOrd="5" destOrd="0" presId="urn:microsoft.com/office/officeart/2018/2/layout/IconVerticalSolidList"/>
    <dgm:cxn modelId="{31809D7A-4925-4EE8-85A4-E7EE37D7FE5A}" type="presParOf" srcId="{379961CD-AA32-4EDB-8706-EA27C39FF390}" destId="{7DFA9C00-98D1-4578-8FBE-4077B8D31084}" srcOrd="6" destOrd="0" presId="urn:microsoft.com/office/officeart/2018/2/layout/IconVerticalSolidList"/>
    <dgm:cxn modelId="{0B4C900C-C3F2-49FF-AD0C-566C006F67C9}" type="presParOf" srcId="{7DFA9C00-98D1-4578-8FBE-4077B8D31084}" destId="{D9E0F178-6799-4CF2-A565-BD8DF60B3E2F}" srcOrd="0" destOrd="0" presId="urn:microsoft.com/office/officeart/2018/2/layout/IconVerticalSolidList"/>
    <dgm:cxn modelId="{F5520684-06FE-44C7-9654-054ABE099B69}" type="presParOf" srcId="{7DFA9C00-98D1-4578-8FBE-4077B8D31084}" destId="{A08BD02B-0241-4C51-9AD6-4FAB1D8A8EA7}" srcOrd="1" destOrd="0" presId="urn:microsoft.com/office/officeart/2018/2/layout/IconVerticalSolidList"/>
    <dgm:cxn modelId="{97164638-10BB-4D2C-90EE-DE7AF05E15A8}" type="presParOf" srcId="{7DFA9C00-98D1-4578-8FBE-4077B8D31084}" destId="{8586EB3D-D5E9-4D77-85C1-84920A6AEA50}" srcOrd="2" destOrd="0" presId="urn:microsoft.com/office/officeart/2018/2/layout/IconVerticalSolidList"/>
    <dgm:cxn modelId="{8E6EFA4B-B673-48FB-8B6D-F26B70F1616E}" type="presParOf" srcId="{7DFA9C00-98D1-4578-8FBE-4077B8D31084}" destId="{3F71FCF1-1E9A-4688-B243-DC1867A45C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9E8A6-9B29-4A0C-8A94-08E33323CDFA}">
      <dsp:nvSpPr>
        <dsp:cNvPr id="0" name=""/>
        <dsp:cNvSpPr/>
      </dsp:nvSpPr>
      <dsp:spPr>
        <a:xfrm>
          <a:off x="0" y="1085"/>
          <a:ext cx="10586465" cy="5503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F80AC7-E884-48DE-94E4-05AECF9B9555}">
      <dsp:nvSpPr>
        <dsp:cNvPr id="0" name=""/>
        <dsp:cNvSpPr/>
      </dsp:nvSpPr>
      <dsp:spPr>
        <a:xfrm>
          <a:off x="166466" y="124903"/>
          <a:ext cx="302665" cy="3026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9BB0AA-0625-4901-9739-D028F0EFFC96}">
      <dsp:nvSpPr>
        <dsp:cNvPr id="0" name=""/>
        <dsp:cNvSpPr/>
      </dsp:nvSpPr>
      <dsp:spPr>
        <a:xfrm>
          <a:off x="635597" y="1085"/>
          <a:ext cx="9950868" cy="55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40" tIns="58240" rIns="58240" bIns="58240" numCol="1" spcCol="1270" anchor="ctr" anchorCtr="0">
          <a:noAutofit/>
        </a:bodyPr>
        <a:lstStyle/>
        <a:p>
          <a:pPr marL="0" lvl="0" indent="0" algn="l" defTabSz="622300">
            <a:lnSpc>
              <a:spcPct val="100000"/>
            </a:lnSpc>
            <a:spcBef>
              <a:spcPct val="0"/>
            </a:spcBef>
            <a:spcAft>
              <a:spcPct val="35000"/>
            </a:spcAft>
            <a:buNone/>
          </a:pPr>
          <a:r>
            <a:rPr lang="en-US" sz="1400" b="1" u="sng" kern="1200"/>
            <a:t>Client's Objectives:</a:t>
          </a:r>
          <a:endParaRPr lang="en-US" sz="1400" kern="1200"/>
        </a:p>
      </dsp:txBody>
      <dsp:txXfrm>
        <a:off x="635597" y="1085"/>
        <a:ext cx="9950868" cy="550300"/>
      </dsp:txXfrm>
    </dsp:sp>
    <dsp:sp modelId="{4FF2928D-931E-4785-8ED7-D639856D9F87}">
      <dsp:nvSpPr>
        <dsp:cNvPr id="0" name=""/>
        <dsp:cNvSpPr/>
      </dsp:nvSpPr>
      <dsp:spPr>
        <a:xfrm>
          <a:off x="0" y="688961"/>
          <a:ext cx="10586465" cy="5503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73016B-4179-4583-A957-399DE3B5F883}">
      <dsp:nvSpPr>
        <dsp:cNvPr id="0" name=""/>
        <dsp:cNvSpPr/>
      </dsp:nvSpPr>
      <dsp:spPr>
        <a:xfrm>
          <a:off x="166466" y="812779"/>
          <a:ext cx="302665" cy="3026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4C645F-8AC4-4A0C-8CCE-FACE4A697737}">
      <dsp:nvSpPr>
        <dsp:cNvPr id="0" name=""/>
        <dsp:cNvSpPr/>
      </dsp:nvSpPr>
      <dsp:spPr>
        <a:xfrm>
          <a:off x="635597" y="688961"/>
          <a:ext cx="9950868" cy="55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40" tIns="58240" rIns="58240" bIns="58240" numCol="1" spcCol="1270" anchor="ctr" anchorCtr="0">
          <a:noAutofit/>
        </a:bodyPr>
        <a:lstStyle/>
        <a:p>
          <a:pPr marL="0" lvl="0" indent="0" algn="l" defTabSz="622300">
            <a:lnSpc>
              <a:spcPct val="100000"/>
            </a:lnSpc>
            <a:spcBef>
              <a:spcPct val="0"/>
            </a:spcBef>
            <a:spcAft>
              <a:spcPct val="35000"/>
            </a:spcAft>
            <a:buNone/>
          </a:pPr>
          <a:r>
            <a:rPr lang="en-US" sz="1400" b="1" kern="1200"/>
            <a:t>Accurate Pricing: </a:t>
          </a:r>
          <a:r>
            <a:rPr lang="en-US" sz="1400" kern="1200"/>
            <a:t>Develop a model that can accurately predict laptop prices based on various features, helping our clients stay competitive in the market.</a:t>
          </a:r>
        </a:p>
      </dsp:txBody>
      <dsp:txXfrm>
        <a:off x="635597" y="688961"/>
        <a:ext cx="9950868" cy="550300"/>
      </dsp:txXfrm>
    </dsp:sp>
    <dsp:sp modelId="{5FBFF8B6-70A9-4329-ADC1-1312FA907E93}">
      <dsp:nvSpPr>
        <dsp:cNvPr id="0" name=""/>
        <dsp:cNvSpPr/>
      </dsp:nvSpPr>
      <dsp:spPr>
        <a:xfrm>
          <a:off x="0" y="1376838"/>
          <a:ext cx="10586465" cy="5503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51775E-BF33-4729-B1F4-A2F1F6CC0EC0}">
      <dsp:nvSpPr>
        <dsp:cNvPr id="0" name=""/>
        <dsp:cNvSpPr/>
      </dsp:nvSpPr>
      <dsp:spPr>
        <a:xfrm>
          <a:off x="166466" y="1500655"/>
          <a:ext cx="302665" cy="3026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912038-7999-461D-86AE-7BBCCF9B724E}">
      <dsp:nvSpPr>
        <dsp:cNvPr id="0" name=""/>
        <dsp:cNvSpPr/>
      </dsp:nvSpPr>
      <dsp:spPr>
        <a:xfrm>
          <a:off x="635597" y="1376838"/>
          <a:ext cx="9950868" cy="55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40" tIns="58240" rIns="58240" bIns="58240" numCol="1" spcCol="1270" anchor="ctr" anchorCtr="0">
          <a:noAutofit/>
        </a:bodyPr>
        <a:lstStyle/>
        <a:p>
          <a:pPr marL="0" lvl="0" indent="0" algn="l" defTabSz="622300">
            <a:lnSpc>
              <a:spcPct val="100000"/>
            </a:lnSpc>
            <a:spcBef>
              <a:spcPct val="0"/>
            </a:spcBef>
            <a:spcAft>
              <a:spcPct val="35000"/>
            </a:spcAft>
            <a:buNone/>
          </a:pPr>
          <a:r>
            <a:rPr lang="en-US" sz="1400" b="1" kern="1200"/>
            <a:t>Market Positioning: </a:t>
          </a:r>
          <a:r>
            <a:rPr lang="en-US" sz="1400" kern="1200"/>
            <a:t>Understand how different features contribute to pricing, enabling SmartTech Co. to strategically position its laptops in the market.</a:t>
          </a:r>
        </a:p>
      </dsp:txBody>
      <dsp:txXfrm>
        <a:off x="635597" y="1376838"/>
        <a:ext cx="9950868" cy="550300"/>
      </dsp:txXfrm>
    </dsp:sp>
    <dsp:sp modelId="{D9E0F178-6799-4CF2-A565-BD8DF60B3E2F}">
      <dsp:nvSpPr>
        <dsp:cNvPr id="0" name=""/>
        <dsp:cNvSpPr/>
      </dsp:nvSpPr>
      <dsp:spPr>
        <a:xfrm>
          <a:off x="0" y="2064714"/>
          <a:ext cx="10586465" cy="5503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8BD02B-0241-4C51-9AD6-4FAB1D8A8EA7}">
      <dsp:nvSpPr>
        <dsp:cNvPr id="0" name=""/>
        <dsp:cNvSpPr/>
      </dsp:nvSpPr>
      <dsp:spPr>
        <a:xfrm>
          <a:off x="166466" y="2188531"/>
          <a:ext cx="302665" cy="3026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71FCF1-1E9A-4688-B243-DC1867A45C2F}">
      <dsp:nvSpPr>
        <dsp:cNvPr id="0" name=""/>
        <dsp:cNvSpPr/>
      </dsp:nvSpPr>
      <dsp:spPr>
        <a:xfrm>
          <a:off x="635597" y="2064714"/>
          <a:ext cx="9950868" cy="55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40" tIns="58240" rIns="58240" bIns="58240" numCol="1" spcCol="1270" anchor="ctr" anchorCtr="0">
          <a:noAutofit/>
        </a:bodyPr>
        <a:lstStyle/>
        <a:p>
          <a:pPr marL="0" lvl="0" indent="0" algn="l" defTabSz="622300">
            <a:lnSpc>
              <a:spcPct val="100000"/>
            </a:lnSpc>
            <a:spcBef>
              <a:spcPct val="0"/>
            </a:spcBef>
            <a:spcAft>
              <a:spcPct val="35000"/>
            </a:spcAft>
            <a:buNone/>
          </a:pPr>
          <a:r>
            <a:rPr lang="en-US" sz="1400" b="1" kern="1200"/>
            <a:t>Brand Influence: </a:t>
          </a:r>
          <a:r>
            <a:rPr lang="en-US" sz="1400" kern="1200"/>
            <a:t>Assess the impact of brand reputation on pricing, providing insights into brand perception and market demand.</a:t>
          </a:r>
        </a:p>
      </dsp:txBody>
      <dsp:txXfrm>
        <a:off x="635597" y="2064714"/>
        <a:ext cx="9950868" cy="5503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6/1/2024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56DE3-4E01-4AFD-AD42-42312842ED89}" type="slidenum">
              <a:rPr lang="en-US" smtClean="0"/>
              <a:t>13</a:t>
            </a:fld>
            <a:endParaRPr lang="en-US" dirty="0"/>
          </a:p>
        </p:txBody>
      </p:sp>
    </p:spTree>
    <p:extLst>
      <p:ext uri="{BB962C8B-B14F-4D97-AF65-F5344CB8AC3E}">
        <p14:creationId xmlns:p14="http://schemas.microsoft.com/office/powerpoint/2010/main" val="122318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hyperlink" Target="https://creativecommons.org/licenses/by-nd/3.0/" TargetMode="External"/><Relationship Id="rId5" Type="http://schemas.openxmlformats.org/officeDocument/2006/relationships/hyperlink" Target="https://s4be.cochrane.org/blog/2015/07/14/data-analysis-methods/"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A magnifying glass on a graph&#10;&#10;Description automatically generated">
            <a:extLst>
              <a:ext uri="{FF2B5EF4-FFF2-40B4-BE49-F238E27FC236}">
                <a16:creationId xmlns:a16="http://schemas.microsoft.com/office/drawing/2014/main" id="{AC84F896-2AAA-0314-585A-6904A6425ACF}"/>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r="7555"/>
          <a:stretch/>
        </p:blipFill>
        <p:spPr>
          <a:xfrm>
            <a:off x="20" y="10"/>
            <a:ext cx="12191979" cy="6857990"/>
          </a:xfrm>
          <a:prstGeom prst="rect">
            <a:avLst/>
          </a:prstGeom>
        </p:spPr>
      </p:pic>
      <p:sp>
        <p:nvSpPr>
          <p:cNvPr id="88" name="Rectangle 87">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IN"/>
          </a:p>
        </p:txBody>
      </p:sp>
      <p:sp>
        <p:nvSpPr>
          <p:cNvPr id="90" name="Rectangle 89">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IN"/>
          </a:p>
        </p:txBody>
      </p:sp>
      <p:sp>
        <p:nvSpPr>
          <p:cNvPr id="9" name="TextBox 8">
            <a:extLst>
              <a:ext uri="{FF2B5EF4-FFF2-40B4-BE49-F238E27FC236}">
                <a16:creationId xmlns:a16="http://schemas.microsoft.com/office/drawing/2014/main" id="{A053AB0D-48EF-015D-DE1B-24ACEAC61F9B}"/>
              </a:ext>
            </a:extLst>
          </p:cNvPr>
          <p:cNvSpPr txBox="1"/>
          <p:nvPr/>
        </p:nvSpPr>
        <p:spPr>
          <a:xfrm>
            <a:off x="1276055" y="2350017"/>
            <a:ext cx="4775075" cy="1630906"/>
          </a:xfrm>
          <a:prstGeom prst="rect">
            <a:avLst/>
          </a:prstGeom>
        </p:spPr>
        <p:txBody>
          <a:bodyPr vert="horz" lIns="91440" tIns="45720" rIns="91440" bIns="45720" rtlCol="0" anchor="ctr">
            <a:normAutofit/>
          </a:bodyPr>
          <a:lstStyle/>
          <a:p>
            <a:pPr algn="ctr">
              <a:lnSpc>
                <a:spcPct val="83000"/>
              </a:lnSpc>
              <a:spcBef>
                <a:spcPct val="0"/>
              </a:spcBef>
              <a:spcAft>
                <a:spcPts val="600"/>
              </a:spcAft>
            </a:pPr>
            <a:r>
              <a:rPr lang="en-US" sz="2100" cap="all" spc="-100" dirty="0">
                <a:latin typeface="+mj-lt"/>
              </a:rPr>
              <a:t>Project Title :</a:t>
            </a:r>
            <a:r>
              <a:rPr lang="en-US" sz="2100" i="0" u="none" strike="noStrike" cap="all" spc="-100" dirty="0">
                <a:highlight>
                  <a:srgbClr val="FFFFFF"/>
                </a:highlight>
                <a:latin typeface="+mj-lt"/>
              </a:rPr>
              <a:t>Laptop Price Prediction for SmartTech Co.</a:t>
            </a:r>
            <a:endParaRPr lang="en-US" sz="2100" i="0" cap="all" spc="-100" dirty="0">
              <a:highlight>
                <a:srgbClr val="FFFFFF"/>
              </a:highlight>
              <a:latin typeface="+mj-lt"/>
            </a:endParaRPr>
          </a:p>
          <a:p>
            <a:pPr algn="ctr">
              <a:lnSpc>
                <a:spcPct val="83000"/>
              </a:lnSpc>
              <a:spcBef>
                <a:spcPct val="0"/>
              </a:spcBef>
              <a:spcAft>
                <a:spcPts val="600"/>
              </a:spcAft>
            </a:pPr>
            <a:r>
              <a:rPr lang="en-US" sz="2100" cap="all" spc="-100" dirty="0">
                <a:latin typeface="+mj-lt"/>
              </a:rPr>
              <a:t> Name: Hari Priya Gude</a:t>
            </a:r>
          </a:p>
          <a:p>
            <a:pPr algn="ctr">
              <a:lnSpc>
                <a:spcPct val="83000"/>
              </a:lnSpc>
              <a:spcBef>
                <a:spcPct val="0"/>
              </a:spcBef>
              <a:spcAft>
                <a:spcPts val="600"/>
              </a:spcAft>
            </a:pPr>
            <a:r>
              <a:rPr lang="en-US" sz="2100" cap="all" spc="-100" dirty="0">
                <a:latin typeface="+mj-lt"/>
              </a:rPr>
              <a:t>Date: June 1st , 2024</a:t>
            </a:r>
          </a:p>
        </p:txBody>
      </p:sp>
      <p:sp>
        <p:nvSpPr>
          <p:cNvPr id="13" name="TextBox 12">
            <a:extLst>
              <a:ext uri="{FF2B5EF4-FFF2-40B4-BE49-F238E27FC236}">
                <a16:creationId xmlns:a16="http://schemas.microsoft.com/office/drawing/2014/main" id="{BA46D803-9FB4-18E9-8101-2083B49C7849}"/>
              </a:ext>
            </a:extLst>
          </p:cNvPr>
          <p:cNvSpPr txBox="1"/>
          <p:nvPr/>
        </p:nvSpPr>
        <p:spPr>
          <a:xfrm>
            <a:off x="9562754" y="6657945"/>
            <a:ext cx="2629245"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5" tooltip="https://s4be.cochrane.org/blog/2015/07/14/data-analysis-methods/">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6" tooltip="https://creativecommons.org/licenses/by-nd/3.0/">
                  <a:extLst>
                    <a:ext uri="{A12FA001-AC4F-418D-AE19-62706E023703}">
                      <ahyp:hlinkClr xmlns:ahyp="http://schemas.microsoft.com/office/drawing/2018/hyperlinkcolor" val="tx"/>
                    </a:ext>
                  </a:extLst>
                </a:hlinkClick>
              </a:rPr>
              <a:t>CC BY-ND</a:t>
            </a:r>
            <a:endParaRPr lang="en-IN" sz="700">
              <a:solidFill>
                <a:srgbClr val="FFFFFF"/>
              </a:solidFill>
            </a:endParaRPr>
          </a:p>
        </p:txBody>
      </p: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65D232-D717-19AC-2718-198C2575A69C}"/>
              </a:ext>
            </a:extLst>
          </p:cNvPr>
          <p:cNvPicPr>
            <a:picLocks noChangeAspect="1"/>
          </p:cNvPicPr>
          <p:nvPr/>
        </p:nvPicPr>
        <p:blipFill>
          <a:blip r:embed="rId2"/>
          <a:stretch>
            <a:fillRect/>
          </a:stretch>
        </p:blipFill>
        <p:spPr>
          <a:xfrm>
            <a:off x="6096000" y="4586653"/>
            <a:ext cx="5511336" cy="1091909"/>
          </a:xfrm>
          <a:prstGeom prst="rect">
            <a:avLst/>
          </a:prstGeom>
        </p:spPr>
      </p:pic>
      <p:sp>
        <p:nvSpPr>
          <p:cNvPr id="6" name="TextBox 5">
            <a:extLst>
              <a:ext uri="{FF2B5EF4-FFF2-40B4-BE49-F238E27FC236}">
                <a16:creationId xmlns:a16="http://schemas.microsoft.com/office/drawing/2014/main" id="{0DC8570C-B1FE-F14B-7F3D-456F54AE3939}"/>
              </a:ext>
            </a:extLst>
          </p:cNvPr>
          <p:cNvSpPr txBox="1"/>
          <p:nvPr/>
        </p:nvSpPr>
        <p:spPr>
          <a:xfrm>
            <a:off x="455566" y="495975"/>
            <a:ext cx="5640433" cy="400110"/>
          </a:xfrm>
          <a:prstGeom prst="rect">
            <a:avLst/>
          </a:prstGeom>
          <a:noFill/>
        </p:spPr>
        <p:txBody>
          <a:bodyPr wrap="square" rtlCol="0">
            <a:spAutoFit/>
          </a:bodyPr>
          <a:lstStyle/>
          <a:p>
            <a:r>
              <a:rPr lang="en-US" sz="2000" b="1" u="sng" dirty="0"/>
              <a:t>Model Training and Evaluation</a:t>
            </a:r>
            <a:endParaRPr lang="en-IN" sz="2000" b="1" u="sng" dirty="0"/>
          </a:p>
        </p:txBody>
      </p:sp>
      <p:sp>
        <p:nvSpPr>
          <p:cNvPr id="8" name="TextBox 7">
            <a:extLst>
              <a:ext uri="{FF2B5EF4-FFF2-40B4-BE49-F238E27FC236}">
                <a16:creationId xmlns:a16="http://schemas.microsoft.com/office/drawing/2014/main" id="{C42BE77B-0884-4362-C751-6BDFB501C0BD}"/>
              </a:ext>
            </a:extLst>
          </p:cNvPr>
          <p:cNvSpPr txBox="1"/>
          <p:nvPr/>
        </p:nvSpPr>
        <p:spPr>
          <a:xfrm>
            <a:off x="455567" y="992699"/>
            <a:ext cx="5640433" cy="5201424"/>
          </a:xfrm>
          <a:prstGeom prst="rect">
            <a:avLst/>
          </a:prstGeom>
          <a:noFill/>
        </p:spPr>
        <p:txBody>
          <a:bodyPr wrap="square">
            <a:spAutoFit/>
          </a:bodyPr>
          <a:lstStyle/>
          <a:p>
            <a:r>
              <a:rPr lang="en-US" sz="1400" b="1" u="sng" dirty="0"/>
              <a:t>Define Features and Target Columns:</a:t>
            </a:r>
          </a:p>
          <a:p>
            <a:r>
              <a:rPr lang="en-US" sz="1400" dirty="0"/>
              <a:t>It separates the features (input variables) and the target (output variable) from the cleaned dataset (laptop_data_cleaned).</a:t>
            </a:r>
          </a:p>
          <a:p>
            <a:r>
              <a:rPr lang="en-US" sz="1400" dirty="0"/>
              <a:t>features contains all columns except Price.</a:t>
            </a:r>
          </a:p>
          <a:p>
            <a:r>
              <a:rPr lang="en-US" sz="1400" dirty="0"/>
              <a:t>target contains the Price column.</a:t>
            </a:r>
          </a:p>
          <a:p>
            <a:r>
              <a:rPr lang="en-US" sz="1600" b="1" u="sng" dirty="0"/>
              <a:t>Define Numerical and Categorical Features:</a:t>
            </a:r>
            <a:endParaRPr lang="en-US" sz="1600" dirty="0"/>
          </a:p>
          <a:p>
            <a:r>
              <a:rPr lang="en-US" sz="1400" dirty="0"/>
              <a:t>It specifies which features are numerical and which are categorical.</a:t>
            </a:r>
          </a:p>
          <a:p>
            <a:r>
              <a:rPr lang="en-US" sz="1400" b="1" u="sng" dirty="0"/>
              <a:t>Numerical features: </a:t>
            </a:r>
            <a:r>
              <a:rPr lang="en-US" sz="1400" dirty="0"/>
              <a:t>Inches, Ram, Weight, ResolutionX, ResolutionY, PPI.</a:t>
            </a:r>
          </a:p>
          <a:p>
            <a:r>
              <a:rPr lang="en-US" sz="1400" b="1" u="sng" dirty="0"/>
              <a:t>Categorical features: </a:t>
            </a:r>
            <a:r>
              <a:rPr lang="en-US" sz="1400" dirty="0"/>
              <a:t>Company, TypeName, Cpu, Memory, Gpu, OpSys.</a:t>
            </a:r>
          </a:p>
          <a:p>
            <a:r>
              <a:rPr lang="en-US" sz="1600" b="1" u="sng" dirty="0"/>
              <a:t>Define Preprocessing Steps:</a:t>
            </a:r>
            <a:endParaRPr lang="en-US" dirty="0"/>
          </a:p>
          <a:p>
            <a:r>
              <a:rPr lang="en-US" sz="1400" dirty="0"/>
              <a:t>For Numerical Data: A pipeline with a standard scaler is created to scale numerical features.</a:t>
            </a:r>
          </a:p>
          <a:p>
            <a:r>
              <a:rPr lang="en-US" sz="1400" dirty="0"/>
              <a:t>For Categorical Data: A pipeline with one-hot encoding is created to encode categorical features.</a:t>
            </a:r>
          </a:p>
          <a:p>
            <a:r>
              <a:rPr lang="en-US" sz="1600" b="1" u="sng" dirty="0"/>
              <a:t>Combine Preprocessing Steps:</a:t>
            </a:r>
            <a:endParaRPr lang="en-US" dirty="0"/>
          </a:p>
          <a:p>
            <a:r>
              <a:rPr lang="en-US" sz="1400" dirty="0"/>
              <a:t>A ColumnTransformer is used to apply the respective preprocessing steps to numerical and categorical features</a:t>
            </a:r>
            <a:r>
              <a:rPr lang="en-US" sz="1600" dirty="0"/>
              <a:t>.</a:t>
            </a:r>
          </a:p>
          <a:p>
            <a:r>
              <a:rPr lang="en-US" sz="1600" b="1" u="sng" dirty="0"/>
              <a:t>Define a Function to Evaluate Models:</a:t>
            </a:r>
          </a:p>
          <a:p>
            <a:r>
              <a:rPr lang="en-US" sz="1400" dirty="0"/>
              <a:t>The </a:t>
            </a:r>
            <a:r>
              <a:rPr lang="en-US" sz="1400" dirty="0" err="1"/>
              <a:t>evaluate_model</a:t>
            </a:r>
            <a:r>
              <a:rPr lang="en-US" sz="1400" dirty="0"/>
              <a:t> function takes a model and training/testing data as input.</a:t>
            </a:r>
          </a:p>
          <a:p>
            <a:r>
              <a:rPr lang="en-US" sz="1400" dirty="0"/>
              <a:t>It creates a pipeline with preprocessing steps and the model.</a:t>
            </a:r>
          </a:p>
        </p:txBody>
      </p:sp>
      <p:sp>
        <p:nvSpPr>
          <p:cNvPr id="9" name="TextBox 8">
            <a:extLst>
              <a:ext uri="{FF2B5EF4-FFF2-40B4-BE49-F238E27FC236}">
                <a16:creationId xmlns:a16="http://schemas.microsoft.com/office/drawing/2014/main" id="{A833C583-D497-12C8-1026-305FEFF6AE29}"/>
              </a:ext>
            </a:extLst>
          </p:cNvPr>
          <p:cNvSpPr txBox="1"/>
          <p:nvPr/>
        </p:nvSpPr>
        <p:spPr>
          <a:xfrm>
            <a:off x="6024372" y="663877"/>
            <a:ext cx="5916168" cy="3754874"/>
          </a:xfrm>
          <a:prstGeom prst="rect">
            <a:avLst/>
          </a:prstGeom>
          <a:noFill/>
        </p:spPr>
        <p:txBody>
          <a:bodyPr wrap="square" rtlCol="0">
            <a:spAutoFit/>
          </a:bodyPr>
          <a:lstStyle/>
          <a:p>
            <a:r>
              <a:rPr lang="en-US" sz="1400" dirty="0"/>
              <a:t>The function fits the pipeline on the training data and makes predictions on the test data.</a:t>
            </a:r>
          </a:p>
          <a:p>
            <a:r>
              <a:rPr lang="en-US" sz="1400" dirty="0"/>
              <a:t>It calculates the mean squared error (MSE), R² score, and cross-validation mean R² score for the model.</a:t>
            </a:r>
          </a:p>
          <a:p>
            <a:r>
              <a:rPr lang="en-US" sz="1400" b="1" u="sng" dirty="0"/>
              <a:t>Split the Data:</a:t>
            </a:r>
          </a:p>
          <a:p>
            <a:r>
              <a:rPr lang="en-US" sz="1400" dirty="0"/>
              <a:t>The dataset is split into training and testing sets using an 80-20 split (train_test_split function).</a:t>
            </a:r>
          </a:p>
          <a:p>
            <a:r>
              <a:rPr lang="en-US" sz="1600" b="1" u="sng" dirty="0"/>
              <a:t>Define Models to Evaluate:</a:t>
            </a:r>
            <a:endParaRPr lang="en-US" dirty="0"/>
          </a:p>
          <a:p>
            <a:r>
              <a:rPr lang="en-US" sz="1400" dirty="0"/>
              <a:t>A dictionary of models is created, including Linear Regression, Random Forest, Gradient Boosting, and </a:t>
            </a:r>
            <a:r>
              <a:rPr lang="en-US" sz="1400" dirty="0" err="1"/>
              <a:t>XGBoost</a:t>
            </a:r>
            <a:r>
              <a:rPr lang="en-US" sz="1400" dirty="0"/>
              <a:t>.</a:t>
            </a:r>
          </a:p>
          <a:p>
            <a:r>
              <a:rPr lang="en-US" sz="1400" b="1" u="sng" dirty="0"/>
              <a:t>Evaluate Each Model:</a:t>
            </a:r>
            <a:endParaRPr lang="en-US" sz="1400" dirty="0"/>
          </a:p>
          <a:p>
            <a:r>
              <a:rPr lang="en-US" sz="1400" dirty="0"/>
              <a:t>For each model in the dictionary, the evaluate_model function is called to train and evaluate the model.</a:t>
            </a:r>
          </a:p>
          <a:p>
            <a:r>
              <a:rPr lang="en-US" sz="1400" dirty="0"/>
              <a:t>The results (MSE, R², and cross-validation mean R²) are stored in the results dictionary.</a:t>
            </a:r>
          </a:p>
          <a:p>
            <a:endParaRPr lang="en-IN" dirty="0"/>
          </a:p>
        </p:txBody>
      </p:sp>
    </p:spTree>
    <p:extLst>
      <p:ext uri="{BB962C8B-B14F-4D97-AF65-F5344CB8AC3E}">
        <p14:creationId xmlns:p14="http://schemas.microsoft.com/office/powerpoint/2010/main" val="91286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654F69-0929-1D37-67E9-8A8C263AF7B3}"/>
              </a:ext>
            </a:extLst>
          </p:cNvPr>
          <p:cNvPicPr>
            <a:picLocks noChangeAspect="1"/>
          </p:cNvPicPr>
          <p:nvPr/>
        </p:nvPicPr>
        <p:blipFill>
          <a:blip r:embed="rId2"/>
          <a:stretch>
            <a:fillRect/>
          </a:stretch>
        </p:blipFill>
        <p:spPr>
          <a:xfrm>
            <a:off x="1047300" y="5022287"/>
            <a:ext cx="10371719" cy="1257409"/>
          </a:xfrm>
          <a:prstGeom prst="rect">
            <a:avLst/>
          </a:prstGeom>
        </p:spPr>
      </p:pic>
      <p:sp>
        <p:nvSpPr>
          <p:cNvPr id="5" name="TextBox 4">
            <a:extLst>
              <a:ext uri="{FF2B5EF4-FFF2-40B4-BE49-F238E27FC236}">
                <a16:creationId xmlns:a16="http://schemas.microsoft.com/office/drawing/2014/main" id="{51D1D203-7B7D-9BA5-3282-9D0EACCC8F38}"/>
              </a:ext>
            </a:extLst>
          </p:cNvPr>
          <p:cNvSpPr txBox="1"/>
          <p:nvPr/>
        </p:nvSpPr>
        <p:spPr>
          <a:xfrm>
            <a:off x="1142550" y="4006624"/>
            <a:ext cx="8053578" cy="1015663"/>
          </a:xfrm>
          <a:prstGeom prst="rect">
            <a:avLst/>
          </a:prstGeom>
          <a:noFill/>
        </p:spPr>
        <p:txBody>
          <a:bodyPr wrap="square">
            <a:spAutoFit/>
          </a:bodyPr>
          <a:lstStyle/>
          <a:p>
            <a:r>
              <a:rPr lang="en-US" sz="1200" b="1" u="sng" dirty="0"/>
              <a:t>Best Model</a:t>
            </a:r>
            <a:r>
              <a:rPr lang="en-US" sz="1200" dirty="0"/>
              <a:t>: The name of the model with the highest R² score.</a:t>
            </a:r>
          </a:p>
          <a:p>
            <a:r>
              <a:rPr lang="en-US" sz="1200" b="1" u="sng" dirty="0"/>
              <a:t>Best Parameters: </a:t>
            </a:r>
            <a:r>
              <a:rPr lang="en-US" sz="1200" dirty="0"/>
              <a:t>The optimal hyperparameters for the selected model.</a:t>
            </a:r>
          </a:p>
          <a:p>
            <a:r>
              <a:rPr lang="en-US" sz="1200" b="1" u="sng" dirty="0"/>
              <a:t>Enhanced Model Performance:</a:t>
            </a:r>
          </a:p>
          <a:p>
            <a:r>
              <a:rPr lang="en-US" sz="1200" b="1" u="sng" dirty="0"/>
              <a:t>MSE: </a:t>
            </a:r>
            <a:r>
              <a:rPr lang="en-US" sz="1200" dirty="0"/>
              <a:t>Mean Squared Error of the enhanced model on the test set.</a:t>
            </a:r>
          </a:p>
          <a:p>
            <a:r>
              <a:rPr lang="en-US" sz="1200" b="1" u="sng" dirty="0"/>
              <a:t>R²</a:t>
            </a:r>
            <a:r>
              <a:rPr lang="en-US" sz="1200" dirty="0"/>
              <a:t>: R² score of the enhanced model on the test set.</a:t>
            </a:r>
            <a:endParaRPr lang="en-IN" sz="1200" dirty="0"/>
          </a:p>
        </p:txBody>
      </p:sp>
      <p:pic>
        <p:nvPicPr>
          <p:cNvPr id="9" name="Picture 8">
            <a:extLst>
              <a:ext uri="{FF2B5EF4-FFF2-40B4-BE49-F238E27FC236}">
                <a16:creationId xmlns:a16="http://schemas.microsoft.com/office/drawing/2014/main" id="{D6E79D11-5B23-03FC-1363-6A72C90FF121}"/>
              </a:ext>
            </a:extLst>
          </p:cNvPr>
          <p:cNvPicPr>
            <a:picLocks noChangeAspect="1"/>
          </p:cNvPicPr>
          <p:nvPr/>
        </p:nvPicPr>
        <p:blipFill>
          <a:blip r:embed="rId3"/>
          <a:stretch>
            <a:fillRect/>
          </a:stretch>
        </p:blipFill>
        <p:spPr>
          <a:xfrm>
            <a:off x="957767" y="578304"/>
            <a:ext cx="9860001" cy="3327160"/>
          </a:xfrm>
          <a:prstGeom prst="rect">
            <a:avLst/>
          </a:prstGeom>
        </p:spPr>
      </p:pic>
    </p:spTree>
    <p:extLst>
      <p:ext uri="{BB962C8B-B14F-4D97-AF65-F5344CB8AC3E}">
        <p14:creationId xmlns:p14="http://schemas.microsoft.com/office/powerpoint/2010/main" val="3980897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2" name="Rectangle 11">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14" name="Rectangle 13">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orful squares with black text&#10;&#10;Description automatically generated">
            <a:extLst>
              <a:ext uri="{FF2B5EF4-FFF2-40B4-BE49-F238E27FC236}">
                <a16:creationId xmlns:a16="http://schemas.microsoft.com/office/drawing/2014/main" id="{FA065B92-06E7-6BF0-80A7-C65688257D17}"/>
              </a:ext>
            </a:extLst>
          </p:cNvPr>
          <p:cNvPicPr>
            <a:picLocks noChangeAspect="1"/>
          </p:cNvPicPr>
          <p:nvPr/>
        </p:nvPicPr>
        <p:blipFill rotWithShape="1">
          <a:blip r:embed="rId2">
            <a:alphaModFix amt="45000"/>
          </a:blip>
          <a:srcRect t="8449" b="18261"/>
          <a:stretch/>
        </p:blipFill>
        <p:spPr>
          <a:xfrm>
            <a:off x="20" y="-22064"/>
            <a:ext cx="12191980" cy="6857990"/>
          </a:xfrm>
          <a:prstGeom prst="rect">
            <a:avLst/>
          </a:prstGeom>
        </p:spPr>
      </p:pic>
      <p:sp>
        <p:nvSpPr>
          <p:cNvPr id="25" name="Rectangle 24">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txBody>
          <a:bodyPr/>
          <a:lstStyle/>
          <a:p>
            <a:endParaRPr lang="en-IN"/>
          </a:p>
        </p:txBody>
      </p:sp>
      <p:sp>
        <p:nvSpPr>
          <p:cNvPr id="27" name="Rectangle 26">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txBody>
          <a:bodyPr/>
          <a:lstStyle/>
          <a:p>
            <a:endParaRPr lang="en-IN"/>
          </a:p>
        </p:txBody>
      </p:sp>
      <p:sp>
        <p:nvSpPr>
          <p:cNvPr id="5" name="TextBox 4">
            <a:extLst>
              <a:ext uri="{FF2B5EF4-FFF2-40B4-BE49-F238E27FC236}">
                <a16:creationId xmlns:a16="http://schemas.microsoft.com/office/drawing/2014/main" id="{2D61269B-9653-7292-9C24-9E60378B82AA}"/>
              </a:ext>
            </a:extLst>
          </p:cNvPr>
          <p:cNvSpPr txBox="1"/>
          <p:nvPr/>
        </p:nvSpPr>
        <p:spPr>
          <a:xfrm>
            <a:off x="120267" y="567535"/>
            <a:ext cx="6167628" cy="6001643"/>
          </a:xfrm>
          <a:prstGeom prst="rect">
            <a:avLst/>
          </a:prstGeom>
          <a:noFill/>
        </p:spPr>
        <p:txBody>
          <a:bodyPr wrap="square">
            <a:spAutoFit/>
          </a:bodyPr>
          <a:lstStyle/>
          <a:p>
            <a:r>
              <a:rPr lang="en-US" sz="1400" b="1" dirty="0"/>
              <a:t>Key Indicators (Factors that Affect the Model) here are the key indicators that significantly affect the price of the laptop:</a:t>
            </a:r>
          </a:p>
          <a:p>
            <a:r>
              <a:rPr lang="en-US" sz="1200" b="1" u="sng" dirty="0"/>
              <a:t>Gpu (Graphics Processing Unit)</a:t>
            </a:r>
          </a:p>
          <a:p>
            <a:r>
              <a:rPr lang="en-US" sz="1200" dirty="0"/>
              <a:t>Correlation with Price: </a:t>
            </a:r>
            <a:r>
              <a:rPr lang="en-US" sz="1200" b="1" dirty="0"/>
              <a:t>0.77</a:t>
            </a:r>
          </a:p>
          <a:p>
            <a:r>
              <a:rPr lang="en-US" sz="1200" dirty="0"/>
              <a:t>Impact: The type and performance of the GPU have a strong positive correlation with the price of laptops. High-performance GPUs are generally found in more expensive gaming and professional laptops.</a:t>
            </a:r>
          </a:p>
          <a:p>
            <a:r>
              <a:rPr lang="en-US" sz="1200" b="1" u="sng" dirty="0"/>
              <a:t>Memory (Storage)</a:t>
            </a:r>
          </a:p>
          <a:p>
            <a:r>
              <a:rPr lang="en-US" sz="1200" dirty="0"/>
              <a:t>Correlation with Price: </a:t>
            </a:r>
            <a:r>
              <a:rPr lang="en-US" sz="1200" b="1" dirty="0"/>
              <a:t>0.76</a:t>
            </a:r>
          </a:p>
          <a:p>
            <a:r>
              <a:rPr lang="en-US" sz="1200" dirty="0"/>
              <a:t>Impact: The capacity and type of storage (e.g., SSD vs. HDD) strongly influence the price. Laptops with larger and faster storage options are more expensive.</a:t>
            </a:r>
          </a:p>
          <a:p>
            <a:r>
              <a:rPr lang="en-US" sz="1200" b="1" u="sng" dirty="0"/>
              <a:t>Cpu (Central Processing Unit)</a:t>
            </a:r>
          </a:p>
          <a:p>
            <a:r>
              <a:rPr lang="en-US" sz="1200" dirty="0"/>
              <a:t>Correlation with Price: </a:t>
            </a:r>
            <a:r>
              <a:rPr lang="en-US" sz="1200" b="1" dirty="0"/>
              <a:t>0.74</a:t>
            </a:r>
          </a:p>
          <a:p>
            <a:r>
              <a:rPr lang="en-US" sz="1200" dirty="0"/>
              <a:t>Impact: The processor's brand and performance level significantly impact the price. High-end processors are commonly found in premium-priced laptops.</a:t>
            </a:r>
          </a:p>
          <a:p>
            <a:r>
              <a:rPr lang="en-US" sz="1200" b="1" dirty="0"/>
              <a:t>Ram (Random Access Memory)</a:t>
            </a:r>
          </a:p>
          <a:p>
            <a:r>
              <a:rPr lang="en-US" sz="1200" dirty="0"/>
              <a:t>Correlation with Price: </a:t>
            </a:r>
            <a:r>
              <a:rPr lang="en-US" sz="1200" b="1" dirty="0"/>
              <a:t>0.74</a:t>
            </a:r>
          </a:p>
          <a:p>
            <a:r>
              <a:rPr lang="en-US" sz="1200" dirty="0"/>
              <a:t>Impact: The amount of RAM affects the laptop's ability to handle multiple tasks simultaneously. More RAM is associated with higher prices.</a:t>
            </a:r>
          </a:p>
          <a:p>
            <a:r>
              <a:rPr lang="en-US" sz="1200" b="1" dirty="0"/>
              <a:t>ResolutionX (Horizontal Screen Resolution)</a:t>
            </a:r>
          </a:p>
          <a:p>
            <a:r>
              <a:rPr lang="en-US" sz="1200" dirty="0"/>
              <a:t>Correlation with Price: </a:t>
            </a:r>
            <a:r>
              <a:rPr lang="en-US" sz="1200" b="1" dirty="0"/>
              <a:t>0.55</a:t>
            </a:r>
          </a:p>
          <a:p>
            <a:r>
              <a:rPr lang="en-US" sz="1200" dirty="0"/>
              <a:t>Impact: Higher horizontal screen resolution contributes to a better display quality, thus increasing the price.</a:t>
            </a:r>
          </a:p>
          <a:p>
            <a:r>
              <a:rPr lang="en-US" sz="1200" b="1" dirty="0"/>
              <a:t>ResolutionY (Vertical Screen Resolution)</a:t>
            </a:r>
          </a:p>
          <a:p>
            <a:r>
              <a:rPr lang="en-US" sz="1200" dirty="0"/>
              <a:t>Correlation with Price: </a:t>
            </a:r>
            <a:r>
              <a:rPr lang="en-US" sz="1200" b="1" dirty="0"/>
              <a:t>0.55</a:t>
            </a:r>
          </a:p>
          <a:p>
            <a:r>
              <a:rPr lang="en-US" sz="1200" dirty="0"/>
              <a:t>Impact: Similar to ResolutionX, higher vertical resolution enhances display quality and increases the price.</a:t>
            </a:r>
          </a:p>
          <a:p>
            <a:r>
              <a:rPr lang="en-US" sz="1200" b="1" dirty="0"/>
              <a:t>PPI (Pixels Per Inch)</a:t>
            </a:r>
          </a:p>
          <a:p>
            <a:r>
              <a:rPr lang="en-US" sz="1200" dirty="0"/>
              <a:t>Correlation with Price:</a:t>
            </a:r>
            <a:r>
              <a:rPr lang="en-US" sz="1200" b="1" dirty="0"/>
              <a:t> 0.49</a:t>
            </a:r>
          </a:p>
          <a:p>
            <a:r>
              <a:rPr lang="en-US" sz="1200" dirty="0"/>
              <a:t>Impact: PPI measures the pixel density of the screen. Higher PPI means a sharper display, which is typically found in more expensive laptops.</a:t>
            </a:r>
            <a:endParaRPr lang="en-IN" sz="1200" dirty="0"/>
          </a:p>
        </p:txBody>
      </p:sp>
      <p:sp>
        <p:nvSpPr>
          <p:cNvPr id="9" name="TextBox 8">
            <a:extLst>
              <a:ext uri="{FF2B5EF4-FFF2-40B4-BE49-F238E27FC236}">
                <a16:creationId xmlns:a16="http://schemas.microsoft.com/office/drawing/2014/main" id="{F2AAFB33-9A32-0B40-4355-542FA2C372E7}"/>
              </a:ext>
            </a:extLst>
          </p:cNvPr>
          <p:cNvSpPr txBox="1"/>
          <p:nvPr/>
        </p:nvSpPr>
        <p:spPr>
          <a:xfrm>
            <a:off x="6248271" y="580858"/>
            <a:ext cx="6167628" cy="4339650"/>
          </a:xfrm>
          <a:prstGeom prst="rect">
            <a:avLst/>
          </a:prstGeom>
          <a:noFill/>
        </p:spPr>
        <p:txBody>
          <a:bodyPr wrap="square">
            <a:spAutoFit/>
          </a:bodyPr>
          <a:lstStyle/>
          <a:p>
            <a:r>
              <a:rPr lang="en-US" sz="1200" b="1" dirty="0"/>
              <a:t>Additional Insights:</a:t>
            </a:r>
          </a:p>
          <a:p>
            <a:r>
              <a:rPr lang="en-US" sz="1200" b="1" u="sng" dirty="0"/>
              <a:t>Weight</a:t>
            </a:r>
            <a:endParaRPr lang="en-US" sz="1200" dirty="0"/>
          </a:p>
          <a:p>
            <a:r>
              <a:rPr lang="en-US" sz="1200" dirty="0"/>
              <a:t>Correlation with Price:</a:t>
            </a:r>
            <a:r>
              <a:rPr lang="en-US" sz="1200" b="1" dirty="0"/>
              <a:t> -0.06</a:t>
            </a:r>
          </a:p>
          <a:p>
            <a:r>
              <a:rPr lang="en-US" sz="1200" dirty="0"/>
              <a:t>Impact: Weight has a slightly negative correlation with price, suggesting that lighter laptops might be more expensive due to the use of premium materials and compact design.</a:t>
            </a:r>
          </a:p>
          <a:p>
            <a:r>
              <a:rPr lang="en-US" sz="1200" b="1" dirty="0"/>
              <a:t>Inches (Screen Size)</a:t>
            </a:r>
          </a:p>
          <a:p>
            <a:r>
              <a:rPr lang="en-US" sz="1200" dirty="0"/>
              <a:t>Correlation with Price: </a:t>
            </a:r>
            <a:r>
              <a:rPr lang="en-US" sz="1200" b="1" dirty="0"/>
              <a:t>0.04</a:t>
            </a:r>
          </a:p>
          <a:p>
            <a:r>
              <a:rPr lang="en-US" sz="1200" dirty="0"/>
              <a:t>Impact: Screen size has a minimal positive correlation with price. Both budget and high-end models can have varying screen sizes.</a:t>
            </a:r>
          </a:p>
          <a:p>
            <a:r>
              <a:rPr lang="en-US" sz="1200" b="1" dirty="0"/>
              <a:t>Company</a:t>
            </a:r>
          </a:p>
          <a:p>
            <a:r>
              <a:rPr lang="en-US" sz="1200" dirty="0"/>
              <a:t>Correlation with Price: </a:t>
            </a:r>
            <a:r>
              <a:rPr lang="en-US" sz="1200" b="1" dirty="0"/>
              <a:t>0.39</a:t>
            </a:r>
          </a:p>
          <a:p>
            <a:r>
              <a:rPr lang="en-US" sz="1200" dirty="0"/>
              <a:t>Impact: The brand or manufacturer of the laptop has a moderate positive correlation with price, indicating that brand reputation can influence pricing.</a:t>
            </a:r>
          </a:p>
          <a:p>
            <a:r>
              <a:rPr lang="en-US" sz="1200" b="1" dirty="0"/>
              <a:t>TypeName</a:t>
            </a:r>
          </a:p>
          <a:p>
            <a:r>
              <a:rPr lang="en-US" sz="1200" dirty="0"/>
              <a:t>Correlation with Price: </a:t>
            </a:r>
            <a:r>
              <a:rPr lang="en-US" sz="1200" b="1" dirty="0"/>
              <a:t>0.64</a:t>
            </a:r>
          </a:p>
          <a:p>
            <a:r>
              <a:rPr lang="en-US" sz="1200" dirty="0"/>
              <a:t>Impact: The type or category of the laptop (e.g., Ultrabook, Gaming, Notebook) shows a strong positive correlation with price, reflecting the market segment and intended use.</a:t>
            </a:r>
          </a:p>
          <a:p>
            <a:r>
              <a:rPr lang="en-US" sz="1200" b="1" dirty="0"/>
              <a:t>OpSys (Operating System)</a:t>
            </a:r>
            <a:endParaRPr lang="en-US" sz="1200" dirty="0"/>
          </a:p>
          <a:p>
            <a:r>
              <a:rPr lang="en-US" sz="1200" dirty="0"/>
              <a:t>Correlation with Price: </a:t>
            </a:r>
            <a:r>
              <a:rPr lang="en-US" sz="1200" b="1" dirty="0"/>
              <a:t>0.34</a:t>
            </a:r>
          </a:p>
          <a:p>
            <a:r>
              <a:rPr lang="en-US" sz="1200" dirty="0"/>
              <a:t>Impact: The operating system has a moderate correlation with price, with some systems (e.g., macOS) being associated with higher prices.</a:t>
            </a:r>
            <a:endParaRPr lang="en-IN" sz="1200" dirty="0"/>
          </a:p>
        </p:txBody>
      </p:sp>
    </p:spTree>
    <p:extLst>
      <p:ext uri="{BB962C8B-B14F-4D97-AF65-F5344CB8AC3E}">
        <p14:creationId xmlns:p14="http://schemas.microsoft.com/office/powerpoint/2010/main" val="286940096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92203A-A574-18C8-FC78-694B584CAEB2}"/>
              </a:ext>
            </a:extLst>
          </p:cNvPr>
          <p:cNvSpPr txBox="1"/>
          <p:nvPr/>
        </p:nvSpPr>
        <p:spPr>
          <a:xfrm>
            <a:off x="4352544" y="382262"/>
            <a:ext cx="5038344" cy="369332"/>
          </a:xfrm>
          <a:prstGeom prst="rect">
            <a:avLst/>
          </a:prstGeom>
          <a:noFill/>
        </p:spPr>
        <p:txBody>
          <a:bodyPr wrap="square" rtlCol="0">
            <a:spAutoFit/>
          </a:bodyPr>
          <a:lstStyle/>
          <a:p>
            <a:r>
              <a:rPr lang="en-US" b="1" u="sng" dirty="0"/>
              <a:t>Recommendations</a:t>
            </a:r>
            <a:endParaRPr lang="en-IN" b="1" u="sng" dirty="0"/>
          </a:p>
        </p:txBody>
      </p:sp>
      <p:sp>
        <p:nvSpPr>
          <p:cNvPr id="4" name="TextBox 3">
            <a:extLst>
              <a:ext uri="{FF2B5EF4-FFF2-40B4-BE49-F238E27FC236}">
                <a16:creationId xmlns:a16="http://schemas.microsoft.com/office/drawing/2014/main" id="{3631A2FD-777F-91F7-DB75-7D039F156CD6}"/>
              </a:ext>
            </a:extLst>
          </p:cNvPr>
          <p:cNvSpPr txBox="1"/>
          <p:nvPr/>
        </p:nvSpPr>
        <p:spPr>
          <a:xfrm>
            <a:off x="450342" y="751594"/>
            <a:ext cx="11125962" cy="5847755"/>
          </a:xfrm>
          <a:prstGeom prst="rect">
            <a:avLst/>
          </a:prstGeom>
          <a:noFill/>
        </p:spPr>
        <p:txBody>
          <a:bodyPr wrap="square">
            <a:spAutoFit/>
          </a:bodyPr>
          <a:lstStyle/>
          <a:p>
            <a:r>
              <a:rPr lang="en-US" sz="1100" b="1" dirty="0"/>
              <a:t>Focus on High-Impact Features:</a:t>
            </a:r>
            <a:endParaRPr lang="en-US" sz="1100" dirty="0"/>
          </a:p>
          <a:p>
            <a:r>
              <a:rPr lang="en-US" sz="1100" dirty="0"/>
              <a:t>GPU, CPU, RAM, and Memory: These components have the highest correlation with laptop prices. Invest in upgrading these features in high-end models to justify premium pricing.</a:t>
            </a:r>
          </a:p>
          <a:p>
            <a:r>
              <a:rPr lang="en-US" sz="1100" dirty="0"/>
              <a:t>Resolution and PPI: High-resolution displays and higher PPI are also significant price drivers. Consider incorporating high-resolution screens in premium models to attract consumers looking for superior display quality.</a:t>
            </a:r>
          </a:p>
          <a:p>
            <a:r>
              <a:rPr lang="en-US" sz="1100" b="1" dirty="0"/>
              <a:t>Brand Positioning:</a:t>
            </a:r>
          </a:p>
          <a:p>
            <a:r>
              <a:rPr lang="en-US" sz="1100" b="1" dirty="0"/>
              <a:t>Leverage Brand Influence: </a:t>
            </a:r>
            <a:r>
              <a:rPr lang="en-US" sz="1100" dirty="0"/>
              <a:t>For well-known brands that command higher prices, emphasize the brand's reputation and quality in marketing strategies.</a:t>
            </a:r>
          </a:p>
          <a:p>
            <a:r>
              <a:rPr lang="en-US" sz="1100" dirty="0"/>
              <a:t>Highlight Unique Selling Points for Lesser-Known Brands: Promote superior specifications at competitive prices to attract cost-conscious consumers. Emphasize features like better performance per dollar spent.</a:t>
            </a:r>
          </a:p>
          <a:p>
            <a:r>
              <a:rPr lang="en-US" sz="1100" b="1" dirty="0"/>
              <a:t>Market Segmentation:</a:t>
            </a:r>
          </a:p>
          <a:p>
            <a:r>
              <a:rPr lang="en-US" sz="1100" b="1" dirty="0"/>
              <a:t>Segment the Market</a:t>
            </a:r>
            <a:r>
              <a:rPr lang="en-US" sz="1100" dirty="0"/>
              <a:t>: Use the price distribution data to segment the market into different price ranges (e.g., budget, mid-range, premium). Tailor marketing strategies and product offerings to each segment.</a:t>
            </a:r>
          </a:p>
          <a:p>
            <a:r>
              <a:rPr lang="en-US" sz="1100" dirty="0"/>
              <a:t>Targeted Marketing: For budget segments, highlight cost-effectiveness and essential features. For premium segments, focus on high-performance components and superior build quality.</a:t>
            </a:r>
          </a:p>
          <a:p>
            <a:r>
              <a:rPr lang="en-US" sz="1100" b="1" dirty="0"/>
              <a:t>Feature Enhancement:</a:t>
            </a:r>
          </a:p>
          <a:p>
            <a:r>
              <a:rPr lang="en-US" sz="1100" b="1" dirty="0"/>
              <a:t>Enhance High-Impact Features: </a:t>
            </a:r>
            <a:r>
              <a:rPr lang="en-US" sz="1100" dirty="0"/>
              <a:t>Based on the </a:t>
            </a:r>
            <a:r>
              <a:rPr lang="en-US" sz="1100" dirty="0" err="1"/>
              <a:t>pairplot</a:t>
            </a:r>
            <a:r>
              <a:rPr lang="en-US" sz="1100" dirty="0"/>
              <a:t> analysis, invest in features that drive price, such as increasing RAM, improving display resolution, and incorporating high-performance CPUs and GPUs.</a:t>
            </a:r>
          </a:p>
          <a:p>
            <a:r>
              <a:rPr lang="en-US" sz="1100" b="1" dirty="0"/>
              <a:t>Innovative Features</a:t>
            </a:r>
            <a:r>
              <a:rPr lang="en-US" sz="1100" dirty="0"/>
              <a:t>: Consider adding innovative features that can justify a higher price point, such as advanced cooling systems for gaming laptops or high-resolution touchscreens for ultrabooks.</a:t>
            </a:r>
          </a:p>
          <a:p>
            <a:r>
              <a:rPr lang="en-US" sz="1100" b="1" dirty="0"/>
              <a:t>Dynamic Pricing Adjustments:</a:t>
            </a:r>
          </a:p>
          <a:p>
            <a:r>
              <a:rPr lang="en-US" sz="1100" b="1" dirty="0"/>
              <a:t>Implement Dynamic Pricing Models: </a:t>
            </a:r>
            <a:r>
              <a:rPr lang="en-US" sz="1100" dirty="0"/>
              <a:t>Use the trained machine learning model to adjust prices in real-time based on changes in feature configurations and market demand. This approach helps in optimizing pricing strategies dynamically.</a:t>
            </a:r>
          </a:p>
          <a:p>
            <a:r>
              <a:rPr lang="en-US" sz="1100" dirty="0"/>
              <a:t>Market Demand Analysis: Continuously monitor market trends and adjust prices to stay competitive. Use data analytics to predict demand fluctuations and set prices accordingly.</a:t>
            </a:r>
          </a:p>
          <a:p>
            <a:r>
              <a:rPr lang="en-US" sz="1100" b="1" dirty="0"/>
              <a:t>Consumer Education:</a:t>
            </a:r>
          </a:p>
          <a:p>
            <a:r>
              <a:rPr lang="en-US" sz="1100" b="1" dirty="0"/>
              <a:t>Educate Consumers on High-Impact Features: </a:t>
            </a:r>
            <a:r>
              <a:rPr lang="en-US" sz="1100" dirty="0"/>
              <a:t>Provide information on the benefits of high-impact features (e.g., higher PPI, more RAM) to drive demand for higher-end models. Use blog posts, videos, and detailed product descriptions to highlight these features.</a:t>
            </a:r>
          </a:p>
          <a:p>
            <a:r>
              <a:rPr lang="en-US" sz="1100" dirty="0"/>
              <a:t>Transparency in Specifications: Ensure that product listings clearly state the specifications and benefits, helping consumers make informed decisions.</a:t>
            </a:r>
          </a:p>
          <a:p>
            <a:r>
              <a:rPr lang="en-US" sz="1100" b="1" dirty="0"/>
              <a:t>Brand Differentiation:</a:t>
            </a:r>
          </a:p>
          <a:p>
            <a:r>
              <a:rPr lang="en-US" sz="1100" b="1" dirty="0"/>
              <a:t>Differentiate Based on Unique Features</a:t>
            </a:r>
            <a:r>
              <a:rPr lang="en-US" sz="1100" dirty="0"/>
              <a:t>: Create differentiation by offering unique features or combinations of features that competitors do not provide. This could be in the form of exclusive software, better warranties, or unique hardware configurations.</a:t>
            </a:r>
          </a:p>
          <a:p>
            <a:r>
              <a:rPr lang="en-US" sz="1100" dirty="0"/>
              <a:t>Customer Feedback Loop: Regularly gather and analyze customer feedback to understand their preferences and pain points. Use this information to refine products and features continuously.</a:t>
            </a:r>
            <a:endParaRPr lang="en-IN" dirty="0"/>
          </a:p>
        </p:txBody>
      </p:sp>
    </p:spTree>
    <p:extLst>
      <p:ext uri="{BB962C8B-B14F-4D97-AF65-F5344CB8AC3E}">
        <p14:creationId xmlns:p14="http://schemas.microsoft.com/office/powerpoint/2010/main" val="2616725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11" name="Rectangle 10">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useBgFill="1">
        <p:nvSpPr>
          <p:cNvPr id="13" name="Rectangle 12">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Graph on document with pen">
            <a:extLst>
              <a:ext uri="{FF2B5EF4-FFF2-40B4-BE49-F238E27FC236}">
                <a16:creationId xmlns:a16="http://schemas.microsoft.com/office/drawing/2014/main" id="{62778BA6-17A8-6464-20EA-8C9104944E68}"/>
              </a:ext>
            </a:extLst>
          </p:cNvPr>
          <p:cNvPicPr>
            <a:picLocks noChangeAspect="1"/>
          </p:cNvPicPr>
          <p:nvPr/>
        </p:nvPicPr>
        <p:blipFill rotWithShape="1">
          <a:blip r:embed="rId2">
            <a:alphaModFix amt="35000"/>
          </a:blip>
          <a:srcRect t="1510" b="14220"/>
          <a:stretch/>
        </p:blipFill>
        <p:spPr>
          <a:xfrm>
            <a:off x="20" y="10"/>
            <a:ext cx="12191980" cy="6857990"/>
          </a:xfrm>
          <a:prstGeom prst="rect">
            <a:avLst/>
          </a:prstGeom>
        </p:spPr>
      </p:pic>
      <p:sp>
        <p:nvSpPr>
          <p:cNvPr id="2" name="TextBox 1">
            <a:extLst>
              <a:ext uri="{FF2B5EF4-FFF2-40B4-BE49-F238E27FC236}">
                <a16:creationId xmlns:a16="http://schemas.microsoft.com/office/drawing/2014/main" id="{94C3DDA9-D6AD-2D41-8598-19285B17B06B}"/>
              </a:ext>
            </a:extLst>
          </p:cNvPr>
          <p:cNvSpPr txBox="1"/>
          <p:nvPr/>
        </p:nvSpPr>
        <p:spPr>
          <a:xfrm>
            <a:off x="1066800" y="642594"/>
            <a:ext cx="10058400"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a:solidFill>
                  <a:schemeClr val="tx1">
                    <a:lumMod val="85000"/>
                    <a:lumOff val="15000"/>
                  </a:schemeClr>
                </a:solidFill>
                <a:latin typeface="+mj-lt"/>
              </a:rPr>
              <a:t>Implementation</a:t>
            </a:r>
          </a:p>
        </p:txBody>
      </p:sp>
      <p:sp>
        <p:nvSpPr>
          <p:cNvPr id="6" name="TextBox 5">
            <a:extLst>
              <a:ext uri="{FF2B5EF4-FFF2-40B4-BE49-F238E27FC236}">
                <a16:creationId xmlns:a16="http://schemas.microsoft.com/office/drawing/2014/main" id="{9CC9E3FD-B9B8-7EB7-C163-5C5A5903F157}"/>
              </a:ext>
            </a:extLst>
          </p:cNvPr>
          <p:cNvSpPr txBox="1"/>
          <p:nvPr/>
        </p:nvSpPr>
        <p:spPr>
          <a:xfrm>
            <a:off x="1066800" y="2103120"/>
            <a:ext cx="10058400" cy="3849624"/>
          </a:xfrm>
          <a:prstGeom prst="rect">
            <a:avLst/>
          </a:prstGeom>
        </p:spPr>
        <p:txBody>
          <a:bodyPr vert="horz" lIns="91440" tIns="45720" rIns="91440" bIns="45720" rtlCol="0">
            <a:normAutofit/>
          </a:bodyPr>
          <a:lstStyle/>
          <a:p>
            <a:pPr indent="-182880">
              <a:lnSpc>
                <a:spcPct val="90000"/>
              </a:lnSpc>
              <a:spcAft>
                <a:spcPts val="600"/>
              </a:spcAft>
              <a:buClr>
                <a:schemeClr val="tx1">
                  <a:lumMod val="85000"/>
                  <a:lumOff val="15000"/>
                </a:schemeClr>
              </a:buClr>
              <a:buFont typeface="Garamond" pitchFamily="18" charset="0"/>
              <a:buChar char="◦"/>
            </a:pPr>
            <a:r>
              <a:rPr lang="en-US" sz="1300" b="1" u="sng"/>
              <a:t>Short-Term (0-3 months):</a:t>
            </a:r>
            <a:endParaRPr lang="en-US" sz="1300"/>
          </a:p>
          <a:p>
            <a:pPr indent="-182880">
              <a:lnSpc>
                <a:spcPct val="90000"/>
              </a:lnSpc>
              <a:spcAft>
                <a:spcPts val="600"/>
              </a:spcAft>
              <a:buClr>
                <a:schemeClr val="tx1">
                  <a:lumMod val="85000"/>
                  <a:lumOff val="15000"/>
                </a:schemeClr>
              </a:buClr>
              <a:buFont typeface="Garamond" pitchFamily="18" charset="0"/>
              <a:buChar char="◦"/>
            </a:pPr>
            <a:r>
              <a:rPr lang="en-US" sz="1300"/>
              <a:t>Conduct market research to identify consumer preferences in different segments.</a:t>
            </a:r>
          </a:p>
          <a:p>
            <a:pPr indent="-182880">
              <a:lnSpc>
                <a:spcPct val="90000"/>
              </a:lnSpc>
              <a:spcAft>
                <a:spcPts val="600"/>
              </a:spcAft>
              <a:buClr>
                <a:schemeClr val="tx1">
                  <a:lumMod val="85000"/>
                  <a:lumOff val="15000"/>
                </a:schemeClr>
              </a:buClr>
              <a:buFont typeface="Garamond" pitchFamily="18" charset="0"/>
              <a:buChar char="◦"/>
            </a:pPr>
            <a:r>
              <a:rPr lang="en-US" sz="1300"/>
              <a:t>Implement basic dynamic pricing models for real-time adjustments.</a:t>
            </a:r>
          </a:p>
          <a:p>
            <a:pPr indent="-182880">
              <a:lnSpc>
                <a:spcPct val="90000"/>
              </a:lnSpc>
              <a:spcAft>
                <a:spcPts val="600"/>
              </a:spcAft>
              <a:buClr>
                <a:schemeClr val="tx1">
                  <a:lumMod val="85000"/>
                  <a:lumOff val="15000"/>
                </a:schemeClr>
              </a:buClr>
              <a:buFont typeface="Garamond" pitchFamily="18" charset="0"/>
              <a:buChar char="◦"/>
            </a:pPr>
            <a:r>
              <a:rPr lang="en-US" sz="1300"/>
              <a:t>Educate the marketing team on emphasizing high-impact features in promotions.</a:t>
            </a:r>
          </a:p>
          <a:p>
            <a:pPr indent="-182880">
              <a:lnSpc>
                <a:spcPct val="90000"/>
              </a:lnSpc>
              <a:spcAft>
                <a:spcPts val="600"/>
              </a:spcAft>
              <a:buClr>
                <a:schemeClr val="tx1">
                  <a:lumMod val="85000"/>
                  <a:lumOff val="15000"/>
                </a:schemeClr>
              </a:buClr>
              <a:buFont typeface="Garamond" pitchFamily="18" charset="0"/>
              <a:buChar char="◦"/>
            </a:pPr>
            <a:r>
              <a:rPr lang="en-US" sz="1300" b="1" u="sng"/>
              <a:t>Medium-Term (3-6 months):</a:t>
            </a:r>
            <a:endParaRPr lang="en-US" sz="1300"/>
          </a:p>
          <a:p>
            <a:pPr indent="-182880">
              <a:lnSpc>
                <a:spcPct val="90000"/>
              </a:lnSpc>
              <a:spcAft>
                <a:spcPts val="600"/>
              </a:spcAft>
              <a:buClr>
                <a:schemeClr val="tx1">
                  <a:lumMod val="85000"/>
                  <a:lumOff val="15000"/>
                </a:schemeClr>
              </a:buClr>
              <a:buFont typeface="Garamond" pitchFamily="18" charset="0"/>
              <a:buChar char="◦"/>
            </a:pPr>
            <a:r>
              <a:rPr lang="en-US" sz="1300"/>
              <a:t>Launch new models with enhanced high-impact features.</a:t>
            </a:r>
          </a:p>
          <a:p>
            <a:pPr indent="-182880">
              <a:lnSpc>
                <a:spcPct val="90000"/>
              </a:lnSpc>
              <a:spcAft>
                <a:spcPts val="600"/>
              </a:spcAft>
              <a:buClr>
                <a:schemeClr val="tx1">
                  <a:lumMod val="85000"/>
                  <a:lumOff val="15000"/>
                </a:schemeClr>
              </a:buClr>
              <a:buFont typeface="Garamond" pitchFamily="18" charset="0"/>
              <a:buChar char="◦"/>
            </a:pPr>
            <a:r>
              <a:rPr lang="en-US" sz="1300"/>
              <a:t>Roll out segmented marketing campaigns targeting budget, mid-range, and premium consumers.</a:t>
            </a:r>
          </a:p>
          <a:p>
            <a:pPr indent="-182880">
              <a:lnSpc>
                <a:spcPct val="90000"/>
              </a:lnSpc>
              <a:spcAft>
                <a:spcPts val="600"/>
              </a:spcAft>
              <a:buClr>
                <a:schemeClr val="tx1">
                  <a:lumMod val="85000"/>
                  <a:lumOff val="15000"/>
                </a:schemeClr>
              </a:buClr>
              <a:buFont typeface="Garamond" pitchFamily="18" charset="0"/>
              <a:buChar char="◦"/>
            </a:pPr>
            <a:r>
              <a:rPr lang="en-US" sz="1300"/>
              <a:t>Start consumer education initiatives through online and offline channels.</a:t>
            </a:r>
          </a:p>
          <a:p>
            <a:pPr indent="-182880">
              <a:lnSpc>
                <a:spcPct val="90000"/>
              </a:lnSpc>
              <a:spcAft>
                <a:spcPts val="600"/>
              </a:spcAft>
              <a:buClr>
                <a:schemeClr val="tx1">
                  <a:lumMod val="85000"/>
                  <a:lumOff val="15000"/>
                </a:schemeClr>
              </a:buClr>
              <a:buFont typeface="Garamond" pitchFamily="18" charset="0"/>
              <a:buChar char="◦"/>
            </a:pPr>
            <a:r>
              <a:rPr lang="en-US" sz="1300" b="1" u="sng"/>
              <a:t>Long-Term (6-12 months):</a:t>
            </a:r>
          </a:p>
          <a:p>
            <a:pPr indent="-182880">
              <a:lnSpc>
                <a:spcPct val="90000"/>
              </a:lnSpc>
              <a:spcAft>
                <a:spcPts val="600"/>
              </a:spcAft>
              <a:buClr>
                <a:schemeClr val="tx1">
                  <a:lumMod val="85000"/>
                  <a:lumOff val="15000"/>
                </a:schemeClr>
              </a:buClr>
              <a:buFont typeface="Garamond" pitchFamily="18" charset="0"/>
              <a:buChar char="◦"/>
            </a:pPr>
            <a:r>
              <a:rPr lang="en-US" sz="1300"/>
              <a:t>Continuously refine the dynamic pricing model based on real-time data and market trends.</a:t>
            </a:r>
          </a:p>
          <a:p>
            <a:pPr indent="-182880">
              <a:lnSpc>
                <a:spcPct val="90000"/>
              </a:lnSpc>
              <a:spcAft>
                <a:spcPts val="600"/>
              </a:spcAft>
              <a:buClr>
                <a:schemeClr val="tx1">
                  <a:lumMod val="85000"/>
                  <a:lumOff val="15000"/>
                </a:schemeClr>
              </a:buClr>
              <a:buFont typeface="Garamond" pitchFamily="18" charset="0"/>
              <a:buChar char="◦"/>
            </a:pPr>
            <a:r>
              <a:rPr lang="en-US" sz="1300"/>
              <a:t>Expand the product line with more differentiated features.</a:t>
            </a:r>
          </a:p>
          <a:p>
            <a:pPr indent="-182880">
              <a:lnSpc>
                <a:spcPct val="90000"/>
              </a:lnSpc>
              <a:spcAft>
                <a:spcPts val="600"/>
              </a:spcAft>
              <a:buClr>
                <a:schemeClr val="tx1">
                  <a:lumMod val="85000"/>
                  <a:lumOff val="15000"/>
                </a:schemeClr>
              </a:buClr>
              <a:buFont typeface="Garamond" pitchFamily="18" charset="0"/>
              <a:buChar char="◦"/>
            </a:pPr>
            <a:endParaRPr lang="en-US" sz="1300"/>
          </a:p>
          <a:p>
            <a:pPr indent="-182880">
              <a:lnSpc>
                <a:spcPct val="90000"/>
              </a:lnSpc>
              <a:spcAft>
                <a:spcPts val="600"/>
              </a:spcAft>
              <a:buClr>
                <a:schemeClr val="tx1">
                  <a:lumMod val="85000"/>
                  <a:lumOff val="15000"/>
                </a:schemeClr>
              </a:buClr>
              <a:buFont typeface="Garamond" pitchFamily="18" charset="0"/>
              <a:buChar char="◦"/>
            </a:pPr>
            <a:r>
              <a:rPr lang="en-US" sz="1300"/>
              <a:t>Conduct regular consumer surveys to keep track of changing preferences and update strategies accordingly.</a:t>
            </a:r>
          </a:p>
          <a:p>
            <a:pPr indent="-182880">
              <a:lnSpc>
                <a:spcPct val="90000"/>
              </a:lnSpc>
              <a:spcAft>
                <a:spcPts val="600"/>
              </a:spcAft>
              <a:buClr>
                <a:schemeClr val="tx1">
                  <a:lumMod val="85000"/>
                  <a:lumOff val="15000"/>
                </a:schemeClr>
              </a:buClr>
              <a:buFont typeface="Garamond" pitchFamily="18" charset="0"/>
              <a:buChar char="◦"/>
            </a:pPr>
            <a:r>
              <a:rPr lang="en-US" sz="1300"/>
              <a:t>By focusing on these strategic areas, SmartTech Co. can optimize their pricing strategy, enhance their market positioning, and drive demand across different consumer segments.</a:t>
            </a:r>
          </a:p>
        </p:txBody>
      </p:sp>
      <p:sp>
        <p:nvSpPr>
          <p:cNvPr id="17" name="Rectangle 16">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txBody>
          <a:bodyPr/>
          <a:lstStyle/>
          <a:p>
            <a:endParaRPr lang="en-IN"/>
          </a:p>
        </p:txBody>
      </p:sp>
    </p:spTree>
    <p:extLst>
      <p:ext uri="{BB962C8B-B14F-4D97-AF65-F5344CB8AC3E}">
        <p14:creationId xmlns:p14="http://schemas.microsoft.com/office/powerpoint/2010/main" val="34159803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885B83-483F-56D2-E8B1-90B2C2C46A55}"/>
              </a:ext>
            </a:extLst>
          </p:cNvPr>
          <p:cNvSpPr txBox="1"/>
          <p:nvPr/>
        </p:nvSpPr>
        <p:spPr>
          <a:xfrm>
            <a:off x="934974" y="657690"/>
            <a:ext cx="9909810" cy="1631216"/>
          </a:xfrm>
          <a:prstGeom prst="rect">
            <a:avLst/>
          </a:prstGeom>
          <a:noFill/>
        </p:spPr>
        <p:txBody>
          <a:bodyPr wrap="square">
            <a:spAutoFit/>
          </a:bodyPr>
          <a:lstStyle/>
          <a:p>
            <a:r>
              <a:rPr lang="en-US" sz="2800" b="1" u="sng"/>
              <a:t>Project Overview:</a:t>
            </a:r>
          </a:p>
          <a:p>
            <a:r>
              <a:rPr lang="en-US"/>
              <a:t>SmartTech Co. has partnered with our data science team to develop a robust machine learning model that predicts laptop prices accurately. As the market for laptops continues to expand with a myriad of brands and specifications, having a precise pricing model becomes crucial for both consumers and manufacturers.</a:t>
            </a:r>
            <a:endParaRPr lang="en-IN" dirty="0"/>
          </a:p>
        </p:txBody>
      </p:sp>
      <p:graphicFrame>
        <p:nvGraphicFramePr>
          <p:cNvPr id="13" name="TextBox 8">
            <a:extLst>
              <a:ext uri="{FF2B5EF4-FFF2-40B4-BE49-F238E27FC236}">
                <a16:creationId xmlns:a16="http://schemas.microsoft.com/office/drawing/2014/main" id="{1C245FA4-F51B-CAB2-227D-AD94984BE78C}"/>
              </a:ext>
            </a:extLst>
          </p:cNvPr>
          <p:cNvGraphicFramePr/>
          <p:nvPr/>
        </p:nvGraphicFramePr>
        <p:xfrm>
          <a:off x="934974" y="2783990"/>
          <a:ext cx="10586466" cy="2616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831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E672A7-77E0-5706-64CA-3869DA1E9B3C}"/>
              </a:ext>
            </a:extLst>
          </p:cNvPr>
          <p:cNvSpPr txBox="1"/>
          <p:nvPr/>
        </p:nvSpPr>
        <p:spPr>
          <a:xfrm>
            <a:off x="834188" y="521186"/>
            <a:ext cx="9561095" cy="523220"/>
          </a:xfrm>
          <a:prstGeom prst="rect">
            <a:avLst/>
          </a:prstGeom>
          <a:noFill/>
        </p:spPr>
        <p:txBody>
          <a:bodyPr wrap="square">
            <a:spAutoFit/>
          </a:bodyPr>
          <a:lstStyle/>
          <a:p>
            <a:r>
              <a:rPr lang="en-IN" sz="2400" b="1" dirty="0"/>
              <a:t>Data Exploration and Understanding</a:t>
            </a:r>
            <a:r>
              <a:rPr lang="en-IN" dirty="0"/>
              <a:t>:</a:t>
            </a:r>
            <a:r>
              <a:rPr lang="en-IN" sz="2800" b="1" dirty="0"/>
              <a:t>Initial Observations</a:t>
            </a:r>
            <a:endParaRPr lang="en-IN" b="1" dirty="0"/>
          </a:p>
        </p:txBody>
      </p:sp>
      <p:pic>
        <p:nvPicPr>
          <p:cNvPr id="9" name="Picture 8">
            <a:extLst>
              <a:ext uri="{FF2B5EF4-FFF2-40B4-BE49-F238E27FC236}">
                <a16:creationId xmlns:a16="http://schemas.microsoft.com/office/drawing/2014/main" id="{AF115A7F-25B1-D865-D00F-7A254900D851}"/>
              </a:ext>
            </a:extLst>
          </p:cNvPr>
          <p:cNvPicPr>
            <a:picLocks noChangeAspect="1"/>
          </p:cNvPicPr>
          <p:nvPr/>
        </p:nvPicPr>
        <p:blipFill>
          <a:blip r:embed="rId2"/>
          <a:stretch>
            <a:fillRect/>
          </a:stretch>
        </p:blipFill>
        <p:spPr>
          <a:xfrm>
            <a:off x="560849" y="1118292"/>
            <a:ext cx="4524499" cy="5218522"/>
          </a:xfrm>
          <a:prstGeom prst="rect">
            <a:avLst/>
          </a:prstGeom>
        </p:spPr>
      </p:pic>
      <p:sp>
        <p:nvSpPr>
          <p:cNvPr id="12" name="TextBox 11">
            <a:extLst>
              <a:ext uri="{FF2B5EF4-FFF2-40B4-BE49-F238E27FC236}">
                <a16:creationId xmlns:a16="http://schemas.microsoft.com/office/drawing/2014/main" id="{C7FDA8EB-9A24-CAC8-8052-E5EB08C9B994}"/>
              </a:ext>
            </a:extLst>
          </p:cNvPr>
          <p:cNvSpPr txBox="1"/>
          <p:nvPr/>
        </p:nvSpPr>
        <p:spPr>
          <a:xfrm>
            <a:off x="5775158" y="982851"/>
            <a:ext cx="6096000" cy="1477328"/>
          </a:xfrm>
          <a:prstGeom prst="rect">
            <a:avLst/>
          </a:prstGeom>
          <a:noFill/>
        </p:spPr>
        <p:txBody>
          <a:bodyPr wrap="square">
            <a:spAutoFit/>
          </a:bodyPr>
          <a:lstStyle/>
          <a:p>
            <a:r>
              <a:rPr lang="en-US" b="1" dirty="0"/>
              <a:t>Data Structure</a:t>
            </a:r>
            <a:r>
              <a:rPr lang="en-US" dirty="0"/>
              <a:t>:</a:t>
            </a:r>
          </a:p>
          <a:p>
            <a:r>
              <a:rPr lang="en-US" dirty="0"/>
              <a:t>The dataset contains 1303 entries with 13 columns.</a:t>
            </a:r>
          </a:p>
          <a:p>
            <a:r>
              <a:rPr lang="en-US" dirty="0"/>
              <a:t>Columns include identifiers, company, type, specifications (like screen resolution, CPU, RAM, memory, GPU, OS, weight), and the target variable Price.</a:t>
            </a:r>
            <a:endParaRPr lang="en-IN" dirty="0"/>
          </a:p>
        </p:txBody>
      </p:sp>
      <p:sp>
        <p:nvSpPr>
          <p:cNvPr id="14" name="TextBox 13">
            <a:extLst>
              <a:ext uri="{FF2B5EF4-FFF2-40B4-BE49-F238E27FC236}">
                <a16:creationId xmlns:a16="http://schemas.microsoft.com/office/drawing/2014/main" id="{3FFC279B-2039-A4C4-3258-A137A18B42FF}"/>
              </a:ext>
            </a:extLst>
          </p:cNvPr>
          <p:cNvSpPr txBox="1"/>
          <p:nvPr/>
        </p:nvSpPr>
        <p:spPr>
          <a:xfrm>
            <a:off x="5775158" y="2460179"/>
            <a:ext cx="6096000" cy="1200329"/>
          </a:xfrm>
          <a:prstGeom prst="rect">
            <a:avLst/>
          </a:prstGeom>
          <a:noFill/>
        </p:spPr>
        <p:txBody>
          <a:bodyPr wrap="square">
            <a:spAutoFit/>
          </a:bodyPr>
          <a:lstStyle/>
          <a:p>
            <a:r>
              <a:rPr lang="en-US" b="1" dirty="0"/>
              <a:t>Missing Values:</a:t>
            </a:r>
          </a:p>
          <a:p>
            <a:r>
              <a:rPr lang="en-US" dirty="0"/>
              <a:t>Some columns have missing values (Unnamed: 0, Company, TypeName, Inches, </a:t>
            </a:r>
            <a:r>
              <a:rPr lang="en-US" dirty="0" err="1"/>
              <a:t>ScreenResolution</a:t>
            </a:r>
            <a:r>
              <a:rPr lang="en-US" dirty="0"/>
              <a:t>, Cpu, Ram, Memory, Gpu, OpSys, Weight, Price).</a:t>
            </a:r>
            <a:endParaRPr lang="en-IN" dirty="0"/>
          </a:p>
        </p:txBody>
      </p:sp>
      <p:sp>
        <p:nvSpPr>
          <p:cNvPr id="16" name="TextBox 15">
            <a:extLst>
              <a:ext uri="{FF2B5EF4-FFF2-40B4-BE49-F238E27FC236}">
                <a16:creationId xmlns:a16="http://schemas.microsoft.com/office/drawing/2014/main" id="{41C42665-42B7-0770-9ACB-B98C62F75ADB}"/>
              </a:ext>
            </a:extLst>
          </p:cNvPr>
          <p:cNvSpPr txBox="1"/>
          <p:nvPr/>
        </p:nvSpPr>
        <p:spPr>
          <a:xfrm>
            <a:off x="5775158" y="3660508"/>
            <a:ext cx="6096000" cy="2585323"/>
          </a:xfrm>
          <a:prstGeom prst="rect">
            <a:avLst/>
          </a:prstGeom>
          <a:noFill/>
        </p:spPr>
        <p:txBody>
          <a:bodyPr wrap="square">
            <a:spAutoFit/>
          </a:bodyPr>
          <a:lstStyle/>
          <a:p>
            <a:r>
              <a:rPr lang="en-US" b="1" dirty="0"/>
              <a:t>Data Types:</a:t>
            </a:r>
          </a:p>
          <a:p>
            <a:r>
              <a:rPr lang="en-US" dirty="0"/>
              <a:t>Most columns are of object type, indicating categorical data or mixed data types (e.g., Inches, Weight).</a:t>
            </a:r>
          </a:p>
          <a:p>
            <a:r>
              <a:rPr lang="en-US" dirty="0"/>
              <a:t>The Price column is a float, which is appropriate for our target variable.</a:t>
            </a:r>
          </a:p>
          <a:p>
            <a:r>
              <a:rPr lang="en-US" b="1" dirty="0"/>
              <a:t>Basic Statistics:</a:t>
            </a:r>
          </a:p>
          <a:p>
            <a:r>
              <a:rPr lang="en-US" dirty="0"/>
              <a:t>The Price column ranges from approximately 9270.72 to 324954.72, with a mean of 59955.81 and a standard deviation of 37332.25.</a:t>
            </a:r>
            <a:endParaRPr lang="en-IN" dirty="0"/>
          </a:p>
        </p:txBody>
      </p:sp>
    </p:spTree>
    <p:extLst>
      <p:ext uri="{BB962C8B-B14F-4D97-AF65-F5344CB8AC3E}">
        <p14:creationId xmlns:p14="http://schemas.microsoft.com/office/powerpoint/2010/main" val="46703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20" name="Rectangle 19">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2" name="Rectangle 21">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24" name="Group 2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5" name="Straight Connector 24">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18D8845F-30A4-4D73-83CB-ABA691F5A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33" name="Rectangle 32">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txBody>
          <a:bodyPr/>
          <a:lstStyle/>
          <a:p>
            <a:endParaRPr lang="en-IN"/>
          </a:p>
        </p:txBody>
      </p:sp>
      <p:sp>
        <p:nvSpPr>
          <p:cNvPr id="5" name="TextBox 4">
            <a:extLst>
              <a:ext uri="{FF2B5EF4-FFF2-40B4-BE49-F238E27FC236}">
                <a16:creationId xmlns:a16="http://schemas.microsoft.com/office/drawing/2014/main" id="{7723CEB3-695F-429D-C721-FB5EF511E37E}"/>
              </a:ext>
            </a:extLst>
          </p:cNvPr>
          <p:cNvSpPr txBox="1"/>
          <p:nvPr/>
        </p:nvSpPr>
        <p:spPr>
          <a:xfrm>
            <a:off x="1144321" y="5164294"/>
            <a:ext cx="9806510" cy="1465108"/>
          </a:xfrm>
          <a:prstGeom prst="rect">
            <a:avLst/>
          </a:prstGeom>
        </p:spPr>
        <p:txBody>
          <a:bodyPr vert="horz" lIns="91440" tIns="45720" rIns="91440" bIns="45720" rtlCol="0" anchor="ctr">
            <a:normAutofit/>
          </a:bodyPr>
          <a:lstStyle/>
          <a:p>
            <a:pPr algn="ctr">
              <a:lnSpc>
                <a:spcPct val="83000"/>
              </a:lnSpc>
              <a:spcBef>
                <a:spcPct val="0"/>
              </a:spcBef>
              <a:spcAft>
                <a:spcPts val="600"/>
              </a:spcAft>
            </a:pPr>
            <a:r>
              <a:rPr lang="en-US" sz="3600" cap="all" spc="-100" dirty="0">
                <a:solidFill>
                  <a:schemeClr val="tx1">
                    <a:lumMod val="85000"/>
                    <a:lumOff val="15000"/>
                  </a:schemeClr>
                </a:solidFill>
                <a:latin typeface="+mj-lt"/>
              </a:rPr>
              <a:t>Visualization of data :EDA</a:t>
            </a:r>
          </a:p>
        </p:txBody>
      </p:sp>
      <p:sp>
        <p:nvSpPr>
          <p:cNvPr id="35" name="Rectangle 34">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7" name="Straight Connector 36">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Picture 6" descr="A graph of a distribution of computer prices&#10;&#10;Description automatically generated">
            <a:extLst>
              <a:ext uri="{FF2B5EF4-FFF2-40B4-BE49-F238E27FC236}">
                <a16:creationId xmlns:a16="http://schemas.microsoft.com/office/drawing/2014/main" id="{781A0C40-52E9-DC80-DCB4-EAD538480CFF}"/>
              </a:ext>
            </a:extLst>
          </p:cNvPr>
          <p:cNvPicPr>
            <a:picLocks noChangeAspect="1"/>
          </p:cNvPicPr>
          <p:nvPr/>
        </p:nvPicPr>
        <p:blipFill>
          <a:blip r:embed="rId2"/>
          <a:stretch>
            <a:fillRect/>
          </a:stretch>
        </p:blipFill>
        <p:spPr>
          <a:xfrm>
            <a:off x="437325" y="482586"/>
            <a:ext cx="4638873" cy="3093491"/>
          </a:xfrm>
          <a:prstGeom prst="rect">
            <a:avLst/>
          </a:prstGeom>
        </p:spPr>
      </p:pic>
      <p:pic>
        <p:nvPicPr>
          <p:cNvPr id="9" name="Picture 8" descr="A graph of blue dots&#10;&#10;Description automatically generated with medium confidence">
            <a:extLst>
              <a:ext uri="{FF2B5EF4-FFF2-40B4-BE49-F238E27FC236}">
                <a16:creationId xmlns:a16="http://schemas.microsoft.com/office/drawing/2014/main" id="{88310A8F-A7C9-5FF6-4078-536A6A8BDD74}"/>
              </a:ext>
            </a:extLst>
          </p:cNvPr>
          <p:cNvPicPr>
            <a:picLocks noChangeAspect="1"/>
          </p:cNvPicPr>
          <p:nvPr/>
        </p:nvPicPr>
        <p:blipFill>
          <a:blip r:embed="rId3"/>
          <a:stretch>
            <a:fillRect/>
          </a:stretch>
        </p:blipFill>
        <p:spPr>
          <a:xfrm>
            <a:off x="453189" y="3468456"/>
            <a:ext cx="4623010" cy="2003318"/>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C6E0D8BE-FDB5-CC93-65B9-84EBBE7CC621}"/>
              </a:ext>
            </a:extLst>
          </p:cNvPr>
          <p:cNvPicPr>
            <a:picLocks noChangeAspect="1"/>
          </p:cNvPicPr>
          <p:nvPr/>
        </p:nvPicPr>
        <p:blipFill>
          <a:blip r:embed="rId4"/>
          <a:stretch>
            <a:fillRect/>
          </a:stretch>
        </p:blipFill>
        <p:spPr>
          <a:xfrm>
            <a:off x="5239748" y="457691"/>
            <a:ext cx="6391183" cy="4988694"/>
          </a:xfrm>
          <a:prstGeom prst="rect">
            <a:avLst/>
          </a:prstGeom>
        </p:spPr>
      </p:pic>
    </p:spTree>
    <p:extLst>
      <p:ext uri="{BB962C8B-B14F-4D97-AF65-F5344CB8AC3E}">
        <p14:creationId xmlns:p14="http://schemas.microsoft.com/office/powerpoint/2010/main" val="177167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17" name="Rectangle 16">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19" name="Rectangle 1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EE3E45-526C-C025-1CAF-FD4B72FD1DE3}"/>
              </a:ext>
            </a:extLst>
          </p:cNvPr>
          <p:cNvSpPr txBox="1"/>
          <p:nvPr/>
        </p:nvSpPr>
        <p:spPr>
          <a:xfrm>
            <a:off x="557720" y="612843"/>
            <a:ext cx="2312480" cy="14997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200" b="1" dirty="0">
                <a:solidFill>
                  <a:schemeClr val="tx1">
                    <a:lumMod val="85000"/>
                    <a:lumOff val="15000"/>
                  </a:schemeClr>
                </a:solidFill>
                <a:latin typeface="+mj-lt"/>
              </a:rPr>
              <a:t>Data Preprocessing</a:t>
            </a:r>
            <a:r>
              <a:rPr lang="en-US" sz="2200" dirty="0">
                <a:solidFill>
                  <a:schemeClr val="tx1">
                    <a:lumMod val="85000"/>
                    <a:lumOff val="15000"/>
                  </a:schemeClr>
                </a:solidFill>
                <a:latin typeface="+mj-lt"/>
              </a:rPr>
              <a:t>:</a:t>
            </a:r>
          </a:p>
        </p:txBody>
      </p:sp>
      <p:sp>
        <p:nvSpPr>
          <p:cNvPr id="8" name="TextBox 7">
            <a:extLst>
              <a:ext uri="{FF2B5EF4-FFF2-40B4-BE49-F238E27FC236}">
                <a16:creationId xmlns:a16="http://schemas.microsoft.com/office/drawing/2014/main" id="{9ADF6C7B-0B40-6D5B-7707-46C2A75F13F3}"/>
              </a:ext>
            </a:extLst>
          </p:cNvPr>
          <p:cNvSpPr txBox="1"/>
          <p:nvPr/>
        </p:nvSpPr>
        <p:spPr>
          <a:xfrm>
            <a:off x="557720" y="2149813"/>
            <a:ext cx="2312479" cy="3854197"/>
          </a:xfrm>
          <a:prstGeom prst="rect">
            <a:avLst/>
          </a:prstGeom>
        </p:spPr>
        <p:txBody>
          <a:bodyPr vert="horz" lIns="91440" tIns="45720" rIns="91440" bIns="45720" rtlCol="0">
            <a:normAutofit/>
          </a:bodyPr>
          <a:lstStyle/>
          <a:p>
            <a:pPr indent="-182880">
              <a:lnSpc>
                <a:spcPct val="90000"/>
              </a:lnSpc>
              <a:spcAft>
                <a:spcPts val="600"/>
              </a:spcAft>
              <a:buClr>
                <a:schemeClr val="tx1">
                  <a:lumMod val="85000"/>
                  <a:lumOff val="15000"/>
                </a:schemeClr>
              </a:buClr>
              <a:buFont typeface="Garamond" pitchFamily="18" charset="0"/>
              <a:buChar char="◦"/>
            </a:pPr>
            <a:r>
              <a:rPr lang="en-US" sz="1400" b="1">
                <a:solidFill>
                  <a:schemeClr val="tx1">
                    <a:lumMod val="85000"/>
                    <a:lumOff val="15000"/>
                  </a:schemeClr>
                </a:solidFill>
              </a:rPr>
              <a:t>Step1: 	</a:t>
            </a:r>
            <a:r>
              <a:rPr lang="en-US" sz="1400">
                <a:solidFill>
                  <a:schemeClr val="tx1">
                    <a:lumMod val="85000"/>
                    <a:lumOff val="15000"/>
                  </a:schemeClr>
                </a:solidFill>
              </a:rPr>
              <a:t>Handled missing values </a:t>
            </a:r>
          </a:p>
          <a:p>
            <a:pPr indent="-182880">
              <a:lnSpc>
                <a:spcPct val="90000"/>
              </a:lnSpc>
              <a:spcAft>
                <a:spcPts val="600"/>
              </a:spcAft>
              <a:buClr>
                <a:schemeClr val="tx1">
                  <a:lumMod val="85000"/>
                  <a:lumOff val="15000"/>
                </a:schemeClr>
              </a:buClr>
              <a:buFont typeface="Garamond" pitchFamily="18" charset="0"/>
              <a:buChar char="◦"/>
            </a:pPr>
            <a:r>
              <a:rPr lang="en-US" sz="1400" b="1">
                <a:solidFill>
                  <a:schemeClr val="tx1">
                    <a:lumMod val="85000"/>
                    <a:lumOff val="15000"/>
                  </a:schemeClr>
                </a:solidFill>
              </a:rPr>
              <a:t>Step2 : </a:t>
            </a:r>
            <a:r>
              <a:rPr lang="en-US" sz="1400">
                <a:solidFill>
                  <a:schemeClr val="tx1">
                    <a:lumMod val="85000"/>
                    <a:lumOff val="15000"/>
                  </a:schemeClr>
                </a:solidFill>
              </a:rPr>
              <a:t>Remove rows with non-numeric values in 'Inches' and 'Weight’</a:t>
            </a:r>
          </a:p>
          <a:p>
            <a:pPr indent="-182880">
              <a:lnSpc>
                <a:spcPct val="90000"/>
              </a:lnSpc>
              <a:spcAft>
                <a:spcPts val="600"/>
              </a:spcAft>
              <a:buClr>
                <a:schemeClr val="tx1">
                  <a:lumMod val="85000"/>
                  <a:lumOff val="15000"/>
                </a:schemeClr>
              </a:buClr>
              <a:buFont typeface="Garamond" pitchFamily="18" charset="0"/>
              <a:buChar char="◦"/>
            </a:pPr>
            <a:r>
              <a:rPr lang="en-US" sz="1400" b="1">
                <a:solidFill>
                  <a:schemeClr val="tx1">
                    <a:lumMod val="85000"/>
                    <a:lumOff val="15000"/>
                  </a:schemeClr>
                </a:solidFill>
              </a:rPr>
              <a:t>Step3:</a:t>
            </a:r>
            <a:r>
              <a:rPr lang="en-US" sz="1400">
                <a:solidFill>
                  <a:schemeClr val="tx1">
                    <a:lumMod val="85000"/>
                    <a:lumOff val="15000"/>
                  </a:schemeClr>
                </a:solidFill>
              </a:rPr>
              <a:t>Drop rows with any remaining missing values</a:t>
            </a:r>
          </a:p>
          <a:p>
            <a:pPr indent="-182880">
              <a:lnSpc>
                <a:spcPct val="90000"/>
              </a:lnSpc>
              <a:spcAft>
                <a:spcPts val="600"/>
              </a:spcAft>
              <a:buClr>
                <a:schemeClr val="tx1">
                  <a:lumMod val="85000"/>
                  <a:lumOff val="15000"/>
                </a:schemeClr>
              </a:buClr>
              <a:buFont typeface="Garamond" pitchFamily="18" charset="0"/>
              <a:buChar char="◦"/>
            </a:pPr>
            <a:r>
              <a:rPr lang="en-US" sz="1400" b="1">
                <a:solidFill>
                  <a:schemeClr val="tx1">
                    <a:lumMod val="85000"/>
                    <a:lumOff val="15000"/>
                  </a:schemeClr>
                </a:solidFill>
              </a:rPr>
              <a:t>Step4:</a:t>
            </a:r>
            <a:r>
              <a:rPr lang="en-US" sz="1400">
                <a:solidFill>
                  <a:schemeClr val="tx1">
                    <a:lumMod val="85000"/>
                    <a:lumOff val="15000"/>
                  </a:schemeClr>
                </a:solidFill>
              </a:rPr>
              <a:t>Convert columns to appropriate data types</a:t>
            </a:r>
          </a:p>
          <a:p>
            <a:pPr indent="-182880">
              <a:lnSpc>
                <a:spcPct val="90000"/>
              </a:lnSpc>
              <a:spcAft>
                <a:spcPts val="600"/>
              </a:spcAft>
              <a:buClr>
                <a:schemeClr val="tx1">
                  <a:lumMod val="85000"/>
                  <a:lumOff val="15000"/>
                </a:schemeClr>
              </a:buClr>
              <a:buFont typeface="Garamond" pitchFamily="18" charset="0"/>
              <a:buChar char="◦"/>
            </a:pPr>
            <a:r>
              <a:rPr lang="en-US" sz="1400" b="1">
                <a:solidFill>
                  <a:schemeClr val="tx1">
                    <a:lumMod val="85000"/>
                    <a:lumOff val="15000"/>
                  </a:schemeClr>
                </a:solidFill>
              </a:rPr>
              <a:t>Step5:</a:t>
            </a:r>
            <a:r>
              <a:rPr lang="en-US" sz="1400">
                <a:solidFill>
                  <a:schemeClr val="tx1">
                    <a:lumMod val="85000"/>
                    <a:lumOff val="15000"/>
                  </a:schemeClr>
                </a:solidFill>
              </a:rPr>
              <a:t>Drop unwanted columns</a:t>
            </a:r>
          </a:p>
          <a:p>
            <a:pPr indent="-182880">
              <a:lnSpc>
                <a:spcPct val="90000"/>
              </a:lnSpc>
              <a:spcAft>
                <a:spcPts val="600"/>
              </a:spcAft>
              <a:buClr>
                <a:schemeClr val="tx1">
                  <a:lumMod val="85000"/>
                  <a:lumOff val="15000"/>
                </a:schemeClr>
              </a:buClr>
              <a:buFont typeface="Garamond" pitchFamily="18" charset="0"/>
              <a:buChar char="◦"/>
            </a:pPr>
            <a:r>
              <a:rPr lang="en-US" sz="1400" b="1">
                <a:solidFill>
                  <a:schemeClr val="tx1">
                    <a:lumMod val="85000"/>
                    <a:lumOff val="15000"/>
                  </a:schemeClr>
                </a:solidFill>
              </a:rPr>
              <a:t>Step6:</a:t>
            </a:r>
            <a:r>
              <a:rPr lang="en-US" sz="1400">
                <a:solidFill>
                  <a:schemeClr val="tx1">
                    <a:lumMod val="85000"/>
                    <a:lumOff val="15000"/>
                  </a:schemeClr>
                </a:solidFill>
              </a:rPr>
              <a:t>Drop the first two rows using drop function</a:t>
            </a:r>
          </a:p>
          <a:p>
            <a:pPr indent="-182880">
              <a:lnSpc>
                <a:spcPct val="90000"/>
              </a:lnSpc>
              <a:spcAft>
                <a:spcPts val="600"/>
              </a:spcAft>
              <a:buClr>
                <a:schemeClr val="tx1">
                  <a:lumMod val="85000"/>
                  <a:lumOff val="15000"/>
                </a:schemeClr>
              </a:buClr>
              <a:buFont typeface="Garamond" pitchFamily="18" charset="0"/>
              <a:buChar char="◦"/>
            </a:pPr>
            <a:r>
              <a:rPr lang="en-US" sz="1400" b="1">
                <a:solidFill>
                  <a:schemeClr val="tx1">
                    <a:lumMod val="85000"/>
                    <a:lumOff val="15000"/>
                  </a:schemeClr>
                </a:solidFill>
              </a:rPr>
              <a:t>Step 7: </a:t>
            </a:r>
            <a:r>
              <a:rPr lang="en-US" sz="1400">
                <a:solidFill>
                  <a:schemeClr val="tx1">
                    <a:lumMod val="85000"/>
                    <a:lumOff val="15000"/>
                  </a:schemeClr>
                </a:solidFill>
              </a:rPr>
              <a:t>Verify the updated dataframe</a:t>
            </a:r>
          </a:p>
        </p:txBody>
      </p:sp>
      <p:sp>
        <p:nvSpPr>
          <p:cNvPr id="25" name="Rectangle 24">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txBody>
          <a:bodyPr/>
          <a:lstStyle/>
          <a:p>
            <a:endParaRPr lang="en-IN"/>
          </a:p>
        </p:txBody>
      </p:sp>
      <p:pic>
        <p:nvPicPr>
          <p:cNvPr id="7" name="Picture 6" descr="A screenshot of a computer code&#10;&#10;Description automatically generated">
            <a:extLst>
              <a:ext uri="{FF2B5EF4-FFF2-40B4-BE49-F238E27FC236}">
                <a16:creationId xmlns:a16="http://schemas.microsoft.com/office/drawing/2014/main" id="{8F35FE3E-45A6-ADD5-5A6D-83D334089B26}"/>
              </a:ext>
            </a:extLst>
          </p:cNvPr>
          <p:cNvPicPr>
            <a:picLocks noChangeAspect="1"/>
          </p:cNvPicPr>
          <p:nvPr/>
        </p:nvPicPr>
        <p:blipFill>
          <a:blip r:embed="rId2"/>
          <a:stretch>
            <a:fillRect/>
          </a:stretch>
        </p:blipFill>
        <p:spPr>
          <a:xfrm>
            <a:off x="4049422" y="909947"/>
            <a:ext cx="7237877" cy="5066514"/>
          </a:xfrm>
          <a:prstGeom prst="rect">
            <a:avLst/>
          </a:prstGeom>
        </p:spPr>
      </p:pic>
    </p:spTree>
    <p:extLst>
      <p:ext uri="{BB962C8B-B14F-4D97-AF65-F5344CB8AC3E}">
        <p14:creationId xmlns:p14="http://schemas.microsoft.com/office/powerpoint/2010/main" val="106292822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FAD638-36DC-CBB7-55F7-1505649DAE96}"/>
              </a:ext>
            </a:extLst>
          </p:cNvPr>
          <p:cNvSpPr txBox="1"/>
          <p:nvPr/>
        </p:nvSpPr>
        <p:spPr>
          <a:xfrm>
            <a:off x="3048000" y="519261"/>
            <a:ext cx="6096000" cy="461665"/>
          </a:xfrm>
          <a:prstGeom prst="rect">
            <a:avLst/>
          </a:prstGeom>
          <a:noFill/>
        </p:spPr>
        <p:txBody>
          <a:bodyPr wrap="square">
            <a:spAutoFit/>
          </a:bodyPr>
          <a:lstStyle/>
          <a:p>
            <a:r>
              <a:rPr lang="en-US" sz="2400" b="1" u="sng" dirty="0"/>
              <a:t>Handling the outliers with capping</a:t>
            </a:r>
            <a:endParaRPr lang="en-IN" sz="2400" b="1" u="sng" dirty="0"/>
          </a:p>
        </p:txBody>
      </p:sp>
      <p:pic>
        <p:nvPicPr>
          <p:cNvPr id="7" name="Picture 6">
            <a:extLst>
              <a:ext uri="{FF2B5EF4-FFF2-40B4-BE49-F238E27FC236}">
                <a16:creationId xmlns:a16="http://schemas.microsoft.com/office/drawing/2014/main" id="{8AC5939B-58AD-3D2D-367B-D37ADF87D42D}"/>
              </a:ext>
            </a:extLst>
          </p:cNvPr>
          <p:cNvPicPr>
            <a:picLocks noChangeAspect="1"/>
          </p:cNvPicPr>
          <p:nvPr/>
        </p:nvPicPr>
        <p:blipFill>
          <a:blip r:embed="rId2"/>
          <a:stretch>
            <a:fillRect/>
          </a:stretch>
        </p:blipFill>
        <p:spPr>
          <a:xfrm>
            <a:off x="1004717" y="1054078"/>
            <a:ext cx="10314654" cy="4106779"/>
          </a:xfrm>
          <a:prstGeom prst="rect">
            <a:avLst/>
          </a:prstGeom>
        </p:spPr>
      </p:pic>
      <p:sp>
        <p:nvSpPr>
          <p:cNvPr id="3" name="TextBox 2">
            <a:extLst>
              <a:ext uri="{FF2B5EF4-FFF2-40B4-BE49-F238E27FC236}">
                <a16:creationId xmlns:a16="http://schemas.microsoft.com/office/drawing/2014/main" id="{3C8BB669-4591-1604-057C-F6CC63782115}"/>
              </a:ext>
            </a:extLst>
          </p:cNvPr>
          <p:cNvSpPr txBox="1"/>
          <p:nvPr/>
        </p:nvSpPr>
        <p:spPr>
          <a:xfrm>
            <a:off x="2317380" y="5234009"/>
            <a:ext cx="8582267" cy="1200329"/>
          </a:xfrm>
          <a:prstGeom prst="rect">
            <a:avLst/>
          </a:prstGeom>
          <a:noFill/>
        </p:spPr>
        <p:txBody>
          <a:bodyPr wrap="square">
            <a:spAutoFit/>
          </a:bodyPr>
          <a:lstStyle/>
          <a:p>
            <a:r>
              <a:rPr lang="en-US" b="1" dirty="0"/>
              <a:t>The Interquartile Range (IQR) </a:t>
            </a:r>
            <a:r>
              <a:rPr lang="en-US" dirty="0"/>
              <a:t>is a measure of statistical dispersion, which is the spread of the data values. It is defined as the difference between the 75th percentile (Q3) and the 25th percentile (Q1) of the data. The IQR is used to measure variability and to identify potential outliers in the data set. </a:t>
            </a:r>
            <a:endParaRPr lang="en-IN" dirty="0"/>
          </a:p>
        </p:txBody>
      </p:sp>
    </p:spTree>
    <p:extLst>
      <p:ext uri="{BB962C8B-B14F-4D97-AF65-F5344CB8AC3E}">
        <p14:creationId xmlns:p14="http://schemas.microsoft.com/office/powerpoint/2010/main" val="266269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CD084D-212E-2447-98E4-5C7B1EE9E682}"/>
              </a:ext>
            </a:extLst>
          </p:cNvPr>
          <p:cNvSpPr txBox="1"/>
          <p:nvPr/>
        </p:nvSpPr>
        <p:spPr>
          <a:xfrm>
            <a:off x="3970741" y="465717"/>
            <a:ext cx="6096000" cy="523220"/>
          </a:xfrm>
          <a:prstGeom prst="rect">
            <a:avLst/>
          </a:prstGeom>
          <a:noFill/>
        </p:spPr>
        <p:txBody>
          <a:bodyPr wrap="square">
            <a:spAutoFit/>
          </a:bodyPr>
          <a:lstStyle/>
          <a:p>
            <a:r>
              <a:rPr lang="en-IN" sz="2800" b="1" u="sng" dirty="0"/>
              <a:t>Feature Engineering</a:t>
            </a:r>
          </a:p>
        </p:txBody>
      </p:sp>
      <p:pic>
        <p:nvPicPr>
          <p:cNvPr id="7" name="Picture 6">
            <a:extLst>
              <a:ext uri="{FF2B5EF4-FFF2-40B4-BE49-F238E27FC236}">
                <a16:creationId xmlns:a16="http://schemas.microsoft.com/office/drawing/2014/main" id="{97DA9CAF-9C9D-41A1-832C-AD4C0E9F0ACC}"/>
              </a:ext>
            </a:extLst>
          </p:cNvPr>
          <p:cNvPicPr>
            <a:picLocks noChangeAspect="1"/>
          </p:cNvPicPr>
          <p:nvPr/>
        </p:nvPicPr>
        <p:blipFill>
          <a:blip r:embed="rId2"/>
          <a:stretch>
            <a:fillRect/>
          </a:stretch>
        </p:blipFill>
        <p:spPr>
          <a:xfrm>
            <a:off x="770021" y="988937"/>
            <a:ext cx="10651958" cy="2702736"/>
          </a:xfrm>
          <a:prstGeom prst="rect">
            <a:avLst/>
          </a:prstGeom>
        </p:spPr>
      </p:pic>
      <p:sp>
        <p:nvSpPr>
          <p:cNvPr id="3" name="TextBox 2">
            <a:extLst>
              <a:ext uri="{FF2B5EF4-FFF2-40B4-BE49-F238E27FC236}">
                <a16:creationId xmlns:a16="http://schemas.microsoft.com/office/drawing/2014/main" id="{964EA3D6-FB4A-E068-7543-05826EF06088}"/>
              </a:ext>
            </a:extLst>
          </p:cNvPr>
          <p:cNvSpPr txBox="1"/>
          <p:nvPr/>
        </p:nvSpPr>
        <p:spPr>
          <a:xfrm>
            <a:off x="1566291" y="3999003"/>
            <a:ext cx="9059418" cy="2031325"/>
          </a:xfrm>
          <a:prstGeom prst="rect">
            <a:avLst/>
          </a:prstGeom>
          <a:noFill/>
        </p:spPr>
        <p:txBody>
          <a:bodyPr wrap="square">
            <a:spAutoFit/>
          </a:bodyPr>
          <a:lstStyle/>
          <a:p>
            <a:r>
              <a:rPr lang="en-US" b="1" u="sng" dirty="0"/>
              <a:t>Extract ResolutionX and ResolutionY:</a:t>
            </a:r>
          </a:p>
          <a:p>
            <a:r>
              <a:rPr lang="en-US" dirty="0"/>
              <a:t>The code extracts the horizontal (ResolutionX) and vertical (ResolutionY) resolutions from the </a:t>
            </a:r>
            <a:r>
              <a:rPr lang="en-US" dirty="0" err="1"/>
              <a:t>ScreenResolution</a:t>
            </a:r>
            <a:r>
              <a:rPr lang="en-US" dirty="0"/>
              <a:t> column.</a:t>
            </a:r>
          </a:p>
          <a:p>
            <a:r>
              <a:rPr lang="en-US" dirty="0"/>
              <a:t>These values are converted to integers to be used in numerical calculations.</a:t>
            </a:r>
          </a:p>
          <a:p>
            <a:r>
              <a:rPr lang="en-US" b="1" u="sng" dirty="0"/>
              <a:t>Calculate PPI:</a:t>
            </a:r>
          </a:p>
          <a:p>
            <a:r>
              <a:rPr lang="en-US" dirty="0"/>
              <a:t>Using the extracted ResolutionX, ResolutionY, and the Inches column, it calculates the PPI for each laptop.</a:t>
            </a:r>
            <a:endParaRPr lang="en-IN" dirty="0"/>
          </a:p>
        </p:txBody>
      </p:sp>
    </p:spTree>
    <p:extLst>
      <p:ext uri="{BB962C8B-B14F-4D97-AF65-F5344CB8AC3E}">
        <p14:creationId xmlns:p14="http://schemas.microsoft.com/office/powerpoint/2010/main" val="413759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BAB446-C575-6317-10C0-2651E5478D66}"/>
              </a:ext>
            </a:extLst>
          </p:cNvPr>
          <p:cNvSpPr txBox="1"/>
          <p:nvPr/>
        </p:nvSpPr>
        <p:spPr>
          <a:xfrm>
            <a:off x="2612778" y="503058"/>
            <a:ext cx="6096000" cy="400110"/>
          </a:xfrm>
          <a:prstGeom prst="rect">
            <a:avLst/>
          </a:prstGeom>
          <a:noFill/>
        </p:spPr>
        <p:txBody>
          <a:bodyPr wrap="square">
            <a:spAutoFit/>
          </a:bodyPr>
          <a:lstStyle/>
          <a:p>
            <a:r>
              <a:rPr lang="en-US" sz="2000" b="1" u="sng" dirty="0"/>
              <a:t>Handling encoding that has too many columns</a:t>
            </a:r>
            <a:endParaRPr lang="en-IN" sz="2000" b="1" u="sng" dirty="0"/>
          </a:p>
        </p:txBody>
      </p:sp>
      <p:pic>
        <p:nvPicPr>
          <p:cNvPr id="7" name="Picture 6">
            <a:extLst>
              <a:ext uri="{FF2B5EF4-FFF2-40B4-BE49-F238E27FC236}">
                <a16:creationId xmlns:a16="http://schemas.microsoft.com/office/drawing/2014/main" id="{39F1AE57-D343-EE6B-82C7-3FCC2E40018C}"/>
              </a:ext>
            </a:extLst>
          </p:cNvPr>
          <p:cNvPicPr>
            <a:picLocks noChangeAspect="1"/>
          </p:cNvPicPr>
          <p:nvPr/>
        </p:nvPicPr>
        <p:blipFill>
          <a:blip r:embed="rId2"/>
          <a:stretch>
            <a:fillRect/>
          </a:stretch>
        </p:blipFill>
        <p:spPr>
          <a:xfrm>
            <a:off x="489284" y="1153037"/>
            <a:ext cx="11213432" cy="2181707"/>
          </a:xfrm>
          <a:prstGeom prst="rect">
            <a:avLst/>
          </a:prstGeom>
        </p:spPr>
      </p:pic>
      <p:sp>
        <p:nvSpPr>
          <p:cNvPr id="3" name="TextBox 2">
            <a:extLst>
              <a:ext uri="{FF2B5EF4-FFF2-40B4-BE49-F238E27FC236}">
                <a16:creationId xmlns:a16="http://schemas.microsoft.com/office/drawing/2014/main" id="{FAAAD536-38AB-95A2-7107-DBC3026D995D}"/>
              </a:ext>
            </a:extLst>
          </p:cNvPr>
          <p:cNvSpPr txBox="1"/>
          <p:nvPr/>
        </p:nvSpPr>
        <p:spPr>
          <a:xfrm>
            <a:off x="489284" y="3584613"/>
            <a:ext cx="11541172" cy="2585323"/>
          </a:xfrm>
          <a:prstGeom prst="rect">
            <a:avLst/>
          </a:prstGeom>
          <a:noFill/>
        </p:spPr>
        <p:txBody>
          <a:bodyPr wrap="square">
            <a:spAutoFit/>
          </a:bodyPr>
          <a:lstStyle/>
          <a:p>
            <a:r>
              <a:rPr lang="en-US" b="1" dirty="0"/>
              <a:t>Target encoding</a:t>
            </a:r>
            <a:r>
              <a:rPr lang="en-US" dirty="0"/>
              <a:t>, also known as mean encoding or likelihood encoding, is a technique used to encode categorical variables with the mean of the target variable. It replaces each category in a categorical feature with the mean of the target variable for that category. This can be particularly useful in several scenarios:</a:t>
            </a:r>
          </a:p>
          <a:p>
            <a:r>
              <a:rPr lang="en-US" b="1" dirty="0"/>
              <a:t>High Cardinality Features:</a:t>
            </a:r>
          </a:p>
          <a:p>
            <a:r>
              <a:rPr lang="en-US" dirty="0"/>
              <a:t>When a categorical feature has a large number of unique values (high cardinality), using one-hot encoding can result in a very high-dimensional feature space. This can lead to computational inefficiency and overfitting. Target encoding helps in reducing the dimensionality of such features while preserving useful information.</a:t>
            </a:r>
          </a:p>
          <a:p>
            <a:r>
              <a:rPr lang="en-US" dirty="0"/>
              <a:t>Example: Encoding zip codes in a housing price prediction model</a:t>
            </a:r>
            <a:endParaRPr lang="en-IN" dirty="0"/>
          </a:p>
        </p:txBody>
      </p:sp>
    </p:spTree>
    <p:extLst>
      <p:ext uri="{BB962C8B-B14F-4D97-AF65-F5344CB8AC3E}">
        <p14:creationId xmlns:p14="http://schemas.microsoft.com/office/powerpoint/2010/main" val="234771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617A93-05DE-92BC-D46E-B43A8BF58518}"/>
              </a:ext>
            </a:extLst>
          </p:cNvPr>
          <p:cNvSpPr txBox="1"/>
          <p:nvPr/>
        </p:nvSpPr>
        <p:spPr>
          <a:xfrm>
            <a:off x="3938498" y="541560"/>
            <a:ext cx="6096000" cy="523220"/>
          </a:xfrm>
          <a:prstGeom prst="rect">
            <a:avLst/>
          </a:prstGeom>
          <a:noFill/>
        </p:spPr>
        <p:txBody>
          <a:bodyPr wrap="square">
            <a:spAutoFit/>
          </a:bodyPr>
          <a:lstStyle/>
          <a:p>
            <a:r>
              <a:rPr lang="en-IN" sz="2800" b="1" u="sng" dirty="0"/>
              <a:t>Feature Scaling</a:t>
            </a:r>
          </a:p>
        </p:txBody>
      </p:sp>
      <p:pic>
        <p:nvPicPr>
          <p:cNvPr id="7" name="Picture 6">
            <a:extLst>
              <a:ext uri="{FF2B5EF4-FFF2-40B4-BE49-F238E27FC236}">
                <a16:creationId xmlns:a16="http://schemas.microsoft.com/office/drawing/2014/main" id="{898CA308-0DE9-D269-687E-458E973E63EF}"/>
              </a:ext>
            </a:extLst>
          </p:cNvPr>
          <p:cNvPicPr>
            <a:picLocks noChangeAspect="1"/>
          </p:cNvPicPr>
          <p:nvPr/>
        </p:nvPicPr>
        <p:blipFill>
          <a:blip r:embed="rId2"/>
          <a:stretch>
            <a:fillRect/>
          </a:stretch>
        </p:blipFill>
        <p:spPr>
          <a:xfrm>
            <a:off x="1386815" y="1064780"/>
            <a:ext cx="8227059" cy="3648696"/>
          </a:xfrm>
          <a:prstGeom prst="rect">
            <a:avLst/>
          </a:prstGeom>
        </p:spPr>
      </p:pic>
      <p:sp>
        <p:nvSpPr>
          <p:cNvPr id="3" name="TextBox 2">
            <a:extLst>
              <a:ext uri="{FF2B5EF4-FFF2-40B4-BE49-F238E27FC236}">
                <a16:creationId xmlns:a16="http://schemas.microsoft.com/office/drawing/2014/main" id="{F7A7220C-AD91-B1D2-3577-A01F8EF1B63E}"/>
              </a:ext>
            </a:extLst>
          </p:cNvPr>
          <p:cNvSpPr txBox="1"/>
          <p:nvPr/>
        </p:nvSpPr>
        <p:spPr>
          <a:xfrm>
            <a:off x="1386815" y="4839112"/>
            <a:ext cx="9544050" cy="1477328"/>
          </a:xfrm>
          <a:prstGeom prst="rect">
            <a:avLst/>
          </a:prstGeom>
          <a:noFill/>
        </p:spPr>
        <p:txBody>
          <a:bodyPr wrap="square">
            <a:spAutoFit/>
          </a:bodyPr>
          <a:lstStyle/>
          <a:p>
            <a:r>
              <a:rPr lang="en-US" b="1" dirty="0"/>
              <a:t>Improving Model Accuracy:</a:t>
            </a:r>
          </a:p>
          <a:p>
            <a:r>
              <a:rPr lang="en-US" dirty="0"/>
              <a:t>By creating more informative features, you can help the model capture complex patterns in the data, leading to better performance.</a:t>
            </a:r>
          </a:p>
          <a:p>
            <a:r>
              <a:rPr lang="en-US" dirty="0"/>
              <a:t>Example: Creating interaction features (e.g., product of two features) to capture the combined effect of two variables on the target variable.</a:t>
            </a:r>
            <a:endParaRPr lang="en-IN" dirty="0"/>
          </a:p>
        </p:txBody>
      </p:sp>
    </p:spTree>
    <p:extLst>
      <p:ext uri="{BB962C8B-B14F-4D97-AF65-F5344CB8AC3E}">
        <p14:creationId xmlns:p14="http://schemas.microsoft.com/office/powerpoint/2010/main" val="2019296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documentManagement/types"/>
    <ds:schemaRef ds:uri="71af3243-3dd4-4a8d-8c0d-dd76da1f02a5"/>
    <ds:schemaRef ds:uri="16c05727-aa75-4e4a-9b5f-8a80a1165891"/>
    <ds:schemaRef ds:uri="http://www.w3.org/XML/1998/namespac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purl.org/dc/terms/"/>
    <ds:schemaRef ds:uri="http://purl.org/dc/elements/1.1/"/>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{4FDF4CBD-6B74-42EC-91F5-00B0F6155344}tf11531919_win32</Template>
  <TotalTime>93</TotalTime>
  <Words>2137</Words>
  <Application>Microsoft Office PowerPoint</Application>
  <PresentationFormat>Widescreen</PresentationFormat>
  <Paragraphs>155</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Avenir Next LT Pro</vt:lpstr>
      <vt:lpstr>Avenir Next LT Pro Light</vt:lpstr>
      <vt:lpstr>Calibri</vt:lpstr>
      <vt:lpstr>Garamond</vt:lpstr>
      <vt:lpstr>SavonVTI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Haripriya gude</dc:creator>
  <cp:lastModifiedBy>Haripriya gude</cp:lastModifiedBy>
  <cp:revision>3</cp:revision>
  <dcterms:created xsi:type="dcterms:W3CDTF">2024-05-31T18:14:42Z</dcterms:created>
  <dcterms:modified xsi:type="dcterms:W3CDTF">2024-06-01T07:50:14Z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