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41" autoAdjust="0"/>
    <p:restoredTop sz="94660"/>
  </p:normalViewPr>
  <p:slideViewPr>
    <p:cSldViewPr>
      <p:cViewPr varScale="1">
        <p:scale>
          <a:sx n="65" d="100"/>
          <a:sy n="65" d="100"/>
        </p:scale>
        <p:origin x="-708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Lenovo\OneDrive\employee%20performanc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 performance analysis.xlsx]employee performance analysis!PivotTable4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95966263915287"/>
          <c:y val="0.14454121806202808"/>
          <c:w val="0.66348512685914263"/>
          <c:h val="0.72415099154272378"/>
        </c:manualLayout>
      </c:layout>
      <c:barChart>
        <c:barDir val="col"/>
        <c:grouping val="clustered"/>
        <c:ser>
          <c:idx val="0"/>
          <c:order val="0"/>
          <c:tx>
            <c:strRef>
              <c:f>'employee performance analysis'!$B$3:$B$4</c:f>
              <c:strCache>
                <c:ptCount val="1"/>
                <c:pt idx="0">
                  <c:v> VERY HIGH</c:v>
                </c:pt>
              </c:strCache>
            </c:strRef>
          </c:tx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analysis'!$B$5:$B$15</c:f>
              <c:numCache>
                <c:formatCode>General</c:formatCode>
                <c:ptCount val="10"/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analysis'!$C$3:$C$4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analysis'!$C$5:$C$15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analysis'!$D$3:$D$4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analysis'!$D$5:$D$15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analysis'!$E$3:$E$4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analysis'!$E$5:$E$15</c:f>
              <c:numCache>
                <c:formatCode>General</c:formatCode>
                <c:ptCount val="10"/>
                <c:pt idx="0">
                  <c:v>84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analysis'!$F$3:$F$4</c:f>
              <c:strCache>
                <c:ptCount val="1"/>
                <c:pt idx="0">
                  <c:v>VERY  HIGH</c:v>
                </c:pt>
              </c:strCache>
            </c:strRef>
          </c:tx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analysis'!$F$5:$F$15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5"/>
          <c:order val="5"/>
          <c:tx>
            <c:strRef>
              <c:f>'employee performance analysis'!$G$3:$G$4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analysis'!$G$5:$G$15</c:f>
              <c:numCache>
                <c:formatCode>General</c:formatCode>
                <c:ptCount val="10"/>
                <c:pt idx="0">
                  <c:v>14</c:v>
                </c:pt>
                <c:pt idx="1">
                  <c:v>13</c:v>
                </c:pt>
                <c:pt idx="2">
                  <c:v>12</c:v>
                </c:pt>
                <c:pt idx="3">
                  <c:v>7</c:v>
                </c:pt>
                <c:pt idx="4">
                  <c:v>14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12</c:v>
                </c:pt>
                <c:pt idx="9">
                  <c:v>11</c:v>
                </c:pt>
              </c:numCache>
            </c:numRef>
          </c:val>
        </c:ser>
        <c:axId val="88556288"/>
        <c:axId val="92055808"/>
      </c:barChart>
      <c:catAx>
        <c:axId val="88556288"/>
        <c:scaling>
          <c:orientation val="minMax"/>
        </c:scaling>
        <c:axPos val="b"/>
        <c:tickLblPos val="nextTo"/>
        <c:crossAx val="92055808"/>
        <c:crosses val="autoZero"/>
        <c:auto val="1"/>
        <c:lblAlgn val="ctr"/>
        <c:lblOffset val="100"/>
      </c:catAx>
      <c:valAx>
        <c:axId val="92055808"/>
        <c:scaling>
          <c:orientation val="minMax"/>
        </c:scaling>
        <c:axPos val="l"/>
        <c:majorGridlines/>
        <c:numFmt formatCode="General" sourceLinked="1"/>
        <c:tickLblPos val="nextTo"/>
        <c:crossAx val="88556288"/>
        <c:crosses val="autoZero"/>
        <c:crossBetween val="between"/>
      </c:valAx>
    </c:plotArea>
    <c:legend>
      <c:legendPos val="r"/>
      <c:layout/>
    </c:legend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0.1444</cdr:x>
      <cdr:y>0.0551</cdr:y>
    </cdr:from>
    <cdr:to>
      <cdr:x>0.29957</cdr:x>
      <cdr:y>0.34898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50900" y="1714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100"/>
            <a:t>Employee</a:t>
          </a:r>
          <a:r>
            <a:rPr lang="en-US" sz="1100" baseline="0"/>
            <a:t> performance analysis</a:t>
          </a:r>
          <a:endParaRPr lang="en-US" sz="1100"/>
        </a:p>
      </cdr:txBody>
    </cdr:sp>
  </cdr:relSizeAnchor>
  <cdr:relSizeAnchor xmlns:cdr="http://schemas.openxmlformats.org/drawingml/2006/chartDrawing">
    <cdr:from>
      <cdr:x>0.29526</cdr:x>
      <cdr:y>0.03265</cdr:y>
    </cdr:from>
    <cdr:to>
      <cdr:x>0.45043</cdr:x>
      <cdr:y>0.32653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39900" y="1016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0.80172</cdr:x>
      <cdr:y>0.70612</cdr:y>
    </cdr:from>
    <cdr:to>
      <cdr:x>0.9569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724400" y="29273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0.84483</cdr:x>
      <cdr:y>0.70612</cdr:y>
    </cdr:from>
    <cdr:to>
      <cdr:x>1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022850" y="25781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</cdr:x>
      <cdr:y>0.92449</cdr:y>
    </cdr:from>
    <cdr:to>
      <cdr:x>0.22091</cdr:x>
      <cdr:y>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0" y="2876550"/>
          <a:ext cx="1301750" cy="234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100"/>
            <a:t>Business</a:t>
          </a:r>
          <a:r>
            <a:rPr lang="en-US" sz="1100" baseline="0"/>
            <a:t> unit</a:t>
          </a:r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 smtClean="0"/>
              <a:t>NAME:T.Priyadharshini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NO:222560/8724FE71AC594BFA4D4429761169A6DA</a:t>
            </a:r>
            <a:endParaRPr lang="en-US" sz="2400" dirty="0"/>
          </a:p>
          <a:p>
            <a:r>
              <a:rPr lang="en-US" sz="2400" dirty="0" err="1" smtClean="0"/>
              <a:t>DEPARTMENT:B.com</a:t>
            </a:r>
            <a:r>
              <a:rPr lang="en-US" sz="2400" dirty="0" smtClean="0"/>
              <a:t>(corporate </a:t>
            </a:r>
            <a:r>
              <a:rPr lang="en-US" sz="2400" dirty="0" err="1" smtClean="0"/>
              <a:t>secretaryship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err="1" smtClean="0"/>
              <a:t>COLLEGE:Agurchand</a:t>
            </a:r>
            <a:r>
              <a:rPr lang="en-US" sz="2400" dirty="0" smtClean="0"/>
              <a:t> </a:t>
            </a:r>
            <a:r>
              <a:rPr lang="en-US" sz="2400" dirty="0" err="1" smtClean="0"/>
              <a:t>Manmull</a:t>
            </a:r>
            <a:r>
              <a:rPr lang="en-US" sz="2400" dirty="0" smtClean="0"/>
              <a:t> Jain college</a:t>
            </a:r>
          </a:p>
          <a:p>
            <a:endParaRPr lang="en-GB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595274" y="1500175"/>
            <a:ext cx="85487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dirty="0" smtClean="0"/>
              <a:t>Work  flow automation: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/>
              <a:t>Automate performance review cycles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/>
              <a:t>Streamline data collection and analysis       </a:t>
            </a:r>
            <a:endParaRPr lang="en-US" sz="2800" dirty="0" smtClean="0"/>
          </a:p>
          <a:p>
            <a:pPr marL="342900" indent="-342900">
              <a:buAutoNum type="arabicPeriod" startAt="2"/>
            </a:pPr>
            <a:r>
              <a:rPr lang="en-GB" sz="2800" dirty="0" smtClean="0"/>
              <a:t>Data analysis: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/>
              <a:t>By using employee data set in </a:t>
            </a:r>
            <a:r>
              <a:rPr lang="en-GB" sz="2800" dirty="0" err="1" smtClean="0"/>
              <a:t>edunet</a:t>
            </a:r>
            <a:endParaRPr lang="en-GB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/>
              <a:t>Analysis the performance of employee   </a:t>
            </a:r>
          </a:p>
          <a:p>
            <a:pPr marL="342900" indent="-342900"/>
            <a:r>
              <a:rPr lang="en-GB" sz="2800" dirty="0" smtClean="0"/>
              <a:t>3.   Objectives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/>
              <a:t>Boost employee engagement and growth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/>
              <a:t>Integrate data from various source     </a:t>
            </a:r>
          </a:p>
          <a:p>
            <a:pPr marL="342900" indent="-342900">
              <a:buAutoNum type="arabicPeriod" startAt="4"/>
            </a:pPr>
            <a:r>
              <a:rPr lang="en-GB" sz="2800" dirty="0" smtClean="0"/>
              <a:t>Data cleaning: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800" dirty="0" smtClean="0"/>
              <a:t> Data clean the employee exit date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809720" y="1571612"/>
          <a:ext cx="6750056" cy="3468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00174"/>
            <a:ext cx="117396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GB" sz="2800" dirty="0" smtClean="0"/>
              <a:t>By implementing this solution, organizations can create a culture of continuous improvement, innovation, and growth, ultimately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GB" sz="2800" dirty="0" smtClean="0"/>
              <a:t> </a:t>
            </a:r>
            <a:r>
              <a:rPr lang="en-GB" sz="2800" dirty="0" smtClean="0"/>
              <a:t>Increased employee satisfaction and retention</a:t>
            </a:r>
          </a:p>
          <a:p>
            <a:pPr>
              <a:buFont typeface="Wingdings" pitchFamily="2" charset="2"/>
              <a:buChar char="v"/>
            </a:pPr>
            <a:r>
              <a:rPr lang="en-GB" sz="2800" dirty="0" smtClean="0"/>
              <a:t>Improved  productivity and efficiency</a:t>
            </a:r>
          </a:p>
          <a:p>
            <a:pPr>
              <a:buFont typeface="Wingdings" pitchFamily="2" charset="2"/>
              <a:buChar char="v"/>
            </a:pPr>
            <a:r>
              <a:rPr lang="en-GB" sz="2800" dirty="0" smtClean="0"/>
              <a:t> Enhanced competitiveness and business success  </a:t>
            </a:r>
          </a:p>
          <a:p>
            <a:pPr>
              <a:buFont typeface="Wingdings" pitchFamily="2" charset="2"/>
              <a:buChar char="v"/>
            </a:pPr>
            <a:r>
              <a:rPr lang="en-GB" sz="2800" dirty="0" smtClean="0"/>
              <a:t>Streamline performance review cycles     </a:t>
            </a:r>
          </a:p>
          <a:p>
            <a:pPr>
              <a:buFont typeface="Wingdings" pitchFamily="2" charset="2"/>
              <a:buChar char="v"/>
            </a:pPr>
            <a:r>
              <a:rPr lang="en-GB" sz="2800" dirty="0" smtClean="0"/>
              <a:t> Gain actionable insights for development </a:t>
            </a:r>
          </a:p>
          <a:p>
            <a:pPr>
              <a:buFont typeface="Wingdings" pitchFamily="2" charset="2"/>
              <a:buChar char="v"/>
            </a:pPr>
            <a:r>
              <a:rPr lang="en-GB" sz="2800" dirty="0" smtClean="0"/>
              <a:t>Get a comprehensive view of employee </a:t>
            </a:r>
            <a:r>
              <a:rPr lang="en-GB" sz="2800" dirty="0" smtClean="0"/>
              <a:t>performance                                 </a:t>
            </a:r>
            <a:r>
              <a:rPr lang="en-GB" sz="2400" dirty="0" smtClean="0"/>
              <a:t>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881026" y="1714488"/>
            <a:ext cx="59293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Limited visibility into employee performance level and inadequate identification and recognition of high-performance employees and overview of all female and male performance level.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588" y="1643050"/>
            <a:ext cx="7715304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600" dirty="0" smtClean="0"/>
              <a:t>Collecting and analyse employee performance data from various source.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/>
              <a:t>Develop a performance metrics framework and scoring system .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/>
              <a:t>Create a dashboard for visualisation and tracking of employee performance.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/>
              <a:t>Develop a comprehensive framework for  employee performance analysis.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09588" y="1714488"/>
            <a:ext cx="75724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400" dirty="0" smtClean="0"/>
              <a:t>Employees</a:t>
            </a:r>
          </a:p>
          <a:p>
            <a:pPr>
              <a:buFont typeface="Arial" pitchFamily="34" charset="0"/>
              <a:buChar char="•"/>
            </a:pPr>
            <a:r>
              <a:rPr lang="en-GB" sz="4400" dirty="0" smtClean="0"/>
              <a:t>Managers</a:t>
            </a:r>
          </a:p>
          <a:p>
            <a:pPr>
              <a:buFont typeface="Arial" pitchFamily="34" charset="0"/>
              <a:buChar char="•"/>
            </a:pPr>
            <a:r>
              <a:rPr lang="en-GB" sz="4400" dirty="0" err="1" smtClean="0"/>
              <a:t>Supervisior</a:t>
            </a:r>
            <a:endParaRPr lang="en-GB" sz="4400" dirty="0" smtClean="0"/>
          </a:p>
          <a:p>
            <a:pPr>
              <a:buFont typeface="Arial" pitchFamily="34" charset="0"/>
              <a:buChar char="•"/>
            </a:pPr>
            <a:r>
              <a:rPr lang="en-GB" sz="4400" dirty="0" smtClean="0"/>
              <a:t>Leaders</a:t>
            </a:r>
          </a:p>
          <a:p>
            <a:pPr>
              <a:buFont typeface="Arial" pitchFamily="34" charset="0"/>
              <a:buChar char="•"/>
            </a:pPr>
            <a:r>
              <a:rPr lang="en-GB" sz="4400" dirty="0" smtClean="0"/>
              <a:t>Executives</a:t>
            </a:r>
          </a:p>
          <a:p>
            <a:pPr>
              <a:buFont typeface="Arial" pitchFamily="34" charset="0"/>
              <a:buChar char="•"/>
            </a:pPr>
            <a:r>
              <a:rPr lang="en-GB" sz="4400" dirty="0" smtClean="0"/>
              <a:t>Department heads</a:t>
            </a:r>
            <a:endParaRPr 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881290" y="1714488"/>
            <a:ext cx="75738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400" dirty="0" smtClean="0"/>
              <a:t>Conditional </a:t>
            </a:r>
            <a:r>
              <a:rPr lang="en-GB" sz="4400" dirty="0" err="1" smtClean="0"/>
              <a:t>formating</a:t>
            </a:r>
            <a:r>
              <a:rPr lang="en-GB" sz="4400" dirty="0" smtClean="0"/>
              <a:t>-missing</a:t>
            </a:r>
          </a:p>
          <a:p>
            <a:pPr>
              <a:buFont typeface="Arial" pitchFamily="34" charset="0"/>
              <a:buChar char="•"/>
            </a:pPr>
            <a:r>
              <a:rPr lang="en-GB" sz="4400" dirty="0" smtClean="0"/>
              <a:t>Filter-remove</a:t>
            </a:r>
          </a:p>
          <a:p>
            <a:pPr>
              <a:buFont typeface="Arial" pitchFamily="34" charset="0"/>
              <a:buChar char="•"/>
            </a:pPr>
            <a:r>
              <a:rPr lang="en-GB" sz="4400" dirty="0" smtClean="0"/>
              <a:t>Formula-performance</a:t>
            </a:r>
          </a:p>
          <a:p>
            <a:pPr>
              <a:buFont typeface="Arial" pitchFamily="34" charset="0"/>
              <a:buChar char="•"/>
            </a:pPr>
            <a:r>
              <a:rPr lang="en-GB" sz="4400" dirty="0" smtClean="0"/>
              <a:t>Pivot-summary</a:t>
            </a:r>
          </a:p>
          <a:p>
            <a:pPr>
              <a:buFont typeface="Arial" pitchFamily="34" charset="0"/>
              <a:buChar char="•"/>
            </a:pPr>
            <a:r>
              <a:rPr lang="en-GB" sz="4400" dirty="0" smtClean="0"/>
              <a:t>Graph-data </a:t>
            </a:r>
            <a:r>
              <a:rPr lang="en-GB" sz="4400" dirty="0" err="1" smtClean="0"/>
              <a:t>visulization</a:t>
            </a:r>
            <a:endParaRPr 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36" y="214290"/>
            <a:ext cx="10912831" cy="929344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398" y="1214422"/>
            <a:ext cx="68443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600" dirty="0" smtClean="0"/>
              <a:t>Employee data set-</a:t>
            </a:r>
            <a:r>
              <a:rPr lang="en-GB" sz="3600" dirty="0" err="1" smtClean="0"/>
              <a:t>kaggle</a:t>
            </a:r>
            <a:endParaRPr lang="en-GB" sz="3600" dirty="0" smtClean="0"/>
          </a:p>
          <a:p>
            <a:pPr>
              <a:buFont typeface="Arial" pitchFamily="34" charset="0"/>
              <a:buChar char="•"/>
            </a:pPr>
            <a:r>
              <a:rPr lang="en-GB" sz="3600" dirty="0" smtClean="0"/>
              <a:t>26-features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/>
              <a:t>9-feature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/>
              <a:t>Employee id number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/>
              <a:t>Name-text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err="1" smtClean="0"/>
              <a:t>Employe</a:t>
            </a:r>
            <a:r>
              <a:rPr lang="en-US" sz="3600" dirty="0" smtClean="0"/>
              <a:t> type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/>
              <a:t>Performance level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/>
              <a:t>Gender-</a:t>
            </a:r>
            <a:r>
              <a:rPr lang="en-GB" sz="3600" dirty="0" err="1" smtClean="0"/>
              <a:t>male,female</a:t>
            </a:r>
            <a:endParaRPr lang="en-GB" sz="3600" dirty="0" smtClean="0"/>
          </a:p>
          <a:p>
            <a:pPr>
              <a:buFont typeface="Arial" pitchFamily="34" charset="0"/>
              <a:buChar char="•"/>
            </a:pPr>
            <a:r>
              <a:rPr lang="en-GB" sz="3600" dirty="0" smtClean="0"/>
              <a:t>Employee rating-number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/>
              <a:t> </a:t>
            </a:r>
            <a:r>
              <a:rPr sz="4250" spc="10" smtClean="0"/>
              <a:t>IN</a:t>
            </a:r>
            <a:r>
              <a:rPr sz="4250" spc="-5" smtClean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3902" y="1571612"/>
            <a:ext cx="10501386" cy="142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GB" sz="2800" dirty="0" smtClean="0"/>
              <a:t>By cleaning data set </a:t>
            </a:r>
            <a:r>
              <a:rPr lang="en-GB" sz="2800" dirty="0" err="1" smtClean="0"/>
              <a:t>i</a:t>
            </a:r>
            <a:r>
              <a:rPr lang="en-GB" sz="2800" dirty="0" smtClean="0"/>
              <a:t> use </a:t>
            </a:r>
            <a:r>
              <a:rPr lang="en-GB" sz="2800" dirty="0" err="1" smtClean="0"/>
              <a:t>formul</a:t>
            </a:r>
            <a:r>
              <a:rPr lang="en-GB" sz="2800" dirty="0" smtClean="0"/>
              <a:t> </a:t>
            </a:r>
          </a:p>
          <a:p>
            <a:pPr marL="342900" indent="-342900"/>
            <a:endParaRPr lang="en-GB" sz="2800" dirty="0" smtClean="0"/>
          </a:p>
          <a:p>
            <a:pPr marL="342900" indent="-342900"/>
            <a:r>
              <a:rPr lang="en-GB" sz="2800" dirty="0" smtClean="0"/>
              <a:t>=IFS(Z8&gt;=5,”VERY HIGH”,Z8&gt;=4,”HIGH”,Z8&gt;3,”MID”,TRUE,”LOW”)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319</Words>
  <Application>Microsoft Office PowerPoint</Application>
  <PresentationFormat>Custom</PresentationFormat>
  <Paragraphs>91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21</cp:revision>
  <dcterms:created xsi:type="dcterms:W3CDTF">2024-03-29T15:07:22Z</dcterms:created>
  <dcterms:modified xsi:type="dcterms:W3CDTF">2024-08-31T16:39:38Z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