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4E2B-E4E1-426E-286F-FC142B027EC2}"/>
              </a:ext>
            </a:extLst>
          </p:cNvPr>
          <p:cNvSpPr>
            <a:spLocks noGrp="1"/>
          </p:cNvSpPr>
          <p:nvPr>
            <p:ph type="ctrTitle"/>
          </p:nvPr>
        </p:nvSpPr>
        <p:spPr>
          <a:xfrm>
            <a:off x="1154955" y="2099732"/>
            <a:ext cx="8825658" cy="2313348"/>
          </a:xfrm>
        </p:spPr>
        <p:txBody>
          <a:bodyPr/>
          <a:lstStyle/>
          <a:p>
            <a:endParaRPr lang="en-US" dirty="0"/>
          </a:p>
        </p:txBody>
      </p:sp>
      <p:sp>
        <p:nvSpPr>
          <p:cNvPr id="3" name="Subtitle 2">
            <a:extLst>
              <a:ext uri="{FF2B5EF4-FFF2-40B4-BE49-F238E27FC236}">
                <a16:creationId xmlns:a16="http://schemas.microsoft.com/office/drawing/2014/main" id="{8C123549-4A7B-8B65-718E-F7006E468F83}"/>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B8BDB28-8FEE-89FF-8ED0-C1B633CCE18A}"/>
              </a:ext>
            </a:extLst>
          </p:cNvPr>
          <p:cNvPicPr>
            <a:picLocks noChangeAspect="1"/>
          </p:cNvPicPr>
          <p:nvPr/>
        </p:nvPicPr>
        <p:blipFill>
          <a:blip r:embed="rId2"/>
          <a:stretch>
            <a:fillRect/>
          </a:stretch>
        </p:blipFill>
        <p:spPr>
          <a:xfrm>
            <a:off x="537883" y="513434"/>
            <a:ext cx="11075486" cy="5855582"/>
          </a:xfrm>
          <a:prstGeom prst="rect">
            <a:avLst/>
          </a:prstGeom>
        </p:spPr>
      </p:pic>
    </p:spTree>
    <p:extLst>
      <p:ext uri="{BB962C8B-B14F-4D97-AF65-F5344CB8AC3E}">
        <p14:creationId xmlns:p14="http://schemas.microsoft.com/office/powerpoint/2010/main" val="3968139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1E34-BA3A-F3F0-388B-90269831944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5485C84-DE4C-4FAE-C66F-A7B8DB72B37C}"/>
              </a:ext>
            </a:extLst>
          </p:cNvPr>
          <p:cNvSpPr>
            <a:spLocks noGrp="1"/>
          </p:cNvSpPr>
          <p:nvPr>
            <p:ph idx="4294967295"/>
          </p:nvPr>
        </p:nvSpPr>
        <p:spPr>
          <a:xfrm>
            <a:off x="0" y="2603500"/>
            <a:ext cx="8824913" cy="3416300"/>
          </a:xfrm>
        </p:spPr>
        <p:txBody>
          <a:bodyPr>
            <a:normAutofit lnSpcReduction="10000"/>
          </a:bodyPr>
          <a:lstStyle/>
          <a:p>
            <a:r>
              <a:rPr lang="en-US" dirty="0">
                <a:solidFill>
                  <a:srgbClr val="333333"/>
                </a:solidFill>
                <a:latin typeface="Helvetica Neue"/>
              </a:rPr>
              <a:t>A</a:t>
            </a:r>
            <a:r>
              <a:rPr lang="en-US" b="0" i="0" dirty="0">
                <a:solidFill>
                  <a:srgbClr val="333333"/>
                </a:solidFill>
                <a:effectLst/>
                <a:latin typeface="Helvetica Neue"/>
              </a:rPr>
              <a:t>rtificial intelligence has the potential to revolutionize virtually every area of life and business. This can be done by eliminating mundane or dangerous tasks from humans, allowing us to spend more time doing what we enjoy and are good at. AI-powered automation can help companies save on labor costs while increasing efficiency in production processes. Through improved analytics based off of the data acquired via machine learning algorithms, businesses will gain deeper insights into their operations, driving innovation and product development further than ever before. However, caution must be taken when implementing these technologies as there may be unforeseen consequences – both intended and unintended – that could have far-reaching effects if acted upon carelessly. With thoughtful planning and responsible oversight in place though, it is clear that artificial intelligence provides many opportunities for a bright future full of possibilities waiting to be explored.</a:t>
            </a:r>
            <a:endParaRPr lang="en-US" dirty="0"/>
          </a:p>
        </p:txBody>
      </p:sp>
    </p:spTree>
    <p:extLst>
      <p:ext uri="{BB962C8B-B14F-4D97-AF65-F5344CB8AC3E}">
        <p14:creationId xmlns:p14="http://schemas.microsoft.com/office/powerpoint/2010/main" val="34004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C3B5-97E1-65AE-E7DE-34CEFD64FCC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8C7735C8-A9EE-50F3-1118-07EC4AF77F1F}"/>
              </a:ext>
            </a:extLst>
          </p:cNvPr>
          <p:cNvPicPr>
            <a:picLocks noChangeAspect="1"/>
          </p:cNvPicPr>
          <p:nvPr/>
        </p:nvPicPr>
        <p:blipFill>
          <a:blip r:embed="rId2"/>
          <a:stretch>
            <a:fillRect/>
          </a:stretch>
        </p:blipFill>
        <p:spPr>
          <a:xfrm>
            <a:off x="113873" y="122904"/>
            <a:ext cx="11970897" cy="6625600"/>
          </a:xfrm>
          <a:prstGeom prst="rect">
            <a:avLst/>
          </a:prstGeom>
        </p:spPr>
      </p:pic>
    </p:spTree>
    <p:extLst>
      <p:ext uri="{BB962C8B-B14F-4D97-AF65-F5344CB8AC3E}">
        <p14:creationId xmlns:p14="http://schemas.microsoft.com/office/powerpoint/2010/main" val="230742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C29F-519F-86D9-A851-1109F8D11320}"/>
              </a:ext>
            </a:extLst>
          </p:cNvPr>
          <p:cNvSpPr>
            <a:spLocks noGrp="1"/>
          </p:cNvSpPr>
          <p:nvPr>
            <p:ph type="title"/>
          </p:nvPr>
        </p:nvSpPr>
        <p:spPr/>
        <p:txBody>
          <a:bodyPr/>
          <a:lstStyle/>
          <a:p>
            <a:r>
              <a:rPr lang="en-US" dirty="0"/>
              <a:t>GROUP - 3</a:t>
            </a:r>
          </a:p>
        </p:txBody>
      </p:sp>
      <p:sp>
        <p:nvSpPr>
          <p:cNvPr id="3" name="Content Placeholder 2">
            <a:extLst>
              <a:ext uri="{FF2B5EF4-FFF2-40B4-BE49-F238E27FC236}">
                <a16:creationId xmlns:a16="http://schemas.microsoft.com/office/drawing/2014/main" id="{414431FD-AD62-3180-07A7-CE295D954DFD}"/>
              </a:ext>
            </a:extLst>
          </p:cNvPr>
          <p:cNvSpPr>
            <a:spLocks noGrp="1"/>
          </p:cNvSpPr>
          <p:nvPr>
            <p:ph idx="1"/>
          </p:nvPr>
        </p:nvSpPr>
        <p:spPr/>
        <p:txBody>
          <a:bodyPr>
            <a:normAutofit fontScale="25000" lnSpcReduction="20000"/>
          </a:bodyPr>
          <a:lstStyle/>
          <a:p>
            <a:pPr marL="0" indent="0">
              <a:buNone/>
            </a:pPr>
            <a:r>
              <a:rPr lang="en-US" sz="8000" b="1" dirty="0">
                <a:latin typeface="Aharoni" panose="02000000000000000000" pitchFamily="2" charset="0"/>
                <a:ea typeface="Aharoni" panose="02000000000000000000" pitchFamily="2" charset="0"/>
              </a:rPr>
              <a:t>Group members</a:t>
            </a:r>
          </a:p>
          <a:p>
            <a:pPr marL="0" indent="0">
              <a:buNone/>
            </a:pPr>
            <a:r>
              <a:rPr lang="en-US" sz="8000" b="1" dirty="0">
                <a:latin typeface="Aharoni" panose="02000000000000000000" pitchFamily="2" charset="0"/>
                <a:ea typeface="Aharoni" panose="02000000000000000000" pitchFamily="2" charset="0"/>
              </a:rPr>
              <a:t>     1.Loshini R</a:t>
            </a:r>
          </a:p>
          <a:p>
            <a:pPr marL="0" indent="0">
              <a:buNone/>
            </a:pPr>
            <a:r>
              <a:rPr lang="en-US" sz="8000" b="1" dirty="0">
                <a:latin typeface="Aharoni" panose="02000000000000000000" pitchFamily="2" charset="0"/>
                <a:ea typeface="Aharoni" panose="02000000000000000000" pitchFamily="2" charset="0"/>
              </a:rPr>
              <a:t>     2.Mariyammal S</a:t>
            </a:r>
          </a:p>
          <a:p>
            <a:pPr marL="0" indent="0">
              <a:buNone/>
            </a:pPr>
            <a:r>
              <a:rPr lang="en-US" sz="8000" b="1" dirty="0">
                <a:latin typeface="Aharoni" panose="02000000000000000000" pitchFamily="2" charset="0"/>
                <a:ea typeface="Aharoni" panose="02000000000000000000" pitchFamily="2" charset="0"/>
              </a:rPr>
              <a:t>     3.Nithya R</a:t>
            </a:r>
          </a:p>
          <a:p>
            <a:pPr marL="0" indent="0">
              <a:buNone/>
            </a:pPr>
            <a:r>
              <a:rPr lang="en-US" sz="8000" b="1" dirty="0">
                <a:latin typeface="Aharoni" panose="02000000000000000000" pitchFamily="2" charset="0"/>
                <a:ea typeface="Aharoni" panose="02000000000000000000" pitchFamily="2" charset="0"/>
              </a:rPr>
              <a:t>     4.Pavithra R</a:t>
            </a:r>
          </a:p>
          <a:p>
            <a:pPr marL="0" indent="0">
              <a:buNone/>
            </a:pPr>
            <a:r>
              <a:rPr lang="en-US" sz="8000" b="1" dirty="0">
                <a:latin typeface="Aharoni" panose="02000000000000000000" pitchFamily="2" charset="0"/>
                <a:ea typeface="Aharoni" panose="02000000000000000000" pitchFamily="2" charset="0"/>
              </a:rPr>
              <a:t>     5.Priyadharshini V</a:t>
            </a:r>
          </a:p>
          <a:p>
            <a:pPr marL="0" indent="0">
              <a:buNone/>
            </a:pPr>
            <a:r>
              <a:rPr lang="en-US" sz="8000" b="1" dirty="0">
                <a:latin typeface="Aharoni" panose="02000000000000000000" pitchFamily="2" charset="0"/>
                <a:ea typeface="Aharoni" panose="02000000000000000000" pitchFamily="2" charset="0"/>
              </a:rPr>
              <a:t>     6.Shakthi M</a:t>
            </a: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sz="6200" b="1" dirty="0">
              <a:latin typeface="Aharoni" panose="02000000000000000000" pitchFamily="2" charset="0"/>
              <a:ea typeface="Aharoni" panose="02000000000000000000" pitchFamily="2" charset="0"/>
            </a:endParaRPr>
          </a:p>
          <a:p>
            <a:pPr marL="0" indent="0">
              <a:buNone/>
            </a:pPr>
            <a:endParaRPr lang="en-US" b="1" dirty="0"/>
          </a:p>
          <a:p>
            <a:pPr marL="0" indent="0">
              <a:buNone/>
            </a:pPr>
            <a:r>
              <a:rPr lang="en-US" b="1" dirty="0"/>
              <a:t>             </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           </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14353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0E11-565E-4BA1-6E6D-B7AFC3C833DD}"/>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C162E674-E5FD-0A65-3B07-D77A054E9149}"/>
              </a:ext>
            </a:extLst>
          </p:cNvPr>
          <p:cNvSpPr>
            <a:spLocks noGrp="1"/>
          </p:cNvSpPr>
          <p:nvPr>
            <p:ph idx="1"/>
          </p:nvPr>
        </p:nvSpPr>
        <p:spPr/>
        <p:txBody>
          <a:bodyPr/>
          <a:lstStyle/>
          <a:p>
            <a:r>
              <a:rPr lang="en-US" sz="1800" b="1" spc="10" dirty="0">
                <a:solidFill>
                  <a:srgbClr val="273239"/>
                </a:solidFill>
                <a:effectLst/>
                <a:latin typeface="Nunito" pitchFamily="2" charset="0"/>
                <a:ea typeface="Times New Roman" panose="02020603050405020304" pitchFamily="18" charset="0"/>
              </a:rPr>
              <a:t>Artificial Intelligence</a:t>
            </a:r>
            <a:r>
              <a:rPr lang="en-US" sz="1800" spc="10" dirty="0">
                <a:solidFill>
                  <a:srgbClr val="273239"/>
                </a:solidFill>
                <a:effectLst/>
                <a:latin typeface="Nunito" pitchFamily="2" charset="0"/>
                <a:ea typeface="Times New Roman" panose="02020603050405020304" pitchFamily="18" charset="0"/>
              </a:rPr>
              <a:t> (AI) refers to the simulation of human intelligence in machines that are programmed to think and act like humans. It involves the development of algorithms and computer programs that can perform tasks that typically require human intelligence such as visual perception, speech recognition, decision-making, and language translation. AI has the potential to revolutionize many industries and has a wide range of applications, from virtual personal assistants to self-driving cars.</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6657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D8F8-F6C6-88A5-DD1E-DA5E687160EE}"/>
              </a:ext>
            </a:extLst>
          </p:cNvPr>
          <p:cNvSpPr>
            <a:spLocks noGrp="1"/>
          </p:cNvSpPr>
          <p:nvPr>
            <p:ph type="title"/>
          </p:nvPr>
        </p:nvSpPr>
        <p:spPr/>
        <p:txBody>
          <a:bodyPr/>
          <a:lstStyle/>
          <a:p>
            <a:r>
              <a:rPr lang="en-US" dirty="0"/>
              <a:t>DEFINITION </a:t>
            </a:r>
          </a:p>
        </p:txBody>
      </p:sp>
      <p:sp>
        <p:nvSpPr>
          <p:cNvPr id="3" name="Content Placeholder 2">
            <a:extLst>
              <a:ext uri="{FF2B5EF4-FFF2-40B4-BE49-F238E27FC236}">
                <a16:creationId xmlns:a16="http://schemas.microsoft.com/office/drawing/2014/main" id="{AAE387A9-F507-37AC-62DE-BE6B893DB868}"/>
              </a:ext>
            </a:extLst>
          </p:cNvPr>
          <p:cNvSpPr>
            <a:spLocks noGrp="1"/>
          </p:cNvSpPr>
          <p:nvPr>
            <p:ph idx="1"/>
          </p:nvPr>
        </p:nvSpPr>
        <p:spPr/>
        <p:txBody>
          <a:bodyPr>
            <a:normAutofit fontScale="92500" lnSpcReduction="10000"/>
          </a:bodyPr>
          <a:lstStyle/>
          <a:p>
            <a:pPr marL="0" indent="0">
              <a:buNone/>
            </a:pPr>
            <a:r>
              <a:rPr lang="en-US" dirty="0"/>
              <a:t>     </a:t>
            </a:r>
            <a:r>
              <a:rPr lang="en-US" b="1" dirty="0">
                <a:solidFill>
                  <a:schemeClr val="tx1"/>
                </a:solidFill>
              </a:rPr>
              <a:t>What is Artificial intelligence?</a:t>
            </a:r>
          </a:p>
          <a:p>
            <a:r>
              <a:rPr lang="en-US" b="1" dirty="0">
                <a:solidFill>
                  <a:schemeClr val="accent2"/>
                </a:solidFill>
              </a:rPr>
              <a:t>                   </a:t>
            </a:r>
            <a:r>
              <a:rPr lang="en-US" b="1" i="0" dirty="0">
                <a:solidFill>
                  <a:schemeClr val="accent2"/>
                </a:solidFill>
                <a:effectLst/>
                <a:latin typeface="Merriweather" panose="02000000000000000000" pitchFamily="2" charset="0"/>
              </a:rPr>
              <a:t>Artificial intelligence is the ability of machines to perform certain tasks, which need the intelligence showcased by humans and animals. This definition is often ascribed to Marvin Minsky and John McCarthy from the 1950s, who were also known as the fathers of the field. </a:t>
            </a:r>
          </a:p>
          <a:p>
            <a:r>
              <a:rPr lang="en-US" b="1" i="0" dirty="0">
                <a:solidFill>
                  <a:schemeClr val="accent2"/>
                </a:solidFill>
                <a:effectLst/>
                <a:latin typeface="Merriweather" panose="02000000000000000000" pitchFamily="2" charset="0"/>
              </a:rPr>
              <a:t>Artificial intelligence allows machines to understand and achieve specific goals. AI includes machine learning via deep learning. The former refers to machines automatically learning from existing data without being assisted by human beings. Deep learning allows the machine to absorb huge amounts of unstructured data such as text, images, and audio.</a:t>
            </a:r>
          </a:p>
          <a:p>
            <a:r>
              <a:rPr lang="en-US" b="1" i="0" dirty="0">
                <a:solidFill>
                  <a:schemeClr val="accent2"/>
                </a:solidFill>
                <a:effectLst/>
                <a:latin typeface="Merriweather" panose="02000000000000000000" pitchFamily="2" charset="0"/>
              </a:rPr>
              <a:t>Any AI system must be able to have some of the following characteristics: Observation, analytical ability, problem solving, learning, etc.</a:t>
            </a:r>
          </a:p>
          <a:p>
            <a:pPr marL="0" indent="0">
              <a:buNone/>
            </a:pPr>
            <a:endParaRPr lang="en-US" dirty="0"/>
          </a:p>
        </p:txBody>
      </p:sp>
    </p:spTree>
    <p:extLst>
      <p:ext uri="{BB962C8B-B14F-4D97-AF65-F5344CB8AC3E}">
        <p14:creationId xmlns:p14="http://schemas.microsoft.com/office/powerpoint/2010/main" val="194581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0172-6AE3-9601-89EF-D291534BD688}"/>
              </a:ext>
            </a:extLst>
          </p:cNvPr>
          <p:cNvSpPr>
            <a:spLocks noGrp="1"/>
          </p:cNvSpPr>
          <p:nvPr>
            <p:ph type="title"/>
          </p:nvPr>
        </p:nvSpPr>
        <p:spPr/>
        <p:txBody>
          <a:bodyPr/>
          <a:lstStyle/>
          <a:p>
            <a:r>
              <a:rPr lang="en-US" dirty="0"/>
              <a:t>OBJECTIVES OF AI</a:t>
            </a:r>
          </a:p>
        </p:txBody>
      </p:sp>
      <p:sp>
        <p:nvSpPr>
          <p:cNvPr id="3" name="Content Placeholder 2">
            <a:extLst>
              <a:ext uri="{FF2B5EF4-FFF2-40B4-BE49-F238E27FC236}">
                <a16:creationId xmlns:a16="http://schemas.microsoft.com/office/drawing/2014/main" id="{1CD7F643-FFB0-1D2B-C291-420F5FED0C53}"/>
              </a:ext>
            </a:extLst>
          </p:cNvPr>
          <p:cNvSpPr>
            <a:spLocks noGrp="1"/>
          </p:cNvSpPr>
          <p:nvPr>
            <p:ph idx="1"/>
          </p:nvPr>
        </p:nvSpPr>
        <p:spPr/>
        <p:txBody>
          <a:bodyPr>
            <a:normAutofit lnSpcReduction="10000"/>
          </a:bodyPr>
          <a:lstStyle/>
          <a:p>
            <a:pPr marL="0" lvl="0" indent="0">
              <a:buNone/>
            </a:pPr>
            <a:endPar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endParaRPr>
          </a:p>
          <a:p>
            <a:r>
              <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 </a:t>
            </a:r>
            <a:r>
              <a:rPr lang="en-US" b="1"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Develop the problem solving ability</a:t>
            </a:r>
            <a:endPar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endParaRPr>
          </a:p>
          <a:p>
            <a:r>
              <a:rPr lang="en-US"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 </a:t>
            </a:r>
            <a:r>
              <a:rPr lang="en-US" b="1"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Incorporate knowledge representation</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0"/>
            <a:r>
              <a:rPr lang="en-US" b="1" kern="100" dirty="0">
                <a:solidFill>
                  <a:srgbClr val="1F3763"/>
                </a:solidFill>
                <a:latin typeface="Segoe UI" panose="020B0502040204020203" pitchFamily="34" charset="0"/>
                <a:ea typeface="Times New Roman" panose="02020603050405020304" pitchFamily="18" charset="0"/>
                <a:cs typeface="Times New Roman" panose="02020603050405020304" pitchFamily="18" charset="0"/>
              </a:rPr>
              <a:t> Facilitate </a:t>
            </a:r>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planning.</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 Allow continuous learning</a:t>
            </a:r>
            <a:endParaRPr lang="en-US" b="1" kern="1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Encourage Social Intelligence</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Promote creativity </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10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 Achieve General Intelligence</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kern="0" dirty="0">
                <a:solidFill>
                  <a:srgbClr val="1F3763"/>
                </a:solidFill>
                <a:effectLst/>
                <a:latin typeface="Segoe UI" panose="020B0502040204020203" pitchFamily="34" charset="0"/>
                <a:ea typeface="Times New Roman" panose="02020603050405020304" pitchFamily="18" charset="0"/>
                <a:cs typeface="Times New Roman" panose="02020603050405020304" pitchFamily="18" charset="0"/>
              </a:rPr>
              <a:t>Promote synergy between humans and AI .</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034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D63B-E9C2-DDBA-EA1D-7BB030B2139D}"/>
              </a:ext>
            </a:extLst>
          </p:cNvPr>
          <p:cNvSpPr>
            <a:spLocks noGrp="1"/>
          </p:cNvSpPr>
          <p:nvPr>
            <p:ph type="title"/>
          </p:nvPr>
        </p:nvSpPr>
        <p:spPr/>
        <p:txBody>
          <a:bodyPr/>
          <a:lstStyle/>
          <a:p>
            <a:r>
              <a:rPr lang="en-US" b="1" dirty="0"/>
              <a:t>BLOCK DIAGRAM OF AI</a:t>
            </a:r>
          </a:p>
        </p:txBody>
      </p:sp>
      <p:pic>
        <p:nvPicPr>
          <p:cNvPr id="4" name="Content Placeholder 3">
            <a:extLst>
              <a:ext uri="{FF2B5EF4-FFF2-40B4-BE49-F238E27FC236}">
                <a16:creationId xmlns:a16="http://schemas.microsoft.com/office/drawing/2014/main" id="{B9D859F7-C2A0-F8AD-F18A-427B614F7140}"/>
              </a:ext>
            </a:extLst>
          </p:cNvPr>
          <p:cNvPicPr>
            <a:picLocks noGrp="1" noChangeAspect="1"/>
          </p:cNvPicPr>
          <p:nvPr>
            <p:ph idx="1"/>
          </p:nvPr>
        </p:nvPicPr>
        <p:blipFill>
          <a:blip r:embed="rId2"/>
          <a:stretch>
            <a:fillRect/>
          </a:stretch>
        </p:blipFill>
        <p:spPr>
          <a:xfrm>
            <a:off x="2346711" y="2603499"/>
            <a:ext cx="6631501" cy="4039677"/>
          </a:xfrm>
        </p:spPr>
      </p:pic>
    </p:spTree>
    <p:extLst>
      <p:ext uri="{BB962C8B-B14F-4D97-AF65-F5344CB8AC3E}">
        <p14:creationId xmlns:p14="http://schemas.microsoft.com/office/powerpoint/2010/main" val="32654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F68B-6097-19B1-1FF5-F787A3544E02}"/>
              </a:ext>
            </a:extLst>
          </p:cNvPr>
          <p:cNvSpPr>
            <a:spLocks noGrp="1"/>
          </p:cNvSpPr>
          <p:nvPr>
            <p:ph type="title"/>
          </p:nvPr>
        </p:nvSpPr>
        <p:spPr/>
        <p:txBody>
          <a:bodyPr/>
          <a:lstStyle/>
          <a:p>
            <a:r>
              <a:rPr lang="en-US" dirty="0"/>
              <a:t>USES OF AI</a:t>
            </a:r>
          </a:p>
        </p:txBody>
      </p:sp>
      <p:sp>
        <p:nvSpPr>
          <p:cNvPr id="3" name="Content Placeholder 2">
            <a:extLst>
              <a:ext uri="{FF2B5EF4-FFF2-40B4-BE49-F238E27FC236}">
                <a16:creationId xmlns:a16="http://schemas.microsoft.com/office/drawing/2014/main" id="{0A93E719-A243-27A9-50BE-1EE6EC992BCB}"/>
              </a:ext>
            </a:extLst>
          </p:cNvPr>
          <p:cNvSpPr>
            <a:spLocks noGrp="1"/>
          </p:cNvSpPr>
          <p:nvPr>
            <p:ph idx="1"/>
          </p:nvPr>
        </p:nvSpPr>
        <p:spPr>
          <a:xfrm rot="10800000" flipV="1">
            <a:off x="1154947" y="2383798"/>
            <a:ext cx="8825659" cy="4474202"/>
          </a:xfrm>
        </p:spPr>
        <p:txBody>
          <a:bodyPr>
            <a:normAutofit lnSpcReduction="10000"/>
          </a:bodyPr>
          <a:lstStyle/>
          <a:p>
            <a:r>
              <a:rPr lang="en-US" b="0" i="0" dirty="0">
                <a:solidFill>
                  <a:srgbClr val="000000"/>
                </a:solidFill>
                <a:effectLst/>
                <a:latin typeface="Open Sans" panose="02000000000000000000" pitchFamily="2" charset="0"/>
              </a:rPr>
              <a:t>Artificial intelligence (AI) is becoming increasingly important in our daily lives. AI can automate routine and time-consuming tasks, allowing us to focus on more important activities. In addition, AI algorithms </a:t>
            </a:r>
            <a:r>
              <a:rPr lang="en-US" dirty="0">
                <a:solidFill>
                  <a:srgbClr val="000000"/>
                </a:solidFill>
                <a:latin typeface="Open Sans" panose="02000000000000000000" pitchFamily="2" charset="0"/>
              </a:rPr>
              <a:t>can analyze vast amounts of data</a:t>
            </a:r>
            <a:r>
              <a:rPr lang="en-US" b="0" i="0" dirty="0">
                <a:solidFill>
                  <a:srgbClr val="000000"/>
                </a:solidFill>
                <a:effectLst/>
                <a:latin typeface="Open Sans" panose="02000000000000000000" pitchFamily="2" charset="0"/>
              </a:rPr>
              <a:t> to personalize products, services and experiences. Moreover, AI is driving innovation in various industries, such as finance, retail and education.</a:t>
            </a:r>
          </a:p>
          <a:p>
            <a:r>
              <a:rPr lang="en-US" b="0" i="0" dirty="0">
                <a:solidFill>
                  <a:srgbClr val="000000"/>
                </a:solidFill>
                <a:effectLst/>
                <a:latin typeface="Open Sans" panose="02000000000000000000" pitchFamily="2" charset="0"/>
              </a:rPr>
              <a:t>Here are seven artificial intelligence examples in everyday life.</a:t>
            </a:r>
            <a:endParaRPr lang="en-US" dirty="0">
              <a:solidFill>
                <a:srgbClr val="000000"/>
              </a:solidFill>
              <a:latin typeface="Open Sans" panose="02000000000000000000" pitchFamily="2" charset="0"/>
            </a:endParaRPr>
          </a:p>
          <a:p>
            <a:r>
              <a:rPr lang="en-US" b="0" i="0" dirty="0">
                <a:solidFill>
                  <a:srgbClr val="000000"/>
                </a:solidFill>
                <a:effectLst/>
                <a:latin typeface="Open Sans" panose="02000000000000000000" pitchFamily="2" charset="0"/>
              </a:rPr>
              <a:t>                  </a:t>
            </a:r>
            <a:r>
              <a:rPr lang="en-US" b="1" i="0" dirty="0">
                <a:solidFill>
                  <a:srgbClr val="000000"/>
                </a:solidFill>
                <a:effectLst/>
                <a:latin typeface="Open Sans" panose="02000000000000000000" pitchFamily="2" charset="0"/>
              </a:rPr>
              <a:t>1.</a:t>
            </a:r>
            <a:r>
              <a:rPr lang="en-US" b="0" i="0" dirty="0">
                <a:solidFill>
                  <a:srgbClr val="000000"/>
                </a:solidFill>
                <a:effectLst/>
                <a:latin typeface="Open Sans" panose="02000000000000000000" pitchFamily="2" charset="0"/>
              </a:rPr>
              <a:t>  </a:t>
            </a:r>
            <a:r>
              <a:rPr lang="en-US" b="1" i="0" dirty="0">
                <a:solidFill>
                  <a:srgbClr val="000000"/>
                </a:solidFill>
                <a:effectLst/>
                <a:latin typeface="Open Sans" panose="020B0606030504020204" pitchFamily="34" charset="0"/>
              </a:rPr>
              <a:t>Personal Assistants          7. Smart home devices</a:t>
            </a:r>
          </a:p>
          <a:p>
            <a:pPr marL="0" indent="0">
              <a:buNone/>
            </a:pPr>
            <a:r>
              <a:rPr lang="en-US" b="1" dirty="0">
                <a:solidFill>
                  <a:srgbClr val="000000"/>
                </a:solidFill>
                <a:latin typeface="Open Sans" panose="020B0606030504020204" pitchFamily="34" charset="0"/>
              </a:rPr>
              <a:t>                        2. </a:t>
            </a:r>
            <a:r>
              <a:rPr lang="en-US" b="1" i="0" dirty="0">
                <a:solidFill>
                  <a:srgbClr val="000000"/>
                </a:solidFill>
                <a:effectLst/>
                <a:latin typeface="Open Sans" panose="020B0606030504020204" pitchFamily="34" charset="0"/>
              </a:rPr>
              <a:t>Social media</a:t>
            </a:r>
          </a:p>
          <a:p>
            <a:pPr marL="0" indent="0">
              <a:buNone/>
            </a:pPr>
            <a:r>
              <a:rPr lang="en-US" b="1" i="0" dirty="0">
                <a:solidFill>
                  <a:srgbClr val="000000"/>
                </a:solidFill>
                <a:effectLst/>
                <a:latin typeface="Open Sans" panose="020B0606030504020204" pitchFamily="34" charset="0"/>
              </a:rPr>
              <a:t>                        3. Customer service</a:t>
            </a:r>
          </a:p>
          <a:p>
            <a:pPr marL="0" indent="0">
              <a:buNone/>
            </a:pPr>
            <a:r>
              <a:rPr lang="en-US" b="1" dirty="0">
                <a:solidFill>
                  <a:srgbClr val="000000"/>
                </a:solidFill>
                <a:latin typeface="Open Sans" panose="020B0606030504020204" pitchFamily="34" charset="0"/>
              </a:rPr>
              <a:t>                        4.Healthcare</a:t>
            </a:r>
          </a:p>
          <a:p>
            <a:pPr marL="0" indent="0">
              <a:buNone/>
            </a:pPr>
            <a:r>
              <a:rPr lang="en-US" b="1" dirty="0">
                <a:solidFill>
                  <a:srgbClr val="000000"/>
                </a:solidFill>
                <a:latin typeface="Open Sans" panose="020B0606030504020204" pitchFamily="34" charset="0"/>
              </a:rPr>
              <a:t>.                       5.</a:t>
            </a:r>
            <a:r>
              <a:rPr lang="en-US" b="1" i="0" dirty="0">
                <a:solidFill>
                  <a:srgbClr val="000000"/>
                </a:solidFill>
                <a:effectLst/>
                <a:latin typeface="Open Sans" panose="020B0606030504020204" pitchFamily="34" charset="0"/>
              </a:rPr>
              <a:t>E-commerce</a:t>
            </a:r>
          </a:p>
          <a:p>
            <a:pPr marL="0" indent="0">
              <a:buNone/>
            </a:pPr>
            <a:r>
              <a:rPr lang="en-US" b="1" dirty="0">
                <a:solidFill>
                  <a:srgbClr val="000000"/>
                </a:solidFill>
                <a:latin typeface="Open Sans" panose="020B0606030504020204" pitchFamily="34" charset="0"/>
              </a:rPr>
              <a:t>                       6.Autonomous</a:t>
            </a:r>
            <a:r>
              <a:rPr lang="en-US" b="1" i="0" dirty="0">
                <a:solidFill>
                  <a:srgbClr val="000000"/>
                </a:solidFill>
                <a:effectLst/>
                <a:latin typeface="Open Sans" panose="020B0606030504020204" pitchFamily="34" charset="0"/>
              </a:rPr>
              <a:t> vehicles</a:t>
            </a:r>
          </a:p>
          <a:p>
            <a:pPr marL="0" indent="0">
              <a:buNone/>
            </a:pPr>
            <a:endParaRPr lang="en-US" b="1" i="0" dirty="0">
              <a:solidFill>
                <a:srgbClr val="000000"/>
              </a:solidFill>
              <a:effectLst/>
              <a:latin typeface="Open Sans" panose="020B0606030504020204" pitchFamily="34" charset="0"/>
            </a:endParaRPr>
          </a:p>
        </p:txBody>
      </p:sp>
    </p:spTree>
    <p:extLst>
      <p:ext uri="{BB962C8B-B14F-4D97-AF65-F5344CB8AC3E}">
        <p14:creationId xmlns:p14="http://schemas.microsoft.com/office/powerpoint/2010/main" val="427388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ECB8-5CF4-16B9-FBF2-8C8E2A0926CF}"/>
              </a:ext>
            </a:extLst>
          </p:cNvPr>
          <p:cNvSpPr>
            <a:spLocks noGrp="1"/>
          </p:cNvSpPr>
          <p:nvPr>
            <p:ph type="title"/>
          </p:nvPr>
        </p:nvSpPr>
        <p:spPr/>
        <p:txBody>
          <a:bodyPr/>
          <a:lstStyle/>
          <a:p>
            <a:r>
              <a:rPr lang="en-US" dirty="0"/>
              <a:t>APPLICATIONS</a:t>
            </a:r>
          </a:p>
        </p:txBody>
      </p:sp>
      <p:pic>
        <p:nvPicPr>
          <p:cNvPr id="4" name="Content Placeholder 3">
            <a:extLst>
              <a:ext uri="{FF2B5EF4-FFF2-40B4-BE49-F238E27FC236}">
                <a16:creationId xmlns:a16="http://schemas.microsoft.com/office/drawing/2014/main" id="{7B623D4A-DA47-57DC-BC97-ECBF222C0CE4}"/>
              </a:ext>
            </a:extLst>
          </p:cNvPr>
          <p:cNvPicPr>
            <a:picLocks noGrp="1" noChangeAspect="1"/>
          </p:cNvPicPr>
          <p:nvPr>
            <p:ph idx="1"/>
          </p:nvPr>
        </p:nvPicPr>
        <p:blipFill>
          <a:blip r:embed="rId2"/>
          <a:stretch>
            <a:fillRect/>
          </a:stretch>
        </p:blipFill>
        <p:spPr>
          <a:xfrm>
            <a:off x="3043925" y="2603499"/>
            <a:ext cx="5244354" cy="3863313"/>
          </a:xfrm>
        </p:spPr>
      </p:pic>
    </p:spTree>
    <p:extLst>
      <p:ext uri="{BB962C8B-B14F-4D97-AF65-F5344CB8AC3E}">
        <p14:creationId xmlns:p14="http://schemas.microsoft.com/office/powerpoint/2010/main" val="386500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9A47-1C71-2876-41B4-38BC031724A9}"/>
              </a:ext>
            </a:extLst>
          </p:cNvPr>
          <p:cNvSpPr>
            <a:spLocks noGrp="1"/>
          </p:cNvSpPr>
          <p:nvPr>
            <p:ph type="title"/>
          </p:nvPr>
        </p:nvSpPr>
        <p:spPr/>
        <p:txBody>
          <a:bodyPr/>
          <a:lstStyle/>
          <a:p>
            <a:r>
              <a:rPr lang="en-US" dirty="0"/>
              <a:t>FUTURE TRENDS </a:t>
            </a:r>
          </a:p>
        </p:txBody>
      </p:sp>
      <p:sp>
        <p:nvSpPr>
          <p:cNvPr id="3" name="Content Placeholder 2">
            <a:extLst>
              <a:ext uri="{FF2B5EF4-FFF2-40B4-BE49-F238E27FC236}">
                <a16:creationId xmlns:a16="http://schemas.microsoft.com/office/drawing/2014/main" id="{2081314D-D50C-FDA8-E6E2-1B138792B7A9}"/>
              </a:ext>
            </a:extLst>
          </p:cNvPr>
          <p:cNvSpPr>
            <a:spLocks noGrp="1"/>
          </p:cNvSpPr>
          <p:nvPr>
            <p:ph idx="1"/>
          </p:nvPr>
        </p:nvSpPr>
        <p:spPr/>
        <p:txBody>
          <a:bodyPr>
            <a:noAutofit/>
          </a:bodyPr>
          <a:lstStyle/>
          <a:p>
            <a:r>
              <a:rPr lang="en-US" sz="2400" b="0" i="0" dirty="0">
                <a:solidFill>
                  <a:srgbClr val="333333"/>
                </a:solidFill>
                <a:effectLst/>
                <a:latin typeface="+mj-lt"/>
              </a:rPr>
              <a:t>AI can deliver significant business impact, but companies can maximize its value by taking an end-to-end approach. Weaving together strategy, process redesign, and human and technical capabilities, we create the fabric of an AI-driven organization, enabling the outcomes that drive businesses forward.</a:t>
            </a:r>
            <a:endParaRPr lang="en-US" sz="2400" dirty="0">
              <a:latin typeface="+mj-lt"/>
            </a:endParaRPr>
          </a:p>
        </p:txBody>
      </p:sp>
    </p:spTree>
    <p:extLst>
      <p:ext uri="{BB962C8B-B14F-4D97-AF65-F5344CB8AC3E}">
        <p14:creationId xmlns:p14="http://schemas.microsoft.com/office/powerpoint/2010/main" val="3596719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PowerPoint Presentation</vt:lpstr>
      <vt:lpstr>GROUP - 3</vt:lpstr>
      <vt:lpstr>INTRODUCTION </vt:lpstr>
      <vt:lpstr>DEFINITION </vt:lpstr>
      <vt:lpstr>OBJECTIVES OF AI</vt:lpstr>
      <vt:lpstr>BLOCK DIAGRAM OF AI</vt:lpstr>
      <vt:lpstr>USES OF AI</vt:lpstr>
      <vt:lpstr>APPLICATIONS</vt:lpstr>
      <vt:lpstr>FUTURE TRENDS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Dharshini</dc:creator>
  <cp:lastModifiedBy>Priya Dharshini</cp:lastModifiedBy>
  <cp:revision>2</cp:revision>
  <dcterms:created xsi:type="dcterms:W3CDTF">2023-10-09T08:03:18Z</dcterms:created>
  <dcterms:modified xsi:type="dcterms:W3CDTF">2023-10-09T09:20:45Z</dcterms:modified>
</cp:coreProperties>
</file>