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5" autoAdjust="0"/>
    <p:restoredTop sz="100000" autoAdjust="0"/>
  </p:normalViewPr>
  <p:slideViewPr>
    <p:cSldViewPr snapToGrid="0" snapToObjects="1">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grpSp>
        <p:nvGrpSpPr>
          <p:cNvPr id="46" name="组合"/>
          <p:cNvGrpSpPr>
            <a:grpSpLocks/>
          </p:cNvGrpSpPr>
          <p:nvPr/>
        </p:nvGrpSpPr>
        <p:grpSpPr>
          <a:xfrm>
            <a:off x="0" y="-8467"/>
            <a:ext cx="12192000" cy="6866467"/>
            <a:chOff x="0" y="-8467"/>
            <a:chExt cx="12192000" cy="6866467"/>
          </a:xfrm>
        </p:grpSpPr>
        <p:sp>
          <p:nvSpPr>
            <p:cNvPr id="36" name="直线"/>
            <p:cNvSpPr>
              <a:spLocks/>
            </p:cNvSpPr>
            <p:nvPr/>
          </p:nvSpPr>
          <p:spPr>
            <a:xfrm rot="0">
              <a:off x="9371012" y="0"/>
              <a:ext cx="1219200" cy="6858000"/>
            </a:xfrm>
            <a:prstGeom prst="line"/>
            <a:noFill/>
            <a:ln w="9525" cmpd="sng" cap="flat">
              <a:solidFill>
                <a:srgbClr val="BFBFBF"/>
              </a:solidFill>
              <a:prstDash val="solid"/>
              <a:round/>
            </a:ln>
          </p:spPr>
        </p:sp>
        <p:sp>
          <p:nvSpPr>
            <p:cNvPr id="37"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38"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39"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40" name="等腰三角形"/>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41" name="曲线"/>
            <p:cNvSpPr>
              <a:spLocks/>
            </p:cNvSpPr>
            <p:nvPr/>
          </p:nvSpPr>
          <p:spPr>
            <a:xfrm rot="0">
              <a:off x="9334500" y="-8467"/>
              <a:ext cx="28543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a:srgbClr val="3F7719">
                <a:alpha val="70000"/>
              </a:srgbClr>
            </a:solidFill>
            <a:ln w="12700" cmpd="sng" cap="flat">
              <a:noFill/>
              <a:prstDash val="solid"/>
              <a:round/>
            </a:ln>
          </p:spPr>
        </p:sp>
        <p:sp>
          <p:nvSpPr>
            <p:cNvPr id="42"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mpd="sng" cap="flat">
              <a:noFill/>
              <a:prstDash val="solid"/>
              <a:round/>
            </a:ln>
          </p:spPr>
        </p:sp>
        <p:sp>
          <p:nvSpPr>
            <p:cNvPr id="43"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a:srgbClr val="90C226">
                <a:alpha val="65000"/>
              </a:srgbClr>
            </a:solidFill>
            <a:ln w="12700" cmpd="sng" cap="flat">
              <a:noFill/>
              <a:prstDash val="solid"/>
              <a:round/>
            </a:ln>
          </p:spPr>
        </p:sp>
        <p:sp>
          <p:nvSpPr>
            <p:cNvPr id="44" name="等腰三角形"/>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45" name="等腰三角形"/>
            <p:cNvSpPr>
              <a:spLocks/>
            </p:cNvSpPr>
            <p:nvPr/>
          </p:nvSpPr>
          <p:spPr>
            <a:xfrm rot="10800000">
              <a:off x="0" y="0"/>
              <a:ext cx="842596" cy="5666154"/>
            </a:xfrm>
            <a:prstGeom prst="triangle">
              <a:avLst>
                <a:gd name="adj" fmla="val 100000"/>
              </a:avLst>
            </a:prstGeom>
            <a:solidFill>
              <a:srgbClr val="90C226">
                <a:alpha val="85000"/>
              </a:srgbClr>
            </a:solidFill>
            <a:ln w="12700" cmpd="sng" cap="flat">
              <a:noFill/>
              <a:prstDash val="solid"/>
              <a:round/>
            </a:ln>
          </p:spPr>
        </p:sp>
      </p:grpSp>
      <p:sp>
        <p:nvSpPr>
          <p:cNvPr id="47" name="文本框"/>
          <p:cNvSpPr>
            <a:spLocks noGrp="1"/>
          </p:cNvSpPr>
          <p:nvPr>
            <p:ph type="ctrTitle"/>
          </p:nvPr>
        </p:nvSpPr>
        <p:spPr>
          <a:xfrm rot="0">
            <a:off x="1507067" y="2404534"/>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pitchFamily="0" charset="0"/>
                <a:ea typeface="方正姚体" pitchFamily="0" charset="0"/>
                <a:cs typeface="Lucida Sans" pitchFamily="0" charset="0"/>
              </a:rPr>
              <a:t>Click to edit Master title style</a:t>
            </a:r>
            <a:endParaRPr lang="zh-CN" altLang="en-US" sz="54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48" name="文本框"/>
          <p:cNvSpPr>
            <a:spLocks noGrp="1"/>
          </p:cNvSpPr>
          <p:nvPr>
            <p:ph type="subTitle" idx="1"/>
          </p:nvPr>
        </p:nvSpPr>
        <p:spPr>
          <a:xfrm rot="0">
            <a:off x="1507067" y="4050833"/>
            <a:ext cx="7766935" cy="1096899"/>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pitchFamily="0" charset="0"/>
                <a:ea typeface="华文新魏" pitchFamily="0" charset="0"/>
                <a:cs typeface="Lucida Sans" pitchFamily="0" charset="0"/>
              </a:rPr>
              <a:t>Click to edit Master subtitle style</a:t>
            </a:r>
            <a:endParaRPr lang="zh-CN" altLang="en-US" sz="1800" b="0" i="0" u="none" strike="noStrike" kern="1200" cap="none" spc="0" baseline="0">
              <a:solidFill>
                <a:srgbClr val="808080"/>
              </a:solidFill>
              <a:latin typeface="Trebuchet MS" pitchFamily="0" charset="0"/>
              <a:ea typeface="华文新魏" pitchFamily="0" charset="0"/>
              <a:cs typeface="Lucida Sans" pitchFamily="0" charset="0"/>
            </a:endParaRPr>
          </a:p>
        </p:txBody>
      </p:sp>
      <p:sp>
        <p:nvSpPr>
          <p:cNvPr id="49" name="文本框"/>
          <p:cNvSpPr>
            <a:spLocks noGrp="1"/>
          </p:cNvSpPr>
          <p:nvPr>
            <p:ph type="dt" idx="10"/>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50" name="文本框"/>
          <p:cNvSpPr>
            <a:spLocks noGrp="1"/>
          </p:cNvSpPr>
          <p:nvPr>
            <p:ph type="ftr"/>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51" name="文本框"/>
          <p:cNvSpPr>
            <a:spLocks noGrp="1"/>
          </p:cNvSpPr>
          <p:nvPr>
            <p:ph type="sldNum"/>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b="0" i="0" u="none" strike="noStrike" kern="1200" cap="none" spc="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9487456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090668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7190301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28"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18"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19"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20"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21"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22"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23" name="曲线"/>
            <p:cNvSpPr>
              <a:spLocks xmlns:a="http://schemas.openxmlformats.org/drawingml/2006/main"/>
            </p:cNvSpPr>
            <p:nvPr/>
          </p:nvSpPr>
          <p:spPr>
            <a:xfrm xmlns:a="http://schemas.openxmlformats.org/drawingml/2006/main" rot="0">
              <a:off x="9334500" y="-8467"/>
              <a:ext cx="28543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24"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25"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26"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27"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29"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sz="3600"/>
              <a:t>Click to edit Master title style</a:t>
            </a:r>
            <a:endParaRPr lang="zh-CN" altLang="en-US" sz="3600"/>
          </a:p>
        </p:txBody>
      </p:sp>
      <p:sp>
        <p:nvSpPr>
          <p:cNvPr id="30"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32"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33"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89957273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522663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86846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455157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569331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709336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80978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06188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801288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BFBFBF"/>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7" name="曲线"/>
            <p:cNvSpPr>
              <a:spLocks/>
            </p:cNvSpPr>
            <p:nvPr/>
          </p:nvSpPr>
          <p:spPr>
            <a:xfrm rot="0">
              <a:off x="9334500" y="-8467"/>
              <a:ext cx="28543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a:srgbClr val="3F7719">
                <a:alpha val="7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a:srgbClr val="90C226">
                <a:alpha val="65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90C226">
                <a:alpha val="85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10/18/2023</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62859313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image" Target="../media/3.jpeg"/><Relationship Id="rId2"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image" Target="../media/4.jpeg"/><Relationship Id="rId2"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image" Target="../media/5.jpeg"/><Relationship Id="rId2"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hyperlink" Target="https://www.ncbi.nlm.nih.gov/pmc/articles/PMC10107388/#htl212039-bib-0006" TargetMode="External"/><Relationship Id="rId2"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image" Target="../media/2.jpeg"/><Relationship Id="rId2"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3600" b="0" i="0" u="none" strike="noStrike" kern="1200" cap="none" spc="0" baseline="0">
              <a:solidFill>
                <a:schemeClr val="accent1"/>
              </a:solidFill>
              <a:latin typeface="Trebuchet MS" pitchFamily="0" charset="0"/>
              <a:ea typeface="方正姚体" pitchFamily="0" charset="0"/>
              <a:cs typeface="Lucida Sans" pitchFamily="0" charset="0"/>
            </a:endParaRPr>
          </a:p>
        </p:txBody>
      </p:sp>
      <p:pic>
        <p:nvPicPr>
          <p:cNvPr id="35" name="图片"/>
          <p:cNvPicPr>
            <a:picLocks noChangeAspect="1"/>
          </p:cNvPicPr>
          <p:nvPr/>
        </p:nvPicPr>
        <p:blipFill>
          <a:blip r:embed="rId1" cstate="print"/>
          <a:stretch>
            <a:fillRect/>
          </a:stretch>
        </p:blipFill>
        <p:spPr>
          <a:xfrm rot="0">
            <a:off x="203743" y="189481"/>
            <a:ext cx="11784513" cy="6479037"/>
          </a:xfrm>
          <a:prstGeom prst="rect"/>
          <a:noFill/>
          <a:ln w="12700" cmpd="sng" cap="flat">
            <a:noFill/>
            <a:prstDash val="solid"/>
            <a:miter/>
          </a:ln>
        </p:spPr>
      </p:pic>
    </p:spTree>
    <p:extLst>
      <p:ext uri="{BB962C8B-B14F-4D97-AF65-F5344CB8AC3E}">
        <p14:creationId xmlns:p14="http://schemas.microsoft.com/office/powerpoint/2010/main" val="32205553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9"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1200" cap="none" spc="0" baseline="0">
                <a:solidFill>
                  <a:srgbClr val="00B0F0"/>
                </a:solidFill>
                <a:latin typeface="Trebuchet MS" pitchFamily="0" charset="0"/>
                <a:ea typeface="方正姚体" pitchFamily="0" charset="0"/>
                <a:cs typeface="Lucida Sans" pitchFamily="0" charset="0"/>
              </a:rPr>
              <a:t>Features important hierarchy </a:t>
            </a:r>
            <a:endParaRPr lang="zh-CN" altLang="en-US" sz="2400" b="0" i="0" u="none" strike="noStrike" kern="1200" cap="none" spc="0" baseline="0">
              <a:solidFill>
                <a:srgbClr val="00B0F0"/>
              </a:solidFill>
              <a:latin typeface="Trebuchet MS" pitchFamily="0" charset="0"/>
              <a:ea typeface="方正姚体" pitchFamily="0" charset="0"/>
              <a:cs typeface="Lucida Sans" pitchFamily="0" charset="0"/>
            </a:endParaRPr>
          </a:p>
        </p:txBody>
      </p:sp>
      <p:pic>
        <p:nvPicPr>
          <p:cNvPr id="70" name="图片"/>
          <p:cNvPicPr>
            <a:picLocks noChangeAspect="1"/>
          </p:cNvPicPr>
          <p:nvPr/>
        </p:nvPicPr>
        <p:blipFill>
          <a:blip r:embed="rId1" cstate="print"/>
          <a:stretch>
            <a:fillRect/>
          </a:stretch>
        </p:blipFill>
        <p:spPr>
          <a:xfrm rot="0">
            <a:off x="677335" y="1454727"/>
            <a:ext cx="8967874" cy="4793673"/>
          </a:xfrm>
          <a:prstGeom prst="rect"/>
          <a:noFill/>
          <a:ln w="12700" cmpd="sng" cap="flat">
            <a:noFill/>
            <a:prstDash val="solid"/>
            <a:miter/>
          </a:ln>
        </p:spPr>
      </p:pic>
    </p:spTree>
    <p:extLst>
      <p:ext uri="{BB962C8B-B14F-4D97-AF65-F5344CB8AC3E}">
        <p14:creationId xmlns:p14="http://schemas.microsoft.com/office/powerpoint/2010/main" val="130680514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1" name="文本框"/>
          <p:cNvSpPr>
            <a:spLocks noGrp="1"/>
          </p:cNvSpPr>
          <p:nvPr>
            <p:ph type="body" idx="1"/>
          </p:nvPr>
        </p:nvSpPr>
        <p:spPr>
          <a:xfrm rot="0">
            <a:off x="378963" y="189482"/>
            <a:ext cx="10452032" cy="666851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80000"/>
              </a:lnSpc>
              <a:spcBef>
                <a:spcPts val="1000"/>
              </a:spcBef>
              <a:spcAft>
                <a:spcPts val="0"/>
              </a:spcAft>
              <a:buNone/>
            </a:pPr>
            <a:r>
              <a:rPr lang="en-US" altLang="zh-CN" sz="500" b="0" i="0" u="none" strike="noStrike" kern="1200" cap="none" spc="0" baseline="0">
                <a:solidFill>
                  <a:srgbClr val="212121"/>
                </a:solidFill>
                <a:latin typeface="Cambria" pitchFamily="18" charset="0"/>
                <a:ea typeface="华文新魏" pitchFamily="0" charset="0"/>
                <a:cs typeface="Lucida Sans" pitchFamily="0" charset="0"/>
              </a:rPr>
              <a:t>  </a:t>
            </a:r>
            <a:r>
              <a:rPr lang="en-US" altLang="zh-CN" sz="2400" b="0" i="0" u="none" strike="noStrike" kern="1200" cap="none" spc="0" baseline="0">
                <a:solidFill>
                  <a:srgbClr val="00B0F0"/>
                </a:solidFill>
                <a:latin typeface="Cambria" pitchFamily="18" charset="0"/>
                <a:ea typeface="华文新魏" pitchFamily="0" charset="0"/>
                <a:cs typeface="Lucida Sans" pitchFamily="0" charset="0"/>
              </a:rPr>
              <a:t>Semi </a:t>
            </a:r>
            <a:r>
              <a:rPr lang="en-US" altLang="zh-CN" sz="2400" b="0" i="0" u="none" strike="noStrike" kern="1200" cap="none" spc="0" baseline="0">
                <a:solidFill>
                  <a:srgbClr val="00B0F0"/>
                </a:solidFill>
                <a:latin typeface="Cambria" pitchFamily="18" charset="0"/>
                <a:ea typeface="华文新魏" pitchFamily="0" charset="0"/>
                <a:cs typeface="Lucida Sans" pitchFamily="0" charset="0"/>
              </a:rPr>
              <a:t>supervised learning</a:t>
            </a:r>
            <a:r>
              <a:rPr lang="en-US" altLang="zh-CN" sz="2400" b="0" i="0" u="none" strike="noStrike" kern="1200" cap="none" spc="0" baseline="0">
                <a:solidFill>
                  <a:srgbClr val="212121"/>
                </a:solidFill>
                <a:latin typeface="Cambria" pitchFamily="18" charset="0"/>
                <a:ea typeface="华文新魏" pitchFamily="0" charset="0"/>
                <a:cs typeface="Lucida Sans" pitchFamily="0" charset="0"/>
              </a:rPr>
              <a:t>: A combined dataset has been used in this work by incorporating the open‐source Pima Indian and private RTML datasets. According to Table,  the RTML dataset does not contain the insulin feature, which is predicted using a semi‐supervised approach. Before merging the collected dataset with the Pima Indian dataset, a model was created using the extreme gradient boosting technique (XGB regressor). Various regression and ensemble learning techniques have been successfully used in many works to predict missing value. [ An extensive investigation has been performed while choosing the best‐performed regressor technique to predict the insulin feature of the RTML dataset from the Pima Indian dataset. As the actual value of the insulin was not available in the RTML dataset, the Pima Indian dataset was initially used to select the best regression model. First, the Pima Indian dataset was divided into an 8:2 ratio and three supervised regression models, extreme gradient boosting technique (XGB), support vector regression (SVR), and Gaussian process regression (GPR), have been employed to predict the selected outcome, that is, insulin of the validation samples of the Pima Indian dataset. Next, we computed the root mean square error (RMSE) of various regression frameworks as</a:t>
            </a:r>
            <a:endParaRPr lang="en-US" altLang="zh-CN" sz="2400" b="0" i="0" u="none" strike="noStrike" kern="1200" cap="none" spc="0" baseline="0">
              <a:solidFill>
                <a:srgbClr val="212121"/>
              </a:solidFill>
              <a:latin typeface="Cambria" pitchFamily="18" charset="0"/>
              <a:ea typeface="华文新魏" pitchFamily="0" charset="0"/>
              <a:cs typeface="Lucida Sans" pitchFamily="0" charset="0"/>
            </a:endParaRPr>
          </a:p>
          <a:p>
            <a:pPr marL="0" indent="0" algn="l" fontAlgn="ctr">
              <a:lnSpc>
                <a:spcPct val="80000"/>
              </a:lnSpc>
              <a:spcBef>
                <a:spcPts val="1000"/>
              </a:spcBef>
              <a:spcAft>
                <a:spcPts val="0"/>
              </a:spcAft>
              <a:buNone/>
            </a:pPr>
            <a:r>
              <a:rPr lang="en-US" altLang="zh-CN" sz="2400" b="0" i="0" u="none" strike="noStrike" kern="1200" cap="none" spc="0" baseline="0">
                <a:solidFill>
                  <a:srgbClr val="212121"/>
                </a:solidFill>
                <a:latin typeface="MathJax_Math-italic" pitchFamily="0" charset="0"/>
                <a:ea typeface="华文新魏" pitchFamily="0" charset="0"/>
                <a:cs typeface="Lucida Sans" pitchFamily="0" charset="0"/>
              </a:rPr>
              <a:t>                           RMSE</a:t>
            </a:r>
            <a:r>
              <a:rPr lang="en-US" altLang="zh-CN" sz="2400" b="0" i="0" u="none" strike="noStrike" kern="1200" cap="none" spc="0" baseline="0">
                <a:solidFill>
                  <a:srgbClr val="212121"/>
                </a:solidFill>
                <a:latin typeface="MathJax_Main" pitchFamily="0" charset="0"/>
                <a:ea typeface="华文新魏" pitchFamily="0" charset="0"/>
                <a:cs typeface="Lucida Sans" pitchFamily="0" charset="0"/>
              </a:rPr>
              <a:t>=√</a:t>
            </a:r>
            <a:r>
              <a:rPr lang="en-US" altLang="zh-CN" sz="2400" b="0" i="0" u="none" strike="noStrike" kern="1200" cap="none" spc="0" baseline="0">
                <a:solidFill>
                  <a:srgbClr val="212121"/>
                </a:solidFill>
                <a:latin typeface="MathJax_Size1" pitchFamily="0" charset="0"/>
                <a:ea typeface="华文新魏" pitchFamily="0" charset="0"/>
                <a:cs typeface="Lucida Sans" pitchFamily="0" charset="0"/>
              </a:rPr>
              <a:t>∑</a:t>
            </a:r>
            <a:r>
              <a:rPr lang="en-US" altLang="zh-CN" sz="2400" b="0" i="0" u="none" strike="noStrike" kern="1200" cap="none" spc="0" baseline="0">
                <a:solidFill>
                  <a:srgbClr val="212121"/>
                </a:solidFill>
                <a:latin typeface="MathJax_Math-italic" pitchFamily="0" charset="0"/>
                <a:ea typeface="华文新魏" pitchFamily="0" charset="0"/>
                <a:cs typeface="Lucida Sans" pitchFamily="0" charset="0"/>
              </a:rPr>
              <a:t>Ni</a:t>
            </a:r>
            <a:r>
              <a:rPr lang="en-US" altLang="zh-CN" sz="2400" b="0" i="0" u="none" strike="noStrike" kern="1200" cap="none" spc="0" baseline="0">
                <a:solidFill>
                  <a:srgbClr val="212121"/>
                </a:solidFill>
                <a:latin typeface="MathJax_Main" pitchFamily="0" charset="0"/>
                <a:ea typeface="华文新魏" pitchFamily="0" charset="0"/>
                <a:cs typeface="Lucida Sans" pitchFamily="0" charset="0"/>
              </a:rPr>
              <a:t>=1(</a:t>
            </a:r>
            <a:r>
              <a:rPr lang="en-US" altLang="zh-CN" sz="2400" b="0" i="0" u="none" strike="noStrike" kern="1200" cap="none" spc="0" baseline="0">
                <a:solidFill>
                  <a:srgbClr val="212121"/>
                </a:solidFill>
                <a:latin typeface="MathJax_Math-italic" pitchFamily="0" charset="0"/>
                <a:ea typeface="华文新魏" pitchFamily="0" charset="0"/>
                <a:cs typeface="Lucida Sans" pitchFamily="0" charset="0"/>
              </a:rPr>
              <a:t>Predicted I – actual </a:t>
            </a:r>
            <a:r>
              <a:rPr lang="en-US" altLang="zh-CN" sz="2400" b="0" i="0" u="none" strike="noStrike" kern="1200" cap="none" spc="0" baseline="0">
                <a:solidFill>
                  <a:srgbClr val="212121"/>
                </a:solidFill>
                <a:latin typeface="MathJax_Math-italic" pitchFamily="0" charset="0"/>
                <a:ea typeface="华文新魏" pitchFamily="0" charset="0"/>
                <a:cs typeface="Lucida Sans" pitchFamily="0" charset="0"/>
              </a:rPr>
              <a:t>I</a:t>
            </a:r>
            <a:r>
              <a:rPr lang="en-US" altLang="zh-CN" sz="2400" b="0" i="0" u="none" strike="noStrike" kern="1200" cap="none" spc="0" baseline="0">
                <a:solidFill>
                  <a:srgbClr val="212121"/>
                </a:solidFill>
                <a:latin typeface="MathJax_Math-italic" pitchFamily="0" charset="0"/>
                <a:ea typeface="华文新魏" pitchFamily="0" charset="0"/>
                <a:cs typeface="Lucida Sans" pitchFamily="0" charset="0"/>
              </a:rPr>
              <a:t>)^2/N</a:t>
            </a:r>
            <a:endParaRPr lang="en-US" altLang="zh-CN" sz="2400" b="0" i="0" u="none" strike="noStrike" kern="1200" cap="none" spc="0" baseline="0">
              <a:solidFill>
                <a:srgbClr val="212121"/>
              </a:solidFill>
              <a:latin typeface="MathJax_Math-italic" pitchFamily="0" charset="0"/>
              <a:ea typeface="华文新魏" pitchFamily="0" charset="0"/>
              <a:cs typeface="Lucida Sans" pitchFamily="0" charset="0"/>
            </a:endParaRPr>
          </a:p>
          <a:p>
            <a:pPr marL="0" indent="0" algn="l" fontAlgn="ctr">
              <a:lnSpc>
                <a:spcPct val="80000"/>
              </a:lnSpc>
              <a:spcBef>
                <a:spcPts val="1000"/>
              </a:spcBef>
              <a:spcAft>
                <a:spcPts val="0"/>
              </a:spcAft>
              <a:buNone/>
            </a:pPr>
            <a:r>
              <a:rPr lang="en-US" altLang="zh-CN" sz="2400" b="0" i="0" u="none" strike="noStrike" kern="1200" cap="none" spc="0" baseline="0">
                <a:solidFill>
                  <a:srgbClr val="212121"/>
                </a:solidFill>
                <a:latin typeface="MathJax_Math-italic" pitchFamily="0" charset="0"/>
                <a:ea typeface="华文新魏" pitchFamily="0" charset="0"/>
                <a:cs typeface="Lucida Sans" pitchFamily="0" charset="0"/>
              </a:rPr>
              <a:t>                                  </a:t>
            </a:r>
            <a:endParaRPr lang="en-US" altLang="zh-CN" sz="2400" b="0" i="0" u="none" strike="noStrike" kern="1200" cap="none" spc="0" baseline="0">
              <a:solidFill>
                <a:srgbClr val="212121"/>
              </a:solidFill>
              <a:latin typeface="MathJax_Math-italic" pitchFamily="0" charset="0"/>
              <a:ea typeface="华文新魏" pitchFamily="0" charset="0"/>
              <a:cs typeface="Lucida Sans" pitchFamily="0" charset="0"/>
            </a:endParaRPr>
          </a:p>
          <a:p>
            <a:pPr marL="0" indent="0" algn="l" fontAlgn="ctr">
              <a:lnSpc>
                <a:spcPct val="80000"/>
              </a:lnSpc>
              <a:spcBef>
                <a:spcPts val="1000"/>
              </a:spcBef>
              <a:spcAft>
                <a:spcPts val="0"/>
              </a:spcAft>
              <a:buNone/>
            </a:pPr>
            <a:endParaRPr lang="en-US" altLang="zh-CN" sz="2400" b="0" i="0" u="none" strike="noStrike" kern="1200" cap="none" spc="0" baseline="0">
              <a:solidFill>
                <a:srgbClr val="212121"/>
              </a:solidFill>
              <a:latin typeface="Cambria" pitchFamily="18" charset="0"/>
              <a:ea typeface="华文新魏" pitchFamily="0" charset="0"/>
              <a:cs typeface="Lucida Sans" pitchFamily="0" charset="0"/>
            </a:endParaRPr>
          </a:p>
          <a:p>
            <a:pPr marL="0" indent="0" algn="l">
              <a:lnSpc>
                <a:spcPct val="80000"/>
              </a:lnSpc>
              <a:spcBef>
                <a:spcPts val="1000"/>
              </a:spcBef>
              <a:spcAft>
                <a:spcPts val="0"/>
              </a:spcAft>
              <a:buNone/>
            </a:pPr>
            <a:r>
              <a:rPr lang="en-US" altLang="zh-CN" sz="2400" b="0" i="0" u="none" strike="noStrike" kern="1200" cap="none" spc="0" baseline="0">
                <a:solidFill>
                  <a:srgbClr val="404040"/>
                </a:solidFill>
                <a:latin typeface="Trebuchet MS" pitchFamily="0" charset="0"/>
                <a:ea typeface="华文新魏" pitchFamily="0" charset="0"/>
                <a:cs typeface="Lucida Sans" pitchFamily="0" charset="0"/>
              </a:rPr>
              <a:t> </a:t>
            </a:r>
            <a:endParaRPr lang="zh-CN" altLang="en-US" sz="24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17747395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2"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accent1"/>
                </a:solidFill>
                <a:latin typeface="Trebuchet MS" pitchFamily="0" charset="0"/>
                <a:ea typeface="方正姚体" pitchFamily="0" charset="0"/>
                <a:cs typeface="Lucida Sans" pitchFamily="0" charset="0"/>
              </a:rPr>
              <a:t>Working steps of predicting Insulin in RTML dataset</a:t>
            </a:r>
            <a:endParaRPr lang="zh-CN" altLang="en-US" sz="2800" b="0" i="0" u="none" strike="noStrike" kern="1200" cap="none" spc="0" baseline="0">
              <a:solidFill>
                <a:schemeClr val="accent1"/>
              </a:solidFill>
              <a:latin typeface="Trebuchet MS" pitchFamily="0" charset="0"/>
              <a:ea typeface="方正姚体" pitchFamily="0" charset="0"/>
              <a:cs typeface="Lucida Sans" pitchFamily="0" charset="0"/>
            </a:endParaRPr>
          </a:p>
        </p:txBody>
      </p:sp>
      <p:pic>
        <p:nvPicPr>
          <p:cNvPr id="73" name="图片"/>
          <p:cNvPicPr>
            <a:picLocks noChangeAspect="1"/>
          </p:cNvPicPr>
          <p:nvPr/>
        </p:nvPicPr>
        <p:blipFill>
          <a:blip r:embed="rId1" cstate="print"/>
          <a:stretch>
            <a:fillRect/>
          </a:stretch>
        </p:blipFill>
        <p:spPr>
          <a:xfrm rot="0">
            <a:off x="1503625" y="1686996"/>
            <a:ext cx="7334759" cy="4950962"/>
          </a:xfrm>
          <a:prstGeom prst="rect"/>
          <a:noFill/>
          <a:ln w="12700" cmpd="sng" cap="flat">
            <a:noFill/>
            <a:prstDash val="solid"/>
            <a:miter/>
          </a:ln>
        </p:spPr>
      </p:pic>
    </p:spTree>
    <p:extLst>
      <p:ext uri="{BB962C8B-B14F-4D97-AF65-F5344CB8AC3E}">
        <p14:creationId xmlns:p14="http://schemas.microsoft.com/office/powerpoint/2010/main" val="60147841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4" name="文本框"/>
          <p:cNvSpPr>
            <a:spLocks noGrp="1"/>
          </p:cNvSpPr>
          <p:nvPr>
            <p:ph type="body" idx="1"/>
          </p:nvPr>
        </p:nvSpPr>
        <p:spPr>
          <a:xfrm rot="0">
            <a:off x="378963" y="293391"/>
            <a:ext cx="10158642" cy="634456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800" b="0" i="0" u="none" strike="noStrike" kern="1200" cap="none" spc="0" baseline="0">
                <a:solidFill>
                  <a:srgbClr val="00B0F0"/>
                </a:solidFill>
                <a:latin typeface="Cambria" pitchFamily="18" charset="0"/>
                <a:ea typeface="华文新魏" pitchFamily="0" charset="0"/>
                <a:cs typeface="Lucida Sans" pitchFamily="0" charset="0"/>
              </a:rPr>
              <a:t>Merged dataset: </a:t>
            </a:r>
            <a:r>
              <a:rPr lang="en-US" altLang="zh-CN" sz="2800" b="0" i="0" u="none" strike="noStrike" kern="1200" cap="none" spc="0" baseline="0">
                <a:solidFill>
                  <a:srgbClr val="191919"/>
                </a:solidFill>
                <a:latin typeface="Cambria" pitchFamily="18" charset="0"/>
                <a:ea typeface="华文新魏" pitchFamily="0" charset="0"/>
                <a:cs typeface="Lucida Sans" pitchFamily="0" charset="0"/>
              </a:rPr>
              <a:t>T</a:t>
            </a:r>
            <a:r>
              <a:rPr lang="en-US" altLang="zh-CN" sz="2800" b="0" i="0" u="none" strike="noStrike" kern="1200" cap="none" spc="0" baseline="0">
                <a:solidFill>
                  <a:srgbClr val="212121"/>
                </a:solidFill>
                <a:latin typeface="Cambria" pitchFamily="18" charset="0"/>
                <a:ea typeface="华文新魏" pitchFamily="0" charset="0"/>
                <a:cs typeface="Lucida Sans" pitchFamily="0" charset="0"/>
              </a:rPr>
              <a:t>he</a:t>
            </a:r>
            <a:r>
              <a:rPr lang="en-US" altLang="zh-CN" sz="2400" b="0" i="0" u="none" strike="noStrike" kern="1200" cap="none" spc="0" baseline="0">
                <a:solidFill>
                  <a:srgbClr val="212121"/>
                </a:solidFill>
                <a:latin typeface="Cambria" pitchFamily="18" charset="0"/>
                <a:ea typeface="华文新魏" pitchFamily="0" charset="0"/>
                <a:cs typeface="Lucida Sans" pitchFamily="0" charset="0"/>
              </a:rPr>
              <a:t> semi‐supervised approach, we predicted the insulin feature and merged the RTML dataset with the Pima Indian dataset. The merged dataset contained 877 data with all the features, excluding the diabetes pedigree.</a:t>
            </a:r>
            <a:endParaRPr lang="en-US" altLang="zh-CN" sz="2400" b="0" i="0" u="none" strike="noStrike" kern="1200" cap="none" spc="0" baseline="0">
              <a:solidFill>
                <a:srgbClr val="212121"/>
              </a:solidFill>
              <a:latin typeface="Cambria" pitchFamily="18"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2400" b="0" i="0" u="none" strike="noStrike" kern="1200" cap="none" spc="0" baseline="0">
                <a:solidFill>
                  <a:srgbClr val="212121"/>
                </a:solidFill>
                <a:latin typeface="Cambria" pitchFamily="18" charset="0"/>
                <a:ea typeface="华文新魏" pitchFamily="0" charset="0"/>
                <a:cs typeface="Lucida Sans" pitchFamily="0" charset="0"/>
              </a:rPr>
              <a:t> </a:t>
            </a:r>
            <a:endParaRPr lang="en-US" altLang="zh-CN" sz="2400" b="0" i="0" u="none" strike="noStrike" kern="1200" cap="none" spc="0" baseline="0">
              <a:solidFill>
                <a:srgbClr val="212121"/>
              </a:solidFill>
              <a:latin typeface="Cambria" pitchFamily="18"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2400" b="0" i="0" u="none" strike="noStrike" kern="1200" cap="none" spc="0" baseline="0">
                <a:solidFill>
                  <a:srgbClr val="212121"/>
                </a:solidFill>
                <a:latin typeface="Cambria" pitchFamily="18" charset="0"/>
                <a:ea typeface="华文新魏" pitchFamily="0" charset="0"/>
                <a:cs typeface="Lucida Sans" pitchFamily="0" charset="0"/>
              </a:rPr>
              <a:t>Min–Max normalization: In this research, we used the min–max normalization technique. The data has been scaled to the same range using the following equation:</a:t>
            </a:r>
            <a:endParaRPr lang="en-US" altLang="zh-CN" sz="2400" b="0" i="0" u="none" strike="noStrike" kern="1200" cap="none" spc="0" baseline="0">
              <a:solidFill>
                <a:srgbClr val="212121"/>
              </a:solidFill>
              <a:latin typeface="Cambria" pitchFamily="18" charset="0"/>
              <a:ea typeface="华文新魏" pitchFamily="0" charset="0"/>
              <a:cs typeface="Lucida Sans" pitchFamily="0" charset="0"/>
            </a:endParaRPr>
          </a:p>
          <a:p>
            <a:pPr marL="0" indent="0" algn="l" fontAlgn="ctr">
              <a:lnSpc>
                <a:spcPct val="100000"/>
              </a:lnSpc>
              <a:spcBef>
                <a:spcPts val="1000"/>
              </a:spcBef>
              <a:spcAft>
                <a:spcPts val="0"/>
              </a:spcAft>
              <a:buNone/>
            </a:pPr>
            <a:r>
              <a:rPr lang="en-US" altLang="zh-CN" sz="2400" b="0" i="0" u="none" strike="noStrike" kern="1200" cap="none" spc="0" baseline="0">
                <a:solidFill>
                  <a:srgbClr val="212121"/>
                </a:solidFill>
                <a:latin typeface="MathJax_Main" pitchFamily="0" charset="0"/>
                <a:ea typeface="华文新魏" pitchFamily="0" charset="0"/>
                <a:cs typeface="Lucida Sans" pitchFamily="0" charset="0"/>
              </a:rPr>
              <a:t>                     X scaled  =</a:t>
            </a:r>
            <a:r>
              <a:rPr lang="en-US" altLang="zh-CN" sz="2400" b="0" i="0" u="none" strike="noStrike" kern="1200" cap="none" spc="0" baseline="0">
                <a:solidFill>
                  <a:srgbClr val="212121"/>
                </a:solidFill>
                <a:latin typeface="MathJax_Math-italic" pitchFamily="0" charset="0"/>
                <a:ea typeface="华文新魏" pitchFamily="0" charset="0"/>
                <a:cs typeface="Lucida Sans" pitchFamily="0" charset="0"/>
              </a:rPr>
              <a:t>X</a:t>
            </a:r>
            <a:r>
              <a:rPr lang="en-US" altLang="zh-CN" sz="2400" b="0" i="0" u="none" strike="noStrike" kern="1200" cap="none" spc="0" baseline="0">
                <a:solidFill>
                  <a:srgbClr val="212121"/>
                </a:solidFill>
                <a:latin typeface="MathJax_Main" pitchFamily="0" charset="0"/>
                <a:ea typeface="华文新魏" pitchFamily="0" charset="0"/>
                <a:cs typeface="Lucida Sans" pitchFamily="0" charset="0"/>
              </a:rPr>
              <a:t>−</a:t>
            </a:r>
            <a:r>
              <a:rPr lang="en-US" altLang="zh-CN" sz="2400" b="0" i="0" u="none" strike="noStrike" kern="1200" cap="none" spc="0" baseline="0">
                <a:solidFill>
                  <a:srgbClr val="212121"/>
                </a:solidFill>
                <a:latin typeface="MathJax_Math-italic" pitchFamily="0" charset="0"/>
                <a:ea typeface="华文新魏" pitchFamily="0" charset="0"/>
                <a:cs typeface="Lucida Sans" pitchFamily="0" charset="0"/>
              </a:rPr>
              <a:t> X min/X max – X min</a:t>
            </a:r>
            <a:endParaRPr lang="en-US" altLang="zh-CN" sz="2400" b="0" i="0" u="none" strike="noStrike" kern="1200" cap="none" spc="0" baseline="0">
              <a:solidFill>
                <a:srgbClr val="212121"/>
              </a:solidFill>
              <a:latin typeface="Cambria" pitchFamily="18" charset="0"/>
              <a:ea typeface="华文新魏" pitchFamily="0" charset="0"/>
              <a:cs typeface="Lucida Sans" pitchFamily="0" charset="0"/>
            </a:endParaRPr>
          </a:p>
          <a:p>
            <a:pPr marL="0" indent="0" algn="l" fontAlgn="ctr">
              <a:lnSpc>
                <a:spcPct val="100000"/>
              </a:lnSpc>
              <a:spcBef>
                <a:spcPts val="1000"/>
              </a:spcBef>
              <a:spcAft>
                <a:spcPts val="0"/>
              </a:spcAft>
              <a:buNone/>
            </a:pPr>
            <a:endParaRPr lang="en-US" altLang="zh-CN" sz="2400" b="0" i="0" u="none" strike="noStrike" kern="1200" cap="none" spc="0" baseline="0">
              <a:solidFill>
                <a:srgbClr val="212121"/>
              </a:solidFill>
              <a:latin typeface="Cambria" pitchFamily="18"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2400" b="0" i="0" u="none" strike="noStrike" kern="1200" cap="none" spc="0" baseline="0">
                <a:solidFill>
                  <a:srgbClr val="212121"/>
                </a:solidFill>
                <a:latin typeface="Cambria" pitchFamily="18" charset="0"/>
                <a:ea typeface="华文新魏" pitchFamily="0" charset="0"/>
                <a:cs typeface="Lucida Sans" pitchFamily="0" charset="0"/>
              </a:rPr>
              <a:t>where </a:t>
            </a:r>
            <a:r>
              <a:rPr lang="en-US" altLang="zh-CN" sz="2400" b="0" i="1" u="none" strike="noStrike" kern="1200" cap="none" spc="0" baseline="0">
                <a:solidFill>
                  <a:srgbClr val="212121"/>
                </a:solidFill>
                <a:latin typeface="Cambria" pitchFamily="18" charset="0"/>
                <a:ea typeface="华文新魏" pitchFamily="0" charset="0"/>
                <a:cs typeface="Lucida Sans" pitchFamily="0" charset="0"/>
              </a:rPr>
              <a:t>X</a:t>
            </a:r>
            <a:r>
              <a:rPr lang="en-US" altLang="zh-CN" sz="2400" b="0" i="0" u="none" strike="noStrike" kern="1200" cap="none" spc="0" baseline="0">
                <a:solidFill>
                  <a:srgbClr val="212121"/>
                </a:solidFill>
                <a:latin typeface="Cambria" pitchFamily="18" charset="0"/>
                <a:ea typeface="华文新魏" pitchFamily="0" charset="0"/>
                <a:cs typeface="Lucida Sans" pitchFamily="0" charset="0"/>
              </a:rPr>
              <a:t> </a:t>
            </a:r>
            <a:r>
              <a:rPr lang="en-US" altLang="zh-CN" sz="2400" b="0" i="0" u="none" strike="noStrike" kern="1200" cap="none" spc="0" baseline="-25000">
                <a:solidFill>
                  <a:srgbClr val="212121"/>
                </a:solidFill>
                <a:latin typeface="Cambria" pitchFamily="18" charset="0"/>
                <a:ea typeface="华文新魏" pitchFamily="0" charset="0"/>
                <a:cs typeface="Lucida Sans" pitchFamily="0" charset="0"/>
              </a:rPr>
              <a:t>max</a:t>
            </a:r>
            <a:r>
              <a:rPr lang="en-US" altLang="zh-CN" sz="2400" b="0" i="0" u="none" strike="noStrike" kern="1200" cap="none" spc="0" baseline="0">
                <a:solidFill>
                  <a:srgbClr val="212121"/>
                </a:solidFill>
                <a:latin typeface="Cambria" pitchFamily="18" charset="0"/>
                <a:ea typeface="华文新魏" pitchFamily="0" charset="0"/>
                <a:cs typeface="Lucida Sans" pitchFamily="0" charset="0"/>
              </a:rPr>
              <a:t> and </a:t>
            </a:r>
            <a:r>
              <a:rPr lang="en-US" altLang="zh-CN" sz="2400" b="0" i="1" u="none" strike="noStrike" kern="1200" cap="none" spc="0" baseline="0">
                <a:solidFill>
                  <a:srgbClr val="212121"/>
                </a:solidFill>
                <a:latin typeface="Cambria" pitchFamily="18" charset="0"/>
                <a:ea typeface="华文新魏" pitchFamily="0" charset="0"/>
                <a:cs typeface="Lucida Sans" pitchFamily="0" charset="0"/>
              </a:rPr>
              <a:t>X</a:t>
            </a:r>
            <a:r>
              <a:rPr lang="en-US" altLang="zh-CN" sz="2400" b="0" i="0" u="none" strike="noStrike" kern="1200" cap="none" spc="0" baseline="0">
                <a:solidFill>
                  <a:srgbClr val="212121"/>
                </a:solidFill>
                <a:latin typeface="Cambria" pitchFamily="18" charset="0"/>
                <a:ea typeface="华文新魏" pitchFamily="0" charset="0"/>
                <a:cs typeface="Lucida Sans" pitchFamily="0" charset="0"/>
              </a:rPr>
              <a:t> </a:t>
            </a:r>
            <a:r>
              <a:rPr lang="en-US" altLang="zh-CN" sz="2400" b="0" i="0" u="none" strike="noStrike" kern="1200" cap="none" spc="0" baseline="-25000">
                <a:solidFill>
                  <a:srgbClr val="212121"/>
                </a:solidFill>
                <a:latin typeface="Cambria" pitchFamily="18" charset="0"/>
                <a:ea typeface="华文新魏" pitchFamily="0" charset="0"/>
                <a:cs typeface="Lucida Sans" pitchFamily="0" charset="0"/>
              </a:rPr>
              <a:t>min</a:t>
            </a:r>
            <a:r>
              <a:rPr lang="en-US" altLang="zh-CN" sz="2400" b="0" i="0" u="none" strike="noStrike" kern="1200" cap="none" spc="0" baseline="0">
                <a:solidFill>
                  <a:srgbClr val="212121"/>
                </a:solidFill>
                <a:latin typeface="Cambria" pitchFamily="18" charset="0"/>
                <a:ea typeface="华文新魏" pitchFamily="0" charset="0"/>
                <a:cs typeface="Lucida Sans" pitchFamily="0" charset="0"/>
              </a:rPr>
              <a:t> denote maximum and minimum values in the individual feature column, respectively.</a:t>
            </a:r>
            <a:endParaRPr lang="en-US" altLang="zh-CN" sz="2400" b="0" i="0" u="none" strike="noStrike" kern="1200" cap="none" spc="0" baseline="0">
              <a:solidFill>
                <a:srgbClr val="212121"/>
              </a:solidFill>
              <a:latin typeface="Cambria" pitchFamily="18" charset="0"/>
              <a:ea typeface="华文新魏" pitchFamily="0" charset="0"/>
              <a:cs typeface="Lucida Sans" pitchFamily="0" charset="0"/>
            </a:endParaRPr>
          </a:p>
          <a:p>
            <a:pPr marL="0" indent="0" algn="l">
              <a:lnSpc>
                <a:spcPct val="100000"/>
              </a:lnSpc>
              <a:spcBef>
                <a:spcPts val="1000"/>
              </a:spcBef>
              <a:spcAft>
                <a:spcPts val="0"/>
              </a:spcAft>
              <a:buNone/>
            </a:pPr>
            <a:endParaRPr lang="zh-CN" altLang="en-US" sz="24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499325381"/>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5" name="文本框"/>
          <p:cNvSpPr>
            <a:spLocks noGrp="1"/>
          </p:cNvSpPr>
          <p:nvPr>
            <p:ph type="body" idx="1"/>
          </p:nvPr>
        </p:nvSpPr>
        <p:spPr>
          <a:xfrm rot="0">
            <a:off x="725779" y="85573"/>
            <a:ext cx="10740441" cy="677242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1400" b="0" i="0" u="none" strike="noStrike" kern="1200" cap="none" spc="0" baseline="0">
                <a:solidFill>
                  <a:srgbClr val="00B0F0"/>
                </a:solidFill>
                <a:latin typeface="Trebuchet MS" pitchFamily="0" charset="0"/>
                <a:ea typeface="华文新魏" pitchFamily="0" charset="0"/>
                <a:cs typeface="Lucida Sans" pitchFamily="0" charset="0"/>
              </a:rPr>
              <a:t>Algorithm 1</a:t>
            </a:r>
            <a:endParaRPr lang="en-US" altLang="zh-CN" sz="1400" b="0" i="0" u="none" strike="noStrike" kern="1200" cap="none" spc="0" baseline="0">
              <a:solidFill>
                <a:srgbClr val="00B0F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Feature Importance Determination.</a:t>
            </a:r>
            <a:endParaRPr lang="en-US" altLang="zh-CN" sz="14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Input: data: nonzero entries of the original PIMA Indian diabetes dataset</a:t>
            </a:r>
            <a:endParaRPr lang="en-US" altLang="zh-CN" sz="14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Output: sorted feature: list of features sorted in the order of importance</a:t>
            </a:r>
            <a:endParaRPr lang="en-US" altLang="zh-CN" sz="14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based on the probability value</a:t>
            </a:r>
            <a:endParaRPr lang="en-US" altLang="zh-CN" sz="14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Initialization p = ← [] // p-value list for all features</a:t>
            </a:r>
            <a:endParaRPr lang="en-US" altLang="zh-CN" sz="14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Initialization label ← [] // feature labels list</a:t>
            </a:r>
            <a:endParaRPr lang="en-US" altLang="zh-CN" sz="14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t = r× f √</a:t>
            </a:r>
            <a:endParaRPr lang="en-US" altLang="zh-CN" sz="14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1−r2 // t-statistics</a:t>
            </a:r>
            <a:endParaRPr lang="en-US" altLang="zh-CN" sz="14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p = </a:t>
            </a: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tdi</a:t>
            </a: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 </a:t>
            </a: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st</a:t>
            </a: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(t, f, k) // probability values</a:t>
            </a:r>
            <a:endParaRPr lang="en-US" altLang="zh-CN" sz="14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where r is the correlation coefficient, n is the sample size, and p is the</a:t>
            </a:r>
            <a:endParaRPr lang="en-US" altLang="zh-CN" sz="14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associated p-value given t-statistics with degrees of freedom, f, and a</a:t>
            </a:r>
            <a:endParaRPr lang="en-US" altLang="zh-CN" sz="14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number of tails, which is usually 2.</a:t>
            </a:r>
            <a:endParaRPr lang="en-US" altLang="zh-CN" sz="14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for </a:t>
            </a: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i</a:t>
            </a: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 j in data do check</a:t>
            </a:r>
            <a:endParaRPr lang="en-US" altLang="zh-CN" sz="14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set k to the index of the response variable</a:t>
            </a:r>
            <a:endParaRPr lang="en-US" altLang="zh-CN" sz="14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set the significance threshold, T</a:t>
            </a:r>
            <a:endParaRPr lang="en-US" altLang="zh-CN" sz="14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scale j[k]</a:t>
            </a:r>
            <a:endParaRPr lang="en-US" altLang="zh-CN" sz="14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if scaled j[k] ≤ T then</a:t>
            </a:r>
            <a:endParaRPr lang="en-US" altLang="zh-CN" sz="14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add j[k] to p</a:t>
            </a:r>
            <a:endParaRPr lang="en-US" altLang="zh-CN" sz="14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add </a:t>
            </a: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i</a:t>
            </a: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 to label</a:t>
            </a:r>
            <a:endParaRPr lang="zh-CN" altLang="en-US" sz="14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611075808"/>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6"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3600" b="0" i="0" u="none" strike="noStrike" kern="1200" cap="none" spc="0" baseline="0">
              <a:solidFill>
                <a:schemeClr val="accent1"/>
              </a:solidFill>
              <a:latin typeface="Trebuchet MS" pitchFamily="0" charset="0"/>
              <a:ea typeface="方正姚体" pitchFamily="0" charset="0"/>
              <a:cs typeface="Lucida Sans" pitchFamily="0" charset="0"/>
            </a:endParaRPr>
          </a:p>
        </p:txBody>
      </p:sp>
      <p:pic>
        <p:nvPicPr>
          <p:cNvPr id="77" name="图片"/>
          <p:cNvPicPr>
            <a:picLocks noChangeAspect="1"/>
          </p:cNvPicPr>
          <p:nvPr/>
        </p:nvPicPr>
        <p:blipFill>
          <a:blip r:embed="rId1" cstate="print"/>
          <a:stretch>
            <a:fillRect/>
          </a:stretch>
        </p:blipFill>
        <p:spPr>
          <a:xfrm rot="0">
            <a:off x="378964" y="207819"/>
            <a:ext cx="11662266" cy="6430138"/>
          </a:xfrm>
          <a:prstGeom prst="rect"/>
          <a:noFill/>
          <a:ln w="12700" cmpd="sng" cap="flat">
            <a:noFill/>
            <a:prstDash val="solid"/>
            <a:miter/>
          </a:ln>
        </p:spPr>
      </p:pic>
    </p:spTree>
    <p:extLst>
      <p:ext uri="{BB962C8B-B14F-4D97-AF65-F5344CB8AC3E}">
        <p14:creationId xmlns:p14="http://schemas.microsoft.com/office/powerpoint/2010/main" val="1490106367"/>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8"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3600" b="0" i="0" u="none" strike="noStrike" kern="1200" cap="none" spc="0" baseline="0">
              <a:solidFill>
                <a:schemeClr val="accent1"/>
              </a:solidFill>
              <a:latin typeface="Trebuchet MS" pitchFamily="0" charset="0"/>
              <a:ea typeface="方正姚体" pitchFamily="0" charset="0"/>
              <a:cs typeface="Lucida Sans" pitchFamily="0" charset="0"/>
            </a:endParaRPr>
          </a:p>
        </p:txBody>
      </p:sp>
      <p:pic>
        <p:nvPicPr>
          <p:cNvPr id="79" name="图片"/>
          <p:cNvPicPr>
            <a:picLocks noChangeAspect="1"/>
          </p:cNvPicPr>
          <p:nvPr/>
        </p:nvPicPr>
        <p:blipFill>
          <a:blip r:embed="rId1" cstate="print"/>
          <a:stretch>
            <a:fillRect/>
          </a:stretch>
        </p:blipFill>
        <p:spPr>
          <a:xfrm rot="0">
            <a:off x="501209" y="427860"/>
            <a:ext cx="10513155" cy="6210095"/>
          </a:xfrm>
          <a:prstGeom prst="rect"/>
          <a:noFill/>
          <a:ln w="12700" cmpd="sng" cap="flat">
            <a:noFill/>
            <a:prstDash val="solid"/>
            <a:miter/>
          </a:ln>
        </p:spPr>
      </p:pic>
    </p:spTree>
    <p:extLst>
      <p:ext uri="{BB962C8B-B14F-4D97-AF65-F5344CB8AC3E}">
        <p14:creationId xmlns:p14="http://schemas.microsoft.com/office/powerpoint/2010/main" val="1387327011"/>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80" name="图片"/>
          <p:cNvPicPr>
            <a:picLocks noChangeAspect="1"/>
          </p:cNvPicPr>
          <p:nvPr/>
        </p:nvPicPr>
        <p:blipFill>
          <a:blip r:embed="rId1" cstate="print"/>
          <a:stretch>
            <a:fillRect/>
          </a:stretch>
        </p:blipFill>
        <p:spPr>
          <a:xfrm rot="0">
            <a:off x="1026867" y="378963"/>
            <a:ext cx="8373849" cy="6087052"/>
          </a:xfrm>
          <a:prstGeom prst="rect"/>
          <a:noFill/>
          <a:ln w="12700" cmpd="sng" cap="flat">
            <a:noFill/>
            <a:prstDash val="solid"/>
            <a:miter/>
          </a:ln>
        </p:spPr>
      </p:pic>
    </p:spTree>
    <p:extLst>
      <p:ext uri="{BB962C8B-B14F-4D97-AF65-F5344CB8AC3E}">
        <p14:creationId xmlns:p14="http://schemas.microsoft.com/office/powerpoint/2010/main" val="1808889800"/>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1"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3600" b="0" i="0" u="none" strike="noStrike" kern="1200" cap="none" spc="0" baseline="0">
              <a:solidFill>
                <a:schemeClr val="accent1"/>
              </a:solidFill>
              <a:latin typeface="Trebuchet MS" pitchFamily="0" charset="0"/>
              <a:ea typeface="方正姚体" pitchFamily="0" charset="0"/>
              <a:cs typeface="Lucida Sans" pitchFamily="0" charset="0"/>
            </a:endParaRPr>
          </a:p>
        </p:txBody>
      </p:sp>
      <p:pic>
        <p:nvPicPr>
          <p:cNvPr id="82" name="图片"/>
          <p:cNvPicPr>
            <a:picLocks noChangeAspect="1"/>
          </p:cNvPicPr>
          <p:nvPr/>
        </p:nvPicPr>
        <p:blipFill>
          <a:blip r:embed="rId1" cstate="print"/>
          <a:stretch>
            <a:fillRect/>
          </a:stretch>
        </p:blipFill>
        <p:spPr>
          <a:xfrm rot="0">
            <a:off x="452310" y="391187"/>
            <a:ext cx="10928792" cy="5990053"/>
          </a:xfrm>
          <a:prstGeom prst="rect"/>
          <a:noFill/>
          <a:ln w="12700" cmpd="sng" cap="flat">
            <a:noFill/>
            <a:prstDash val="solid"/>
            <a:miter/>
          </a:ln>
        </p:spPr>
      </p:pic>
    </p:spTree>
    <p:extLst>
      <p:ext uri="{BB962C8B-B14F-4D97-AF65-F5344CB8AC3E}">
        <p14:creationId xmlns:p14="http://schemas.microsoft.com/office/powerpoint/2010/main" val="134944834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ctrTitle"/>
          </p:nvPr>
        </p:nvSpPr>
        <p:spPr>
          <a:xfrm rot="0">
            <a:off x="2726086" y="806824"/>
            <a:ext cx="4278607" cy="1387492"/>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400" b="0" i="0" u="none" strike="noStrike" kern="1200" cap="none" spc="0" baseline="0">
                <a:solidFill>
                  <a:srgbClr val="00B0F0"/>
                </a:solidFill>
                <a:latin typeface="Trebuchet MS" pitchFamily="0" charset="0"/>
                <a:ea typeface="方正姚体" pitchFamily="0" charset="0"/>
                <a:cs typeface="Lucida Sans" pitchFamily="0" charset="0"/>
              </a:rPr>
              <a:t>IBM PROJECT </a:t>
            </a:r>
            <a:endParaRPr lang="zh-CN" altLang="en-US" sz="5400" b="0" i="0" u="none" strike="noStrike" kern="1200" cap="none" spc="0" baseline="0">
              <a:solidFill>
                <a:srgbClr val="00B0F0"/>
              </a:solidFill>
              <a:latin typeface="Trebuchet MS" pitchFamily="0" charset="0"/>
              <a:ea typeface="方正姚体" pitchFamily="0" charset="0"/>
              <a:cs typeface="Lucida Sans" pitchFamily="0" charset="0"/>
            </a:endParaRPr>
          </a:p>
        </p:txBody>
      </p:sp>
      <p:sp>
        <p:nvSpPr>
          <p:cNvPr id="53" name="文本框"/>
          <p:cNvSpPr>
            <a:spLocks noGrp="1"/>
          </p:cNvSpPr>
          <p:nvPr>
            <p:ph type="subTitle" idx="1"/>
          </p:nvPr>
        </p:nvSpPr>
        <p:spPr>
          <a:xfrm rot="0">
            <a:off x="1507067" y="2750534"/>
            <a:ext cx="7766935" cy="2298225"/>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1000"/>
              </a:spcBef>
              <a:spcAft>
                <a:spcPts val="0"/>
              </a:spcAft>
              <a:buNone/>
            </a:pPr>
            <a:r>
              <a:rPr lang="en-US" altLang="zh-CN" sz="2800" b="0" i="0" u="none" strike="noStrike" kern="1200" cap="none" spc="0" baseline="0">
                <a:solidFill>
                  <a:schemeClr val="accent4"/>
                </a:solidFill>
                <a:latin typeface="Trebuchet MS" pitchFamily="0" charset="0"/>
                <a:ea typeface="华文新魏" pitchFamily="0" charset="0"/>
                <a:cs typeface="Lucida Sans" pitchFamily="0" charset="0"/>
              </a:rPr>
              <a:t>Phase 3:</a:t>
            </a:r>
            <a:r>
              <a:rPr lang="en-US" altLang="zh-CN" sz="2800" b="0" i="0" u="none" strike="noStrike" kern="1200" cap="none" spc="0" baseline="0">
                <a:solidFill>
                  <a:schemeClr val="tx1"/>
                </a:solidFill>
                <a:latin typeface="Trebuchet MS" pitchFamily="0" charset="0"/>
                <a:ea typeface="华文新魏" pitchFamily="0" charset="0"/>
                <a:cs typeface="Lucida Sans" pitchFamily="0" charset="0"/>
              </a:rPr>
              <a:t> Development part 1</a:t>
            </a:r>
            <a:endParaRPr lang="en-US" altLang="zh-CN" sz="2800" b="0" i="0" u="none" strike="noStrike" kern="1200" cap="none" spc="0" baseline="0">
              <a:solidFill>
                <a:schemeClr val="tx1"/>
              </a:solidFill>
              <a:latin typeface="Trebuchet MS" pitchFamily="0" charset="0"/>
              <a:ea typeface="华文新魏" pitchFamily="0" charset="0"/>
              <a:cs typeface="Lucida Sans" pitchFamily="0" charset="0"/>
            </a:endParaRPr>
          </a:p>
          <a:p>
            <a:pPr marL="0" indent="0" algn="r">
              <a:lnSpc>
                <a:spcPct val="100000"/>
              </a:lnSpc>
              <a:spcBef>
                <a:spcPts val="1000"/>
              </a:spcBef>
              <a:spcAft>
                <a:spcPts val="0"/>
              </a:spcAft>
              <a:buNone/>
            </a:pPr>
            <a:r>
              <a:rPr lang="en-US" altLang="zh-CN" sz="2800" b="0" i="0" u="none" strike="noStrike" kern="1200" cap="none" spc="0" baseline="0">
                <a:solidFill>
                  <a:schemeClr val="accent4"/>
                </a:solidFill>
                <a:latin typeface="Trebuchet MS" pitchFamily="0" charset="0"/>
                <a:ea typeface="华文新魏" pitchFamily="0" charset="0"/>
                <a:cs typeface="Lucida Sans" pitchFamily="0" charset="0"/>
              </a:rPr>
              <a:t>Topic :</a:t>
            </a:r>
            <a:r>
              <a:rPr lang="en-US" altLang="zh-CN" sz="2800" b="0" i="0" u="none" strike="noStrike" kern="1200" cap="none" spc="0" baseline="0">
                <a:solidFill>
                  <a:srgbClr val="00B0F0"/>
                </a:solidFill>
                <a:latin typeface="Trebuchet MS" pitchFamily="0" charset="0"/>
                <a:ea typeface="华文新魏" pitchFamily="0" charset="0"/>
                <a:cs typeface="Lucida Sans" pitchFamily="0" charset="0"/>
              </a:rPr>
              <a:t> </a:t>
            </a:r>
            <a:r>
              <a:rPr lang="en-US" altLang="zh-CN" sz="2800" b="0" i="0" u="none" strike="noStrike" kern="1200" cap="none" spc="0" baseline="0">
                <a:solidFill>
                  <a:schemeClr val="tx1"/>
                </a:solidFill>
                <a:latin typeface="Trebuchet MS" pitchFamily="0" charset="0"/>
                <a:ea typeface="华文新魏" pitchFamily="0" charset="0"/>
                <a:cs typeface="Lucida Sans" pitchFamily="0" charset="0"/>
              </a:rPr>
              <a:t>AI based Diabetes prediction System</a:t>
            </a:r>
            <a:endParaRPr lang="zh-CN" altLang="en-US" sz="2800" b="0" i="0" u="none" strike="noStrike" kern="1200" cap="none" spc="0" baseline="0">
              <a:solidFill>
                <a:srgbClr val="00B0F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188842151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70C0"/>
                </a:solidFill>
                <a:latin typeface="Trebuchet MS" pitchFamily="0" charset="0"/>
                <a:ea typeface="方正姚体" pitchFamily="0" charset="0"/>
                <a:cs typeface="Lucida Sans" pitchFamily="0" charset="0"/>
              </a:rPr>
              <a:t>Group</a:t>
            </a:r>
            <a:r>
              <a:rPr lang="en-US" altLang="zh-CN" sz="3600" b="0" i="0" u="none" strike="noStrike" kern="1200" cap="none" spc="0" baseline="0">
                <a:solidFill>
                  <a:srgbClr val="0070C0"/>
                </a:solidFill>
                <a:latin typeface="Trebuchet MS" pitchFamily="0" charset="0"/>
                <a:ea typeface="方正姚体" pitchFamily="0" charset="0"/>
                <a:cs typeface="Lucida Sans" pitchFamily="0" charset="0"/>
              </a:rPr>
              <a:t> 3</a:t>
            </a:r>
            <a:endParaRPr lang="en-US" altLang="zh-CN" sz="3600" b="0" i="0" u="none" strike="noStrike" kern="1200" cap="none" spc="0" baseline="0">
              <a:solidFill>
                <a:srgbClr val="0070C0"/>
              </a:solidFill>
              <a:latin typeface="Trebuchet MS" pitchFamily="0" charset="0"/>
              <a:ea typeface="方正姚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1200" cap="none" spc="0" baseline="0">
                <a:solidFill>
                  <a:srgbClr val="0070C0"/>
                </a:solidFill>
                <a:latin typeface="Trebuchet MS" pitchFamily="0" charset="0"/>
                <a:ea typeface="方正姚体" pitchFamily="0" charset="0"/>
                <a:cs typeface="Lucida Sans" pitchFamily="0" charset="0"/>
              </a:rPr>
              <a:t>Members </a:t>
            </a:r>
            <a:endParaRPr lang="en-US" altLang="zh-CN" sz="3600" b="0" i="0" u="none" strike="noStrike" kern="1200" cap="none" spc="0" baseline="0">
              <a:solidFill>
                <a:srgbClr val="0070C0"/>
              </a:solidFill>
              <a:latin typeface="Trebuchet MS" pitchFamily="0" charset="0"/>
              <a:ea typeface="方正姚体" pitchFamily="0" charset="0"/>
              <a:cs typeface="Lucida Sans" pitchFamily="0" charset="0"/>
            </a:endParaRPr>
          </a:p>
          <a:p>
            <a:pPr marL="0" indent="0" algn="l">
              <a:lnSpc>
                <a:spcPct val="100000"/>
              </a:lnSpc>
              <a:spcBef>
                <a:spcPts val="0"/>
              </a:spcBef>
              <a:spcAft>
                <a:spcPts val="0"/>
              </a:spcAft>
              <a:buNone/>
            </a:pPr>
            <a:endParaRPr lang="en-US" altLang="zh-CN" sz="3600" b="0" i="0" u="none" strike="noStrike" kern="1200" cap="none" spc="0" baseline="0">
              <a:solidFill>
                <a:srgbClr val="0070C0"/>
              </a:solidFill>
              <a:latin typeface="Trebuchet MS" pitchFamily="0" charset="0"/>
              <a:ea typeface="方正姚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1200" cap="none" spc="0" baseline="0">
                <a:solidFill>
                  <a:srgbClr val="0070C0"/>
                </a:solidFill>
                <a:latin typeface="Trebuchet MS" pitchFamily="0" charset="0"/>
                <a:ea typeface="方正姚体" pitchFamily="0" charset="0"/>
                <a:cs typeface="Lucida Sans" pitchFamily="0" charset="0"/>
              </a:rPr>
              <a:t>  </a:t>
            </a:r>
            <a:endParaRPr lang="zh-CN" altLang="en-US" sz="3600" b="0" i="0" u="none" strike="noStrike" kern="1200" cap="none" spc="0" baseline="0">
              <a:solidFill>
                <a:srgbClr val="0070C0"/>
              </a:solidFill>
              <a:latin typeface="Trebuchet MS" pitchFamily="0" charset="0"/>
              <a:ea typeface="方正姚体" pitchFamily="0" charset="0"/>
              <a:cs typeface="Lucida Sans" pitchFamily="0" charset="0"/>
            </a:endParaRPr>
          </a:p>
        </p:txBody>
      </p:sp>
      <p:sp>
        <p:nvSpPr>
          <p:cNvPr id="55"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400" b="0" i="0" u="none" strike="noStrike" kern="1200" cap="none" spc="0" baseline="0">
                <a:solidFill>
                  <a:srgbClr val="C00000"/>
                </a:solidFill>
                <a:latin typeface="Trebuchet MS" pitchFamily="0" charset="0"/>
                <a:ea typeface="华文新魏" pitchFamily="0" charset="0"/>
                <a:cs typeface="Lucida Sans" pitchFamily="0" charset="0"/>
              </a:rPr>
              <a:t>1.Priyadharshini.V</a:t>
            </a: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2400" b="0" i="0" u="none" strike="noStrike" kern="1200" cap="none" spc="0" baseline="0">
                <a:solidFill>
                  <a:srgbClr val="C00000"/>
                </a:solidFill>
                <a:latin typeface="Trebuchet MS" pitchFamily="0" charset="0"/>
                <a:ea typeface="华文新魏" pitchFamily="0" charset="0"/>
                <a:cs typeface="Lucida Sans" pitchFamily="0" charset="0"/>
              </a:rPr>
              <a:t>2.Sakthi.M</a:t>
            </a: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2400" b="0" i="0" u="none" strike="noStrike" kern="1200" cap="none" spc="0" baseline="0">
                <a:solidFill>
                  <a:srgbClr val="C00000"/>
                </a:solidFill>
                <a:latin typeface="Trebuchet MS" pitchFamily="0" charset="0"/>
                <a:ea typeface="华文新魏" pitchFamily="0" charset="0"/>
                <a:cs typeface="Lucida Sans" pitchFamily="0" charset="0"/>
              </a:rPr>
              <a:t>3.Loshini.R</a:t>
            </a: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2400" b="0" i="0" u="none" strike="noStrike" kern="1200" cap="none" spc="0" baseline="0">
                <a:solidFill>
                  <a:srgbClr val="C00000"/>
                </a:solidFill>
                <a:latin typeface="Trebuchet MS" pitchFamily="0" charset="0"/>
                <a:ea typeface="华文新魏" pitchFamily="0" charset="0"/>
                <a:cs typeface="Lucida Sans" pitchFamily="0" charset="0"/>
              </a:rPr>
              <a:t>4.Mariyammal.S</a:t>
            </a: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2400" b="0" i="0" u="none" strike="noStrike" kern="1200" cap="none" spc="0" baseline="0">
                <a:solidFill>
                  <a:srgbClr val="C00000"/>
                </a:solidFill>
                <a:latin typeface="Trebuchet MS" pitchFamily="0" charset="0"/>
                <a:ea typeface="华文新魏" pitchFamily="0" charset="0"/>
                <a:cs typeface="Lucida Sans" pitchFamily="0" charset="0"/>
              </a:rPr>
              <a:t>5.Pavithra.R</a:t>
            </a: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2400" b="0" i="0" u="none" strike="noStrike" kern="1200" cap="none" spc="0" baseline="0">
                <a:solidFill>
                  <a:srgbClr val="C00000"/>
                </a:solidFill>
                <a:latin typeface="Trebuchet MS" pitchFamily="0" charset="0"/>
                <a:ea typeface="华文新魏" pitchFamily="0" charset="0"/>
                <a:cs typeface="Lucida Sans" pitchFamily="0" charset="0"/>
              </a:rPr>
              <a:t>6.Nithya.R</a:t>
            </a: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zh-CN" altLang="en-US" sz="2400" b="0" i="0" u="none" strike="noStrike" kern="1200" cap="none" spc="0" baseline="0">
              <a:solidFill>
                <a:srgbClr val="C0000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107694255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469516" y="193962"/>
            <a:ext cx="8596668" cy="144096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chemeClr val="accent4"/>
                </a:solidFill>
                <a:latin typeface="Trebuchet MS" pitchFamily="0" charset="0"/>
                <a:ea typeface="方正姚体" pitchFamily="0" charset="0"/>
                <a:cs typeface="Lucida Sans" pitchFamily="0" charset="0"/>
              </a:rPr>
              <a:t>AI Based Diabetes Prediction System </a:t>
            </a:r>
            <a:endParaRPr lang="zh-CN" altLang="en-US" sz="3600" b="0" i="0" u="none" strike="noStrike" kern="1200" cap="none" spc="0" baseline="0">
              <a:solidFill>
                <a:schemeClr val="accent4"/>
              </a:solidFill>
              <a:latin typeface="Trebuchet MS" pitchFamily="0" charset="0"/>
              <a:ea typeface="方正姚体" pitchFamily="0" charset="0"/>
              <a:cs typeface="Lucida Sans" pitchFamily="0" charset="0"/>
            </a:endParaRPr>
          </a:p>
        </p:txBody>
      </p:sp>
      <p:sp>
        <p:nvSpPr>
          <p:cNvPr id="57" name="文本框"/>
          <p:cNvSpPr>
            <a:spLocks noGrp="1"/>
          </p:cNvSpPr>
          <p:nvPr>
            <p:ph type="body" idx="1"/>
          </p:nvPr>
        </p:nvSpPr>
        <p:spPr>
          <a:xfrm rot="0">
            <a:off x="677334" y="1246909"/>
            <a:ext cx="9432409" cy="541712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800" b="0" i="0" u="none" strike="noStrike" kern="1200" cap="none" spc="0" baseline="0">
                <a:solidFill>
                  <a:srgbClr val="00B0F0"/>
                </a:solidFill>
                <a:latin typeface="Trebuchet MS" pitchFamily="0" charset="0"/>
                <a:ea typeface="华文新魏" pitchFamily="0" charset="0"/>
                <a:cs typeface="Lucida Sans" pitchFamily="0" charset="0"/>
              </a:rPr>
              <a:t>Introduction</a:t>
            </a:r>
            <a:endParaRPr lang="en-US" altLang="zh-CN" sz="2800" b="0" i="0" u="none" strike="noStrike" kern="1200" cap="none" spc="0" baseline="0">
              <a:solidFill>
                <a:srgbClr val="00B0F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800" b="0" i="0" u="none" strike="noStrike" kern="1200" cap="none" spc="0" baseline="0">
                <a:solidFill>
                  <a:srgbClr val="00B0F0"/>
                </a:solidFill>
                <a:latin typeface="Trebuchet MS" pitchFamily="0" charset="0"/>
                <a:ea typeface="华文新魏" pitchFamily="0" charset="0"/>
                <a:cs typeface="Lucida Sans" pitchFamily="0" charset="0"/>
              </a:rPr>
              <a:t>                  </a:t>
            </a:r>
            <a:r>
              <a:rPr lang="en-US" altLang="zh-CN" sz="2400" b="0" i="0" u="none" strike="noStrike" kern="1200" cap="none" spc="0" baseline="0">
                <a:solidFill>
                  <a:srgbClr val="212121"/>
                </a:solidFill>
                <a:latin typeface="Cambria" pitchFamily="18" charset="0"/>
                <a:ea typeface="华文新魏" pitchFamily="0" charset="0"/>
                <a:cs typeface="Lucida Sans" pitchFamily="0" charset="0"/>
              </a:rPr>
              <a:t>Diabetes is a chronic disease that directly affects the pancreas, and the body is incapable of producing insulin . Insulin is mainly responsible for maintaining the blood glucose level. Many factors, such as excessive body weight, physical inactivity, high blood pressure, and abnormal cholesterol level, can cause a person get affected by diabetes.</a:t>
            </a:r>
            <a:endParaRPr lang="en-US" altLang="zh-CN" sz="2400" b="0" i="0" u="none" strike="noStrike" kern="1200" cap="none" spc="0" baseline="0">
              <a:solidFill>
                <a:srgbClr val="212121"/>
              </a:solidFill>
              <a:latin typeface="Cambria" pitchFamily="18"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2400" b="0" i="0" u="none" strike="noStrike" kern="1200" cap="none" spc="0" baseline="0">
                <a:solidFill>
                  <a:srgbClr val="212121"/>
                </a:solidFill>
                <a:latin typeface="Cambria" pitchFamily="18" charset="0"/>
                <a:ea typeface="华文新魏" pitchFamily="0" charset="0"/>
                <a:cs typeface="Lucida Sans" pitchFamily="0" charset="0"/>
              </a:rPr>
              <a:t>                     </a:t>
            </a:r>
            <a:r>
              <a:rPr lang="en-US" altLang="zh-CN" sz="2400" b="0" i="0" u="none" strike="noStrike" kern="1200" cap="none" spc="0" baseline="0">
                <a:solidFill>
                  <a:srgbClr val="212121"/>
                </a:solidFill>
                <a:latin typeface="Cambria" pitchFamily="18" charset="0"/>
                <a:ea typeface="华文新魏" pitchFamily="0" charset="0"/>
                <a:cs typeface="Lucida Sans" pitchFamily="0" charset="0"/>
              </a:rPr>
              <a:t>researchers have successfully combined multiple machine learning algorithms with diverse data preprocessing approaches for automatic diabetes detection.</a:t>
            </a:r>
            <a:endParaRPr lang="zh-CN" altLang="en-US" sz="2400" b="0" i="0" u="none" strike="noStrike" kern="1200" cap="none" spc="0" baseline="0">
              <a:solidFill>
                <a:srgbClr val="00B0F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155911207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677334" y="609600"/>
            <a:ext cx="8596668" cy="119352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chemeClr val="accent4"/>
                </a:solidFill>
                <a:latin typeface="Trebuchet MS" pitchFamily="0" charset="0"/>
                <a:ea typeface="方正姚体" pitchFamily="0" charset="0"/>
                <a:cs typeface="Lucida Sans" pitchFamily="0" charset="0"/>
              </a:rPr>
              <a:t>Loading and </a:t>
            </a:r>
            <a:r>
              <a:rPr lang="en-US" altLang="zh-CN" sz="3600" b="0" i="0" u="none" strike="noStrike" kern="1200" cap="none" spc="0" baseline="0">
                <a:solidFill>
                  <a:schemeClr val="accent4"/>
                </a:solidFill>
                <a:latin typeface="Trebuchet MS" pitchFamily="0" charset="0"/>
                <a:ea typeface="方正姚体" pitchFamily="0" charset="0"/>
                <a:cs typeface="Lucida Sans" pitchFamily="0" charset="0"/>
              </a:rPr>
              <a:t>preprocessing dataset</a:t>
            </a:r>
            <a:endParaRPr lang="zh-CN" altLang="en-US" sz="3600" b="0" i="0" u="none" strike="noStrike" kern="1200" cap="none" spc="0" baseline="0">
              <a:solidFill>
                <a:schemeClr val="accent4"/>
              </a:solidFill>
              <a:latin typeface="Trebuchet MS" pitchFamily="0" charset="0"/>
              <a:ea typeface="方正姚体" pitchFamily="0" charset="0"/>
              <a:cs typeface="Lucida Sans" pitchFamily="0" charset="0"/>
            </a:endParaRPr>
          </a:p>
        </p:txBody>
      </p:sp>
      <p:sp>
        <p:nvSpPr>
          <p:cNvPr id="59" name="文本框"/>
          <p:cNvSpPr>
            <a:spLocks noGrp="1"/>
          </p:cNvSpPr>
          <p:nvPr>
            <p:ph type="body" idx="1"/>
          </p:nvPr>
        </p:nvSpPr>
        <p:spPr>
          <a:xfrm rot="0">
            <a:off x="677334" y="1393604"/>
            <a:ext cx="8596668" cy="509765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400" b="0" i="0" u="none" strike="noStrike" kern="1200" cap="none" spc="0" baseline="0">
                <a:solidFill>
                  <a:srgbClr val="00B0F0"/>
                </a:solidFill>
                <a:latin typeface="Trebuchet MS" pitchFamily="0" charset="0"/>
                <a:ea typeface="华文新魏" pitchFamily="0" charset="0"/>
                <a:cs typeface="Lucida Sans" pitchFamily="0" charset="0"/>
              </a:rPr>
              <a:t>Loading dataset:</a:t>
            </a:r>
            <a:endParaRPr lang="en-US" altLang="zh-CN" sz="2400" b="0" i="0" u="none" strike="noStrike" kern="1200" cap="none" spc="0" baseline="0">
              <a:solidFill>
                <a:srgbClr val="00B0F0"/>
              </a:solidFill>
              <a:latin typeface="Trebuchet MS"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00B0F0"/>
                </a:solidFill>
                <a:latin typeface="Trebuchet MS" pitchFamily="0" charset="0"/>
                <a:ea typeface="华文新魏" pitchFamily="0" charset="0"/>
                <a:cs typeface="Lucida Sans" pitchFamily="0" charset="0"/>
              </a:rPr>
              <a:t>          </a:t>
            </a:r>
            <a:r>
              <a:rPr lang="en-US" altLang="zh-CN" sz="2400" b="0" i="0" u="none" strike="noStrike" kern="1200" cap="none" spc="0" baseline="0">
                <a:solidFill>
                  <a:srgbClr val="212121"/>
                </a:solidFill>
                <a:latin typeface="Cambria" pitchFamily="18" charset="0"/>
                <a:ea typeface="华文新魏" pitchFamily="0" charset="0"/>
                <a:cs typeface="Lucida Sans" pitchFamily="0" charset="0"/>
              </a:rPr>
              <a:t>The Pima Indian dataset is an open‐source dataset [</a:t>
            </a:r>
            <a:r>
              <a:rPr lang="en-US" altLang="zh-CN" sz="2400" b="0" i="0" u="sng" strike="noStrike" kern="1200" cap="none" spc="0" baseline="0">
                <a:solidFill>
                  <a:srgbClr val="376FAA"/>
                </a:solidFill>
                <a:latin typeface="Cambria" pitchFamily="18" charset="0"/>
                <a:ea typeface="华文新魏" pitchFamily="0" charset="0"/>
                <a:cs typeface="Lucida Sans" pitchFamily="0" charset="0"/>
                <a:hlinkClick r:id="rId1"/>
              </a:rPr>
              <a:t>6</a:t>
            </a:r>
            <a:r>
              <a:rPr lang="en-US" altLang="zh-CN" sz="2400" b="0" i="0" u="none" strike="noStrike" kern="1200" cap="none" spc="0" baseline="0">
                <a:solidFill>
                  <a:srgbClr val="212121"/>
                </a:solidFill>
                <a:latin typeface="Cambria" pitchFamily="18" charset="0"/>
                <a:ea typeface="华文新魏" pitchFamily="0" charset="0"/>
                <a:cs typeface="Lucida Sans" pitchFamily="0" charset="0"/>
              </a:rPr>
              <a:t>] that is publicly available for machine learning classification, which has been used in this work along with a private dataset. It contains 768 patients’ data, and 268 of them have developed diabetes.</a:t>
            </a:r>
            <a:endParaRPr lang="en-US" altLang="zh-CN" sz="2400" b="0" i="0" u="none" strike="noStrike" kern="1200" cap="none" spc="0" baseline="0">
              <a:solidFill>
                <a:srgbClr val="212121"/>
              </a:solidFill>
              <a:latin typeface="Cambria" pitchFamily="18" charset="0"/>
              <a:ea typeface="华文新魏" pitchFamily="0" charset="0"/>
              <a:cs typeface="Lucida Sans" pitchFamily="0" charset="0"/>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212121"/>
                </a:solidFill>
                <a:latin typeface="Cambria" pitchFamily="18" charset="0"/>
                <a:ea typeface="华文新魏" pitchFamily="0" charset="0"/>
                <a:cs typeface="Lucida Sans" pitchFamily="0" charset="0"/>
              </a:rPr>
              <a:t>Figure shows the ratio of people having diabetes in the Pima Indian dataset. Table demonstrates the eight features of the open‐source </a:t>
            </a:r>
            <a:r>
              <a:rPr lang="en-US" altLang="zh-CN" sz="2400" b="0" i="0" u="none" strike="noStrike" kern="1200" cap="none" spc="0" baseline="0">
                <a:solidFill>
                  <a:srgbClr val="212121"/>
                </a:solidFill>
                <a:latin typeface="Cambria" pitchFamily="18" charset="0"/>
                <a:ea typeface="华文新魏" pitchFamily="0" charset="0"/>
                <a:cs typeface="Lucida Sans" pitchFamily="0" charset="0"/>
              </a:rPr>
              <a:t>Piman</a:t>
            </a:r>
            <a:r>
              <a:rPr lang="en-US" altLang="zh-CN" sz="2400" b="0" i="0" u="none" strike="noStrike" kern="1200" cap="none" spc="0" baseline="0">
                <a:solidFill>
                  <a:srgbClr val="212121"/>
                </a:solidFill>
                <a:latin typeface="Cambria" pitchFamily="18" charset="0"/>
                <a:ea typeface="华文新魏" pitchFamily="0" charset="0"/>
                <a:cs typeface="Lucida Sans" pitchFamily="0" charset="0"/>
              </a:rPr>
              <a:t> Indian dataset.</a:t>
            </a:r>
            <a:endParaRPr lang="en-US" altLang="zh-CN" sz="2400" b="0" i="0" u="none" strike="noStrike" kern="1200" cap="none" spc="0" baseline="0">
              <a:solidFill>
                <a:srgbClr val="212121"/>
              </a:solidFill>
              <a:latin typeface="Cambria" pitchFamily="18" charset="0"/>
              <a:ea typeface="华文新魏" pitchFamily="0" charset="0"/>
              <a:cs typeface="Lucida Sans" pitchFamily="0" charset="0"/>
            </a:endParaRPr>
          </a:p>
          <a:p>
            <a:pPr marL="0" indent="0" algn="l">
              <a:lnSpc>
                <a:spcPct val="100000"/>
              </a:lnSpc>
              <a:spcBef>
                <a:spcPts val="1000"/>
              </a:spcBef>
              <a:spcAft>
                <a:spcPts val="0"/>
              </a:spcAft>
              <a:buNone/>
            </a:pPr>
            <a:endParaRPr lang="zh-CN" altLang="en-US" sz="2400" b="0" i="0" u="none" strike="noStrike" kern="1200" cap="none" spc="0" baseline="0">
              <a:solidFill>
                <a:srgbClr val="00B0F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26202796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0" name="文本框"/>
          <p:cNvSpPr>
            <a:spLocks noGrp="1"/>
          </p:cNvSpPr>
          <p:nvPr>
            <p:ph type="title"/>
          </p:nvPr>
        </p:nvSpPr>
        <p:spPr>
          <a:xfrm rot="0">
            <a:off x="677333" y="609600"/>
            <a:ext cx="10764892" cy="9795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pitchFamily="0" charset="0"/>
              </a:rPr>
              <a:t>Pima Indian dataset</a:t>
            </a:r>
            <a:endParaRPr lang="zh-CN" altLang="en-US" sz="3600" b="0" i="0" u="none" strike="noStrike" kern="1200" cap="none" spc="0" baseline="0">
              <a:solidFill>
                <a:srgbClr val="00B0F0"/>
              </a:solidFill>
              <a:latin typeface="Trebuchet MS" pitchFamily="0" charset="0"/>
              <a:ea typeface="方正姚体" pitchFamily="0" charset="0"/>
              <a:cs typeface="Lucida Sans" pitchFamily="0" charset="0"/>
            </a:endParaRPr>
          </a:p>
        </p:txBody>
      </p:sp>
      <p:sp>
        <p:nvSpPr>
          <p:cNvPr id="61" name="文本框"/>
          <p:cNvSpPr>
            <a:spLocks noGrp="1"/>
          </p:cNvSpPr>
          <p:nvPr>
            <p:ph type="body" idx="1"/>
          </p:nvPr>
        </p:nvSpPr>
        <p:spPr>
          <a:xfrm rot="0">
            <a:off x="677334" y="1943712"/>
            <a:ext cx="10602998" cy="481649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400" b="0" i="0" u="none" strike="noStrike" kern="1200" cap="none" spc="0" baseline="0">
                <a:solidFill>
                  <a:srgbClr val="404040"/>
                </a:solidFill>
                <a:latin typeface="Trebuchet MS" pitchFamily="0" charset="0"/>
                <a:ea typeface="华文新魏" pitchFamily="0" charset="0"/>
                <a:cs typeface="Lucida Sans" pitchFamily="0" charset="0"/>
              </a:rPr>
              <a:t>Table:</a:t>
            </a:r>
            <a:endParaRPr lang="zh-CN" altLang="en-US" sz="2400" b="0" i="0" u="none" strike="noStrike" kern="1200" cap="none" spc="0" baseline="0">
              <a:solidFill>
                <a:srgbClr val="404040"/>
              </a:solidFill>
              <a:latin typeface="Trebuchet MS" pitchFamily="0" charset="0"/>
              <a:ea typeface="华文新魏" pitchFamily="0" charset="0"/>
              <a:cs typeface="Lucida Sans" pitchFamily="0" charset="0"/>
            </a:endParaRPr>
          </a:p>
        </p:txBody>
      </p:sp>
      <p:graphicFrame>
        <p:nvGraphicFramePr>
          <p:cNvPr id="62" name="Table"/>
          <p:cNvGraphicFramePr>
            <a:graphicFrameLocks noGrp="1"/>
          </p:cNvGraphicFramePr>
          <p:nvPr>
            <p:ph type="tbl"/>
            <p:extLst>
              <p:ext uri="{D42A27DB-BD31-4B8C-83A1-F6EECF244321}"/>
            </p:extLst>
          </p:nvPr>
        </p:nvGraphicFramePr>
        <p:xfrm>
          <a:off x="911667" y="2860556"/>
          <a:ext cx="4528278" cy="3484010"/>
        </p:xfrm>
        <a:graphic>
          <a:graphicData uri="http://schemas.openxmlformats.org/drawingml/2006/table">
            <a:tbl>
              <a:tblPr bandRow="1">
                <a:noFill/>
              </a:tblPr>
              <a:tblGrid>
                <a:gridCol w="1509394"/>
                <a:gridCol w="1509394"/>
                <a:gridCol w="1509394"/>
              </a:tblGrid>
              <a:tr h="1638545">
                <a:tc>
                  <a:txBody>
                    <a:bodyPr/>
                    <a:lstStyle/>
                    <a:p>
                      <a:pPr marL="0" indent="0" algn="l"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Pregnancies</a:t>
                      </a:r>
                      <a:endParaRPr lang="zh-CN" altLang="en-US" sz="1800" b="1" i="0" u="none" strike="noStrike" kern="1200" cap="none" spc="0" baseline="0">
                        <a:solidFill>
                          <a:srgbClr val="000000"/>
                        </a:solidFill>
                        <a:latin typeface="Trebuchet MS" pitchFamily="0" charset="0"/>
                        <a:ea typeface="华文新魏" pitchFamily="0" charset="0"/>
                        <a:cs typeface="Trebuchet MS" pitchFamily="0" charset="0"/>
                      </a:endParaRPr>
                    </a:p>
                  </a:txBody>
                  <a:tcPr marL="0" marT="0" marR="0" marB="0" vert="horz"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l"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Skin thickness</a:t>
                      </a:r>
                      <a:endParaRPr lang="zh-CN" altLang="en-US" sz="1800" b="1" i="0" u="none" strike="noStrike" kern="1200" cap="none" spc="0" baseline="0">
                        <a:solidFill>
                          <a:srgbClr val="000000"/>
                        </a:solidFill>
                        <a:latin typeface="Trebuchet MS" pitchFamily="0" charset="0"/>
                        <a:ea typeface="华文新魏" pitchFamily="0" charset="0"/>
                        <a:cs typeface="Trebuchet MS" pitchFamily="0" charset="0"/>
                      </a:endParaRPr>
                    </a:p>
                  </a:txBody>
                  <a:tcPr marL="0" marT="0" marR="0" marB="0" vert="horz"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l"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Diabetes pedigree function</a:t>
                      </a:r>
                      <a:endParaRPr lang="zh-CN" altLang="en-US" sz="1800" b="1" i="0" u="none" strike="noStrike" kern="1200" cap="none" spc="0" baseline="0">
                        <a:solidFill>
                          <a:srgbClr val="000000"/>
                        </a:solidFill>
                        <a:latin typeface="Trebuchet MS" pitchFamily="0" charset="0"/>
                        <a:ea typeface="华文新魏" pitchFamily="0" charset="0"/>
                        <a:cs typeface="Trebuchet MS" pitchFamily="0" charset="0"/>
                      </a:endParaRPr>
                    </a:p>
                  </a:txBody>
                  <a:tcPr marL="0" marT="0" marR="0" marB="0" vert="horz"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r>
              <a:tr h="941754">
                <a:tc>
                  <a:txBody>
                    <a:bodyPr/>
                    <a:lstStyle/>
                    <a:p>
                      <a:pPr marL="0" indent="0" algn="l"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Glucose</a:t>
                      </a:r>
                      <a:endParaRPr lang="zh-CN" altLang="en-US" sz="1800" b="0" i="0" u="none" strike="noStrike" kern="1200" cap="none" spc="0" baseline="0">
                        <a:solidFill>
                          <a:srgbClr val="000000"/>
                        </a:solidFill>
                        <a:latin typeface="Trebuchet MS" pitchFamily="0" charset="0"/>
                        <a:ea typeface="华文新魏" pitchFamily="0" charset="0"/>
                        <a:cs typeface="Trebuchet MS" pitchFamily="0" charset="0"/>
                      </a:endParaRPr>
                    </a:p>
                  </a:txBody>
                  <a:tcPr marL="0" marT="0" marR="0" marB="0" vert="horz"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l"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Insulin</a:t>
                      </a:r>
                      <a:endParaRPr lang="zh-CN" altLang="en-US" sz="1800" b="0" i="0" u="none" strike="noStrike" kern="1200" cap="none" spc="0" baseline="0">
                        <a:solidFill>
                          <a:srgbClr val="000000"/>
                        </a:solidFill>
                        <a:latin typeface="Trebuchet MS" pitchFamily="0" charset="0"/>
                        <a:ea typeface="华文新魏" pitchFamily="0" charset="0"/>
                        <a:cs typeface="Trebuchet MS" pitchFamily="0" charset="0"/>
                      </a:endParaRPr>
                    </a:p>
                  </a:txBody>
                  <a:tcPr marL="0" marT="0" marR="0" marB="0" vert="horz"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l"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Age</a:t>
                      </a:r>
                      <a:endParaRPr lang="zh-CN" altLang="en-US" sz="1800" b="0" i="0" u="none" strike="noStrike" kern="1200" cap="none" spc="0" baseline="0">
                        <a:solidFill>
                          <a:srgbClr val="000000"/>
                        </a:solidFill>
                        <a:latin typeface="Trebuchet MS" pitchFamily="0" charset="0"/>
                        <a:ea typeface="华文新魏" pitchFamily="0" charset="0"/>
                        <a:cs typeface="Trebuchet MS" pitchFamily="0" charset="0"/>
                      </a:endParaRPr>
                    </a:p>
                  </a:txBody>
                  <a:tcPr marL="0" marT="0" marR="0" marB="0" vert="horz"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r>
              <a:tr h="954454">
                <a:tc>
                  <a:txBody>
                    <a:bodyPr/>
                    <a:lstStyle/>
                    <a:p>
                      <a:pPr marL="0" indent="0" algn="l"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Blood pressure</a:t>
                      </a:r>
                      <a:endParaRPr lang="zh-CN" altLang="en-US" sz="1800" b="0" i="0" u="none" strike="noStrike" kern="1200" cap="none" spc="0" baseline="0">
                        <a:solidFill>
                          <a:srgbClr val="212121"/>
                        </a:solidFill>
                        <a:latin typeface="Cambria" pitchFamily="18" charset="0"/>
                        <a:ea typeface="华文新魏" pitchFamily="0" charset="0"/>
                        <a:cs typeface="Trebuchet MS" pitchFamily="0" charset="0"/>
                      </a:endParaRPr>
                    </a:p>
                  </a:txBody>
                  <a:tcPr marL="0" marT="0" marR="0" marB="0" vert="horz"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l"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BMI</a:t>
                      </a:r>
                      <a:endParaRPr lang="zh-CN" altLang="en-US" sz="1800" b="0" i="0" u="none" strike="noStrike" kern="1200" cap="none" spc="0" baseline="0">
                        <a:solidFill>
                          <a:srgbClr val="212121"/>
                        </a:solidFill>
                        <a:latin typeface="Cambria" pitchFamily="18" charset="0"/>
                        <a:ea typeface="华文新魏" pitchFamily="0" charset="0"/>
                        <a:cs typeface="Trebuchet MS" pitchFamily="0" charset="0"/>
                      </a:endParaRPr>
                    </a:p>
                  </a:txBody>
                  <a:tcPr marL="0" marT="0" marR="0" marB="0" vert="horz"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l" defTabSz="457200" eaLnBrk="1" latinLnBrk="0" hangingPunct="1">
                        <a:lnSpc>
                          <a:spcPct val="100000"/>
                        </a:lnSpc>
                        <a:spcBef>
                          <a:spcPts val="0"/>
                        </a:spcBef>
                        <a:spcAft>
                          <a:spcPts val="0"/>
                        </a:spcAft>
                        <a:buNone/>
                      </a:pPr>
                      <a:endParaRPr lang="zh-CN" altLang="en-US" sz="1800" b="0" i="0" u="none" strike="noStrike" kern="1200" cap="none" spc="0" baseline="0">
                        <a:solidFill>
                          <a:srgbClr val="000000"/>
                        </a:solidFill>
                        <a:latin typeface="Trebuchet MS" pitchFamily="0" charset="0"/>
                        <a:ea typeface="华文新魏" pitchFamily="0" charset="0"/>
                        <a:cs typeface="Trebuchet MS" pitchFamily="0"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r>
            </a:tbl>
          </a:graphicData>
        </a:graphic>
      </p:graphicFrame>
      <p:pic>
        <p:nvPicPr>
          <p:cNvPr id="63" name="图片"/>
          <p:cNvPicPr>
            <a:picLocks noChangeAspect="1"/>
          </p:cNvPicPr>
          <p:nvPr/>
        </p:nvPicPr>
        <p:blipFill>
          <a:blip r:embed="rId1" cstate="print"/>
          <a:stretch>
            <a:fillRect/>
          </a:stretch>
        </p:blipFill>
        <p:spPr>
          <a:xfrm rot="0">
            <a:off x="5859658" y="2298225"/>
            <a:ext cx="4665723" cy="3950175"/>
          </a:xfrm>
          <a:prstGeom prst="rect"/>
          <a:noFill/>
          <a:ln w="12700" cmpd="sng" cap="flat">
            <a:noFill/>
            <a:prstDash val="solid"/>
            <a:miter/>
          </a:ln>
        </p:spPr>
      </p:pic>
    </p:spTree>
    <p:extLst>
      <p:ext uri="{BB962C8B-B14F-4D97-AF65-F5344CB8AC3E}">
        <p14:creationId xmlns:p14="http://schemas.microsoft.com/office/powerpoint/2010/main" val="39370535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4" name="文本框"/>
          <p:cNvSpPr>
            <a:spLocks noGrp="1"/>
          </p:cNvSpPr>
          <p:nvPr>
            <p:ph type="body" idx="1"/>
          </p:nvPr>
        </p:nvSpPr>
        <p:spPr>
          <a:xfrm rot="0">
            <a:off x="677334" y="501209"/>
            <a:ext cx="8596668" cy="608785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800" b="0" i="0" u="none" strike="noStrike" kern="1200" cap="none" spc="0" baseline="0">
                <a:solidFill>
                  <a:srgbClr val="00B0F0"/>
                </a:solidFill>
                <a:latin typeface="Cambria" pitchFamily="18" charset="0"/>
                <a:ea typeface="华文新魏" pitchFamily="0" charset="0"/>
                <a:cs typeface="Lucida Sans" pitchFamily="0" charset="0"/>
              </a:rPr>
              <a:t>RTML private dataset : </a:t>
            </a:r>
            <a:r>
              <a:rPr lang="en-US" altLang="zh-CN" sz="2800" b="0" i="0" u="none" strike="noStrike" kern="1200" cap="none" spc="0" baseline="0">
                <a:solidFill>
                  <a:srgbClr val="212121"/>
                </a:solidFill>
                <a:latin typeface="Cambria" pitchFamily="18" charset="0"/>
                <a:ea typeface="华文新魏" pitchFamily="0" charset="0"/>
                <a:cs typeface="Lucida Sans" pitchFamily="0" charset="0"/>
              </a:rPr>
              <a:t> A sign</a:t>
            </a:r>
            <a:r>
              <a:rPr lang="en-US" altLang="zh-CN" sz="2400" b="0" i="0" u="none" strike="noStrike" kern="1200" cap="none" spc="0" baseline="0">
                <a:solidFill>
                  <a:srgbClr val="212121"/>
                </a:solidFill>
                <a:latin typeface="Cambria" pitchFamily="18" charset="0"/>
                <a:ea typeface="华文新魏" pitchFamily="0" charset="0"/>
                <a:cs typeface="Lucida Sans" pitchFamily="0" charset="0"/>
              </a:rPr>
              <a:t>ificant contribution of this work is to present a private dataset from </a:t>
            </a:r>
            <a:r>
              <a:rPr lang="en-US" altLang="zh-CN" sz="2400" b="0" i="0" u="none" strike="noStrike" kern="1200" cap="none" spc="0" baseline="0">
                <a:solidFill>
                  <a:srgbClr val="212121"/>
                </a:solidFill>
                <a:latin typeface="Cambria" pitchFamily="18" charset="0"/>
                <a:ea typeface="华文新魏" pitchFamily="0" charset="0"/>
                <a:cs typeface="Lucida Sans" pitchFamily="0" charset="0"/>
              </a:rPr>
              <a:t>rownak</a:t>
            </a:r>
            <a:r>
              <a:rPr lang="en-US" altLang="zh-CN" sz="2400" b="0" i="0" u="none" strike="noStrike" kern="1200" cap="none" spc="0" baseline="0">
                <a:solidFill>
                  <a:srgbClr val="212121"/>
                </a:solidFill>
                <a:latin typeface="Cambria" pitchFamily="18" charset="0"/>
                <a:ea typeface="华文新魏" pitchFamily="0" charset="0"/>
                <a:cs typeface="Lucida Sans" pitchFamily="0" charset="0"/>
              </a:rPr>
              <a:t> Textile Mills Ltd, Dhaka, Bangladesh, referred to as RTML, to the scientific community. Following a brief explanation of the study to the female volunteers, they voluntarily agreed to participate in the study. This dataset comprises six features, that is, pregnancy, glucose, blood pressure, skin thickness, BMI, age, and outcome of diabetes from 203 female individuals aged between 18 and 77. In this work, blood glucose was measured by the  Enhance blood sugar meter. The blood pressure and skin thickness of the participants were obtained by OMRON HEM‐7156T and digital LCD body fat caliper machines, respectively. Table illustrates distinct features of the private RTML dataset with their minimum, maximum, and average values.</a:t>
            </a:r>
            <a:endParaRPr lang="zh-CN" altLang="en-US" sz="24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92277044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5" name="文本框"/>
          <p:cNvSpPr>
            <a:spLocks noGrp="1"/>
          </p:cNvSpPr>
          <p:nvPr>
            <p:ph type="body" idx="1"/>
          </p:nvPr>
        </p:nvSpPr>
        <p:spPr>
          <a:xfrm rot="0">
            <a:off x="677334" y="696801"/>
            <a:ext cx="8596668" cy="534456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400" b="0" i="0" u="none" strike="noStrike" kern="1200" cap="none" spc="0" baseline="0">
                <a:solidFill>
                  <a:srgbClr val="404040"/>
                </a:solidFill>
                <a:latin typeface="Trebuchet MS" pitchFamily="0" charset="0"/>
                <a:ea typeface="华文新魏" pitchFamily="0" charset="0"/>
                <a:cs typeface="Lucida Sans" pitchFamily="0" charset="0"/>
              </a:rPr>
              <a:t>Table</a:t>
            </a:r>
            <a:endParaRPr lang="en-US" altLang="zh-CN" sz="24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     </a:t>
            </a:r>
            <a:endParaRPr lang="zh-CN" altLang="en-US" sz="1800" b="0" i="0" u="none" strike="noStrike" kern="1200" cap="none" spc="0" baseline="0">
              <a:solidFill>
                <a:srgbClr val="404040"/>
              </a:solidFill>
              <a:latin typeface="Trebuchet MS" pitchFamily="0" charset="0"/>
              <a:ea typeface="华文新魏" pitchFamily="0" charset="0"/>
              <a:cs typeface="Lucida Sans" pitchFamily="0" charset="0"/>
            </a:endParaRPr>
          </a:p>
        </p:txBody>
      </p:sp>
      <p:graphicFrame>
        <p:nvGraphicFramePr>
          <p:cNvPr id="66" name="Table"/>
          <p:cNvGraphicFramePr>
            <a:graphicFrameLocks noGrp="1"/>
          </p:cNvGraphicFramePr>
          <p:nvPr>
            <p:ph type="tbl"/>
            <p:extLst>
              <p:ext uri="{D42A27DB-BD31-4B8C-83A1-F6EECF244321}"/>
            </p:extLst>
          </p:nvPr>
        </p:nvGraphicFramePr>
        <p:xfrm>
          <a:off x="770150" y="1711443"/>
          <a:ext cx="8503852" cy="4411298"/>
        </p:xfrm>
        <a:graphic>
          <a:graphicData uri="http://schemas.openxmlformats.org/drawingml/2006/table">
            <a:tbl>
              <a:tblPr bandRow="1">
                <a:noFill/>
              </a:tblPr>
              <a:tblGrid>
                <a:gridCol w="2125942"/>
                <a:gridCol w="2125942"/>
                <a:gridCol w="2125942"/>
                <a:gridCol w="2125942"/>
              </a:tblGrid>
              <a:tr h="571377">
                <a:tc>
                  <a:txBody>
                    <a:bodyPr/>
                    <a:lstStyle/>
                    <a:p>
                      <a:pPr marL="0" indent="0" algn="l"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Features</a:t>
                      </a:r>
                      <a:endParaRPr lang="zh-CN" altLang="en-US" sz="1800" b="1" i="0" u="none" strike="noStrike" kern="1200" cap="none" spc="0" baseline="0">
                        <a:solidFill>
                          <a:srgbClr val="000000"/>
                        </a:solidFill>
                        <a:latin typeface="Trebuchet MS" pitchFamily="0" charset="0"/>
                        <a:ea typeface="华文新魏" pitchFamily="0" charset="0"/>
                        <a:cs typeface="Trebuchet MS" pitchFamily="0" charset="0"/>
                      </a:endParaRPr>
                    </a:p>
                  </a:txBody>
                  <a:tcPr marL="0" marT="0" marR="0" marB="0" vert="horz"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l"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Minimum</a:t>
                      </a:r>
                      <a:endParaRPr lang="zh-CN" altLang="en-US" sz="1800" b="1" i="0" u="none" strike="noStrike" kern="1200" cap="none" spc="0" baseline="0">
                        <a:solidFill>
                          <a:srgbClr val="000000"/>
                        </a:solidFill>
                        <a:latin typeface="Trebuchet MS" pitchFamily="0" charset="0"/>
                        <a:ea typeface="华文新魏" pitchFamily="0" charset="0"/>
                        <a:cs typeface="Trebuchet MS" pitchFamily="0" charset="0"/>
                      </a:endParaRPr>
                    </a:p>
                  </a:txBody>
                  <a:tcPr marL="0" marT="0" marR="0" marB="0" vert="horz"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l"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Maximum</a:t>
                      </a:r>
                      <a:endParaRPr lang="zh-CN" altLang="en-US" sz="1800" b="1" i="0" u="none" strike="noStrike" kern="1200" cap="none" spc="0" baseline="0">
                        <a:solidFill>
                          <a:srgbClr val="000000"/>
                        </a:solidFill>
                        <a:latin typeface="Trebuchet MS" pitchFamily="0" charset="0"/>
                        <a:ea typeface="华文新魏" pitchFamily="0" charset="0"/>
                        <a:cs typeface="Trebuchet MS" pitchFamily="0" charset="0"/>
                      </a:endParaRPr>
                    </a:p>
                  </a:txBody>
                  <a:tcPr marL="0" marT="0" marR="0" marB="0" vert="horz"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l"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Average</a:t>
                      </a:r>
                      <a:endParaRPr lang="zh-CN" altLang="en-US" sz="1800" b="1" i="0" u="none" strike="noStrike" kern="1200" cap="none" spc="0" baseline="0">
                        <a:solidFill>
                          <a:srgbClr val="000000"/>
                        </a:solidFill>
                        <a:latin typeface="Trebuchet MS" pitchFamily="0" charset="0"/>
                        <a:ea typeface="华文新魏" pitchFamily="0" charset="0"/>
                        <a:cs typeface="Trebuchet MS" pitchFamily="0" charset="0"/>
                      </a:endParaRPr>
                    </a:p>
                  </a:txBody>
                  <a:tcPr marL="0" marT="0" marR="0" marB="0" vert="horz"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r>
              <a:tr h="571377">
                <a:tc>
                  <a:txBody>
                    <a:bodyPr/>
                    <a:lstStyle/>
                    <a:p>
                      <a:pPr marL="0" indent="0" algn="l"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Pregnancies</a:t>
                      </a:r>
                      <a:endParaRPr lang="zh-CN" altLang="en-US" sz="1800" b="0" i="0" u="none" strike="noStrike" kern="1200" cap="none" spc="0" baseline="0">
                        <a:solidFill>
                          <a:srgbClr val="000000"/>
                        </a:solidFill>
                        <a:latin typeface="Trebuchet MS" pitchFamily="0" charset="0"/>
                        <a:ea typeface="华文新魏" pitchFamily="0" charset="0"/>
                        <a:cs typeface="Trebuchet MS" pitchFamily="0" charset="0"/>
                      </a:endParaRPr>
                    </a:p>
                  </a:txBody>
                  <a:tcPr marL="0" marT="0" marR="0" marB="0" vert="horz"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ctr"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0</a:t>
                      </a:r>
                      <a:endParaRPr lang="zh-CN" altLang="en-US" sz="1800" b="0" i="0" u="none" strike="noStrike" kern="1200" cap="none" spc="0" baseline="0">
                        <a:solidFill>
                          <a:srgbClr val="000000"/>
                        </a:solidFill>
                        <a:latin typeface="Trebuchet MS" pitchFamily="0" charset="0"/>
                        <a:ea typeface="华文新魏" pitchFamily="0" charset="0"/>
                        <a:cs typeface="Trebuchet MS" pitchFamily="0" charset="0"/>
                      </a:endParaRPr>
                    </a:p>
                  </a:txBody>
                  <a:tcPr marL="0" marT="0" marR="0" marB="0" vert="horz"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ctr"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8</a:t>
                      </a:r>
                      <a:endParaRPr lang="zh-CN" altLang="en-US" sz="1800" b="0" i="0" u="none" strike="noStrike" kern="1200" cap="none" spc="0" baseline="0">
                        <a:solidFill>
                          <a:srgbClr val="000000"/>
                        </a:solidFill>
                        <a:latin typeface="Trebuchet MS" pitchFamily="0" charset="0"/>
                        <a:ea typeface="华文新魏" pitchFamily="0" charset="0"/>
                        <a:cs typeface="Trebuchet MS" pitchFamily="0" charset="0"/>
                      </a:endParaRPr>
                    </a:p>
                  </a:txBody>
                  <a:tcPr marL="0" marT="0" marR="0" marB="0" vert="horz"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ctr"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1.61</a:t>
                      </a:r>
                      <a:endParaRPr lang="zh-CN" altLang="en-US" sz="1800" b="0" i="0" u="none" strike="noStrike" kern="1200" cap="none" spc="0" baseline="0">
                        <a:solidFill>
                          <a:srgbClr val="000000"/>
                        </a:solidFill>
                        <a:latin typeface="Trebuchet MS" pitchFamily="0" charset="0"/>
                        <a:ea typeface="华文新魏" pitchFamily="0" charset="0"/>
                        <a:cs typeface="Trebuchet MS" pitchFamily="0" charset="0"/>
                      </a:endParaRPr>
                    </a:p>
                  </a:txBody>
                  <a:tcPr marL="0" marT="0" marR="0" marB="0" vert="horz"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r>
              <a:tr h="571377">
                <a:tc>
                  <a:txBody>
                    <a:bodyPr/>
                    <a:lstStyle/>
                    <a:p>
                      <a:pPr marL="0" indent="0" algn="l"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Glucose (mg/dL)</a:t>
                      </a:r>
                      <a:endParaRPr lang="zh-CN" altLang="en-US" sz="1800" b="0" i="0" u="none" strike="noStrike" kern="1200" cap="none" spc="0" baseline="0">
                        <a:solidFill>
                          <a:srgbClr val="000000"/>
                        </a:solidFill>
                        <a:latin typeface="Trebuchet MS" pitchFamily="0" charset="0"/>
                        <a:ea typeface="华文新魏" pitchFamily="0" charset="0"/>
                        <a:cs typeface="Trebuchet MS" pitchFamily="0" charset="0"/>
                      </a:endParaRPr>
                    </a:p>
                  </a:txBody>
                  <a:tcPr marL="0" marT="0" marR="0" marB="0" vert="horz"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ctr"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52.2</a:t>
                      </a:r>
                      <a:endParaRPr lang="zh-CN" altLang="en-US" sz="1800" b="0" i="0" u="none" strike="noStrike" kern="1200" cap="none" spc="0" baseline="0">
                        <a:solidFill>
                          <a:srgbClr val="000000"/>
                        </a:solidFill>
                        <a:latin typeface="Trebuchet MS" pitchFamily="0" charset="0"/>
                        <a:ea typeface="华文新魏" pitchFamily="0" charset="0"/>
                        <a:cs typeface="Trebuchet MS" pitchFamily="0" charset="0"/>
                      </a:endParaRPr>
                    </a:p>
                  </a:txBody>
                  <a:tcPr marL="0" marT="0" marR="0" marB="0" vert="horz"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ctr"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274</a:t>
                      </a:r>
                      <a:endParaRPr lang="zh-CN" altLang="en-US" sz="1800" b="0" i="0" u="none" strike="noStrike" kern="1200" cap="none" spc="0" baseline="0">
                        <a:solidFill>
                          <a:srgbClr val="000000"/>
                        </a:solidFill>
                        <a:latin typeface="Trebuchet MS" pitchFamily="0" charset="0"/>
                        <a:ea typeface="华文新魏" pitchFamily="0" charset="0"/>
                        <a:cs typeface="Trebuchet MS" pitchFamily="0" charset="0"/>
                      </a:endParaRPr>
                    </a:p>
                  </a:txBody>
                  <a:tcPr marL="0" marT="0" marR="0" marB="0" vert="horz"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ctr"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109.39</a:t>
                      </a:r>
                      <a:endParaRPr lang="zh-CN" altLang="en-US" sz="1800" b="0" i="0" u="none" strike="noStrike" kern="1200" cap="none" spc="0" baseline="0">
                        <a:solidFill>
                          <a:srgbClr val="000000"/>
                        </a:solidFill>
                        <a:latin typeface="Trebuchet MS" pitchFamily="0" charset="0"/>
                        <a:ea typeface="华文新魏" pitchFamily="0" charset="0"/>
                        <a:cs typeface="Trebuchet MS" pitchFamily="0" charset="0"/>
                      </a:endParaRPr>
                    </a:p>
                  </a:txBody>
                  <a:tcPr marL="0" marT="0" marR="0" marB="0" vert="horz"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r>
              <a:tr h="990404">
                <a:tc>
                  <a:txBody>
                    <a:bodyPr/>
                    <a:lstStyle/>
                    <a:p>
                      <a:pPr marL="0" indent="0" algn="l"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Blood pressure (mm Hg)</a:t>
                      </a:r>
                      <a:endParaRPr lang="zh-CN" altLang="en-US" sz="1800" b="0" i="0" u="none" strike="noStrike" kern="1200" cap="none" spc="0" baseline="0">
                        <a:solidFill>
                          <a:srgbClr val="000000"/>
                        </a:solidFill>
                        <a:latin typeface="Trebuchet MS" pitchFamily="0" charset="0"/>
                        <a:ea typeface="华文新魏" pitchFamily="0" charset="0"/>
                        <a:cs typeface="Trebuchet MS" pitchFamily="0" charset="0"/>
                      </a:endParaRPr>
                    </a:p>
                  </a:txBody>
                  <a:tcPr marL="0" marT="0" marR="0" marB="0" vert="horz"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ctr"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5.9</a:t>
                      </a:r>
                      <a:endParaRPr lang="zh-CN" altLang="en-US" sz="1800" b="0" i="0" u="none" strike="noStrike" kern="1200" cap="none" spc="0" baseline="0">
                        <a:solidFill>
                          <a:srgbClr val="000000"/>
                        </a:solidFill>
                        <a:latin typeface="Trebuchet MS" pitchFamily="0" charset="0"/>
                        <a:ea typeface="华文新魏" pitchFamily="0" charset="0"/>
                        <a:cs typeface="Trebuchet MS" pitchFamily="0" charset="0"/>
                      </a:endParaRPr>
                    </a:p>
                  </a:txBody>
                  <a:tcPr marL="0" marT="0" marR="0" marB="0" vert="horz"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ctr"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115</a:t>
                      </a:r>
                      <a:endParaRPr lang="zh-CN" altLang="en-US" sz="1800" b="0" i="0" u="none" strike="noStrike" kern="1200" cap="none" spc="0" baseline="0">
                        <a:solidFill>
                          <a:srgbClr val="000000"/>
                        </a:solidFill>
                        <a:latin typeface="Trebuchet MS" pitchFamily="0" charset="0"/>
                        <a:ea typeface="华文新魏" pitchFamily="0" charset="0"/>
                        <a:cs typeface="Trebuchet MS" pitchFamily="0" charset="0"/>
                      </a:endParaRPr>
                    </a:p>
                  </a:txBody>
                  <a:tcPr marL="0" marT="0" marR="0" marB="0" vert="horz"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ctr"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71.09</a:t>
                      </a:r>
                      <a:endParaRPr lang="zh-CN" altLang="en-US" sz="1800" b="0" i="0" u="none" strike="noStrike" kern="1200" cap="none" spc="0" baseline="0">
                        <a:solidFill>
                          <a:srgbClr val="000000"/>
                        </a:solidFill>
                        <a:latin typeface="Trebuchet MS" pitchFamily="0" charset="0"/>
                        <a:ea typeface="华文新魏" pitchFamily="0" charset="0"/>
                        <a:cs typeface="Trebuchet MS" pitchFamily="0" charset="0"/>
                      </a:endParaRPr>
                    </a:p>
                  </a:txBody>
                  <a:tcPr marL="0" marT="0" marR="0" marB="0" vert="horz"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r>
              <a:tr h="571377">
                <a:tc>
                  <a:txBody>
                    <a:bodyPr/>
                    <a:lstStyle/>
                    <a:p>
                      <a:pPr marL="0" indent="0" algn="l"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Skin thickness (mm)</a:t>
                      </a:r>
                      <a:endParaRPr lang="zh-CN" altLang="en-US" sz="1800" b="0" i="0" u="none" strike="noStrike" kern="1200" cap="none" spc="0" baseline="0">
                        <a:solidFill>
                          <a:srgbClr val="000000"/>
                        </a:solidFill>
                        <a:latin typeface="Trebuchet MS" pitchFamily="0" charset="0"/>
                        <a:ea typeface="华文新魏" pitchFamily="0" charset="0"/>
                        <a:cs typeface="Trebuchet MS" pitchFamily="0" charset="0"/>
                      </a:endParaRPr>
                    </a:p>
                  </a:txBody>
                  <a:tcPr marL="0" marT="0" marR="0" marB="0" vert="horz"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ctr"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2.9</a:t>
                      </a:r>
                      <a:endParaRPr lang="zh-CN" altLang="en-US" sz="1800" b="0" i="0" u="none" strike="noStrike" kern="1200" cap="none" spc="0" baseline="0">
                        <a:solidFill>
                          <a:srgbClr val="000000"/>
                        </a:solidFill>
                        <a:latin typeface="Trebuchet MS" pitchFamily="0" charset="0"/>
                        <a:ea typeface="华文新魏" pitchFamily="0" charset="0"/>
                        <a:cs typeface="Trebuchet MS" pitchFamily="0" charset="0"/>
                      </a:endParaRPr>
                    </a:p>
                  </a:txBody>
                  <a:tcPr marL="0" marT="0" marR="0" marB="0" vert="horz"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ctr"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23.3</a:t>
                      </a:r>
                      <a:endParaRPr lang="zh-CN" altLang="en-US" sz="1800" b="0" i="0" u="none" strike="noStrike" kern="1200" cap="none" spc="0" baseline="0">
                        <a:solidFill>
                          <a:srgbClr val="000000"/>
                        </a:solidFill>
                        <a:latin typeface="Trebuchet MS" pitchFamily="0" charset="0"/>
                        <a:ea typeface="华文新魏" pitchFamily="0" charset="0"/>
                        <a:cs typeface="Trebuchet MS" pitchFamily="0" charset="0"/>
                      </a:endParaRPr>
                    </a:p>
                  </a:txBody>
                  <a:tcPr marL="0" marT="0" marR="0" marB="0" vert="horz"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ctr"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10.78</a:t>
                      </a:r>
                      <a:endParaRPr lang="zh-CN" altLang="en-US" sz="1800" b="0" i="0" u="none" strike="noStrike" kern="1200" cap="none" spc="0" baseline="0">
                        <a:solidFill>
                          <a:srgbClr val="000000"/>
                        </a:solidFill>
                        <a:latin typeface="Trebuchet MS" pitchFamily="0" charset="0"/>
                        <a:ea typeface="华文新魏" pitchFamily="0" charset="0"/>
                        <a:cs typeface="Trebuchet MS" pitchFamily="0" charset="0"/>
                      </a:endParaRPr>
                    </a:p>
                  </a:txBody>
                  <a:tcPr marL="0" marT="0" marR="0" marB="0" vert="horz"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r>
              <a:tr h="571377">
                <a:tc>
                  <a:txBody>
                    <a:bodyPr/>
                    <a:lstStyle/>
                    <a:p>
                      <a:pPr marL="0" indent="0" algn="l"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BMI (kg/m</a:t>
                      </a:r>
                      <a:r>
                        <a:rPr lang="en-US" altLang="zh-CN" sz="1800" b="0" i="0" u="none" strike="noStrike" kern="1200" cap="none" spc="0" baseline="30000">
                          <a:solidFill>
                            <a:srgbClr val="000000"/>
                          </a:solidFill>
                          <a:latin typeface="Trebuchet MS" pitchFamily="0" charset="0"/>
                          <a:ea typeface="华文新魏" pitchFamily="0" charset="0"/>
                          <a:cs typeface="Trebuchet MS" pitchFamily="0" charset="0"/>
                        </a:rPr>
                        <a:t>2</a:t>
                      </a: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a:t>
                      </a:r>
                      <a:endParaRPr lang="zh-CN" altLang="en-US" sz="1800" b="0" i="0" u="none" strike="noStrike" kern="1200" cap="none" spc="0" baseline="0">
                        <a:solidFill>
                          <a:srgbClr val="000000"/>
                        </a:solidFill>
                        <a:latin typeface="Trebuchet MS" pitchFamily="0" charset="0"/>
                        <a:ea typeface="华文新魏" pitchFamily="0" charset="0"/>
                        <a:cs typeface="Trebuchet MS" pitchFamily="0" charset="0"/>
                      </a:endParaRPr>
                    </a:p>
                  </a:txBody>
                  <a:tcPr marL="0" marT="0" marR="0" marB="0" vert="horz"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ctr"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2.61</a:t>
                      </a:r>
                      <a:endParaRPr lang="zh-CN" altLang="en-US" sz="1800" b="0" i="0" u="none" strike="noStrike" kern="1200" cap="none" spc="0" baseline="0">
                        <a:solidFill>
                          <a:srgbClr val="000000"/>
                        </a:solidFill>
                        <a:latin typeface="Trebuchet MS" pitchFamily="0" charset="0"/>
                        <a:ea typeface="华文新魏" pitchFamily="0" charset="0"/>
                        <a:cs typeface="Trebuchet MS" pitchFamily="0" charset="0"/>
                      </a:endParaRPr>
                    </a:p>
                  </a:txBody>
                  <a:tcPr marL="0" marT="0" marR="0" marB="0" vert="horz"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ctr"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41.62</a:t>
                      </a:r>
                      <a:endParaRPr lang="zh-CN" altLang="en-US" sz="1800" b="0" i="0" u="none" strike="noStrike" kern="1200" cap="none" spc="0" baseline="0">
                        <a:solidFill>
                          <a:srgbClr val="000000"/>
                        </a:solidFill>
                        <a:latin typeface="Trebuchet MS" pitchFamily="0" charset="0"/>
                        <a:ea typeface="华文新魏" pitchFamily="0" charset="0"/>
                        <a:cs typeface="Trebuchet MS" pitchFamily="0" charset="0"/>
                      </a:endParaRPr>
                    </a:p>
                  </a:txBody>
                  <a:tcPr marL="0" marT="0" marR="0" marB="0" vert="horz"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ctr"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22.69</a:t>
                      </a:r>
                      <a:endParaRPr lang="zh-CN" altLang="en-US" sz="1800" b="0" i="0" u="none" strike="noStrike" kern="1200" cap="none" spc="0" baseline="0">
                        <a:solidFill>
                          <a:srgbClr val="000000"/>
                        </a:solidFill>
                        <a:latin typeface="Trebuchet MS" pitchFamily="0" charset="0"/>
                        <a:ea typeface="华文新魏" pitchFamily="0" charset="0"/>
                        <a:cs typeface="Trebuchet MS" pitchFamily="0" charset="0"/>
                      </a:endParaRPr>
                    </a:p>
                  </a:txBody>
                  <a:tcPr marL="0" marT="0" marR="0" marB="0" vert="horz"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r>
              <a:tr h="584083">
                <a:tc>
                  <a:txBody>
                    <a:bodyPr/>
                    <a:lstStyle/>
                    <a:p>
                      <a:pPr marL="0" indent="0" algn="l"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Age (years)</a:t>
                      </a:r>
                      <a:endParaRPr lang="zh-CN" altLang="en-US" sz="1800" b="0" i="0" u="none" strike="noStrike" kern="1200" cap="none" spc="0" baseline="0">
                        <a:solidFill>
                          <a:srgbClr val="000000"/>
                        </a:solidFill>
                        <a:latin typeface="Trebuchet MS" pitchFamily="0" charset="0"/>
                        <a:ea typeface="华文新魏" pitchFamily="0" charset="0"/>
                        <a:cs typeface="Trebuchet MS" pitchFamily="0" charset="0"/>
                      </a:endParaRPr>
                    </a:p>
                  </a:txBody>
                  <a:tcPr marL="0" marT="0" marR="0" marB="0" vert="horz"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ctr"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17</a:t>
                      </a:r>
                      <a:endParaRPr lang="zh-CN" altLang="en-US" sz="1800" b="0" i="0" u="none" strike="noStrike" kern="1200" cap="none" spc="0" baseline="0">
                        <a:solidFill>
                          <a:srgbClr val="000000"/>
                        </a:solidFill>
                        <a:latin typeface="Trebuchet MS" pitchFamily="0" charset="0"/>
                        <a:ea typeface="华文新魏" pitchFamily="0" charset="0"/>
                        <a:cs typeface="Trebuchet MS" pitchFamily="0" charset="0"/>
                      </a:endParaRPr>
                    </a:p>
                  </a:txBody>
                  <a:tcPr marL="0" marT="0" marR="0" marB="0" vert="horz"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ctr"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77</a:t>
                      </a:r>
                      <a:endParaRPr lang="zh-CN" altLang="en-US" sz="1800" b="0" i="0" u="none" strike="noStrike" kern="1200" cap="none" spc="0" baseline="0">
                        <a:solidFill>
                          <a:srgbClr val="000000"/>
                        </a:solidFill>
                        <a:latin typeface="Trebuchet MS" pitchFamily="0" charset="0"/>
                        <a:ea typeface="华文新魏" pitchFamily="0" charset="0"/>
                        <a:cs typeface="Trebuchet MS" pitchFamily="0" charset="0"/>
                      </a:endParaRPr>
                    </a:p>
                  </a:txBody>
                  <a:tcPr marL="0" marT="0" marR="0" marB="0" vert="horz"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ctr"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27.02</a:t>
                      </a:r>
                      <a:endParaRPr lang="zh-CN" altLang="en-US" sz="1800" b="0" i="0" u="none" strike="noStrike" kern="1200" cap="none" spc="0" baseline="0">
                        <a:solidFill>
                          <a:srgbClr val="000000"/>
                        </a:solidFill>
                        <a:latin typeface="Trebuchet MS" pitchFamily="0" charset="0"/>
                        <a:ea typeface="华文新魏" pitchFamily="0" charset="0"/>
                        <a:cs typeface="Trebuchet MS" pitchFamily="0" charset="0"/>
                      </a:endParaRPr>
                    </a:p>
                  </a:txBody>
                  <a:tcPr marL="0" marT="0" marR="0" marB="0" vert="horz"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r>
            </a:tbl>
          </a:graphicData>
        </a:graphic>
      </p:graphicFrame>
    </p:spTree>
    <p:extLst>
      <p:ext uri="{BB962C8B-B14F-4D97-AF65-F5344CB8AC3E}">
        <p14:creationId xmlns:p14="http://schemas.microsoft.com/office/powerpoint/2010/main" val="120098668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7" name="文本框"/>
          <p:cNvSpPr>
            <a:spLocks noGrp="1"/>
          </p:cNvSpPr>
          <p:nvPr>
            <p:ph type="title"/>
          </p:nvPr>
        </p:nvSpPr>
        <p:spPr>
          <a:xfrm rot="0">
            <a:off x="677334" y="110021"/>
            <a:ext cx="8596668" cy="97796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chemeClr val="accent4"/>
                </a:solidFill>
                <a:latin typeface="Trebuchet MS" pitchFamily="0" charset="0"/>
                <a:ea typeface="方正姚体" pitchFamily="0" charset="0"/>
                <a:cs typeface="Lucida Sans" pitchFamily="0" charset="0"/>
              </a:rPr>
              <a:t>Preprocessing dataset</a:t>
            </a:r>
            <a:endParaRPr lang="zh-CN" altLang="en-US" sz="3600" b="0" i="0" u="none" strike="noStrike" kern="1200" cap="none" spc="0" baseline="0">
              <a:solidFill>
                <a:schemeClr val="accent4"/>
              </a:solidFill>
              <a:latin typeface="Trebuchet MS" pitchFamily="0" charset="0"/>
              <a:ea typeface="方正姚体" pitchFamily="0" charset="0"/>
              <a:cs typeface="Lucida Sans" pitchFamily="0" charset="0"/>
            </a:endParaRPr>
          </a:p>
        </p:txBody>
      </p:sp>
      <p:sp>
        <p:nvSpPr>
          <p:cNvPr id="68" name="文本框"/>
          <p:cNvSpPr>
            <a:spLocks noGrp="1"/>
          </p:cNvSpPr>
          <p:nvPr>
            <p:ph type="body" idx="1"/>
          </p:nvPr>
        </p:nvSpPr>
        <p:spPr>
          <a:xfrm rot="0">
            <a:off x="677333" y="965743"/>
            <a:ext cx="10006965" cy="558664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0" i="0" u="none" strike="noStrike" kern="1200" cap="none" spc="0" baseline="0">
                <a:solidFill>
                  <a:srgbClr val="212121"/>
                </a:solidFill>
                <a:latin typeface="Cambria" pitchFamily="18" charset="0"/>
                <a:ea typeface="华文新魏" pitchFamily="0" charset="0"/>
                <a:cs typeface="Lucida Sans" pitchFamily="0" charset="0"/>
              </a:rPr>
              <a:t>       </a:t>
            </a:r>
            <a:r>
              <a:rPr lang="en-US" altLang="zh-CN" sz="2400" b="0" i="0" u="none" strike="noStrike" kern="1200" cap="none" spc="0" baseline="0">
                <a:solidFill>
                  <a:srgbClr val="212121"/>
                </a:solidFill>
                <a:latin typeface="Cambria" pitchFamily="18" charset="0"/>
                <a:ea typeface="华文新魏" pitchFamily="0" charset="0"/>
                <a:cs typeface="Lucida Sans" pitchFamily="0" charset="0"/>
              </a:rPr>
              <a:t>In the merged dataset, we discovered a few exceptional zero values. For example, skin thickness and Body Mass Index (BMI) cannot be zero. The zero value has been replaced by its corresponding mean value. The training and test dataset has been separated using the holdout validation technique, where 80% is the training data and 20% is the test data.</a:t>
            </a:r>
            <a:endParaRPr lang="en-US" altLang="zh-CN" sz="2400" b="0" i="0" u="none" strike="noStrike" kern="1200" cap="none" spc="0" baseline="0">
              <a:solidFill>
                <a:srgbClr val="212121"/>
              </a:solidFill>
              <a:latin typeface="Cambria" pitchFamily="18" charset="0"/>
              <a:ea typeface="华文新魏" pitchFamily="0" charset="0"/>
              <a:cs typeface="Lucida Sans" pitchFamily="0" charset="0"/>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212121"/>
                </a:solidFill>
                <a:latin typeface="Cambria" pitchFamily="18" charset="0"/>
                <a:ea typeface="华文新魏" pitchFamily="0" charset="0"/>
                <a:cs typeface="Lucida Sans" pitchFamily="0" charset="0"/>
              </a:rPr>
              <a:t>    Mutual</a:t>
            </a:r>
            <a:r>
              <a:rPr lang="en-US" altLang="zh-CN" sz="2400" b="0" i="0" u="none" strike="noStrike" kern="1200" cap="none" spc="0" baseline="0">
                <a:solidFill>
                  <a:srgbClr val="212121"/>
                </a:solidFill>
                <a:latin typeface="Cambria" pitchFamily="18" charset="0"/>
                <a:ea typeface="华文新魏" pitchFamily="0" charset="0"/>
                <a:cs typeface="Lucida Sans" pitchFamily="0" charset="0"/>
              </a:rPr>
              <a:t> Information: Mutual information attempts to measure the interdependence of variables. It produces information gain, and its higher values indicate greater dependency .</a:t>
            </a:r>
            <a:endParaRPr lang="en-US" altLang="zh-CN" sz="2400" b="0" i="0" u="none" strike="noStrike" kern="1200" cap="none" spc="0" baseline="0">
              <a:solidFill>
                <a:srgbClr val="212121"/>
              </a:solidFill>
              <a:latin typeface="Cambria" pitchFamily="18" charset="0"/>
              <a:ea typeface="华文新魏" pitchFamily="0" charset="0"/>
              <a:cs typeface="Lucida Sans" pitchFamily="0" charset="0"/>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212121"/>
                </a:solidFill>
                <a:latin typeface="Cambria" pitchFamily="18" charset="0"/>
                <a:ea typeface="华文新魏" pitchFamily="0" charset="0"/>
                <a:cs typeface="Lucida Sans" pitchFamily="0" charset="0"/>
              </a:rPr>
              <a:t>     Figure  shows the mutual information of various features, that is, the importance of each attribute of this dataset. For example, according to this figure, the diabetes pedigree function seems less important according to this mutual information technique.</a:t>
            </a:r>
            <a:endParaRPr lang="en-US" altLang="zh-CN" sz="2400" b="0" i="0" u="none" strike="noStrike" kern="1200" cap="none" spc="0" baseline="0">
              <a:solidFill>
                <a:srgbClr val="212121"/>
              </a:solidFill>
              <a:latin typeface="Cambria" pitchFamily="18" charset="0"/>
              <a:ea typeface="华文新魏" pitchFamily="0" charset="0"/>
              <a:cs typeface="Lucida Sans" pitchFamily="0" charset="0"/>
            </a:endParaRPr>
          </a:p>
          <a:p>
            <a:pPr marL="342900" indent="-342900" algn="l">
              <a:lnSpc>
                <a:spcPct val="100000"/>
              </a:lnSpc>
              <a:spcBef>
                <a:spcPts val="1000"/>
              </a:spcBef>
              <a:spcAft>
                <a:spcPts val="0"/>
              </a:spcAft>
              <a:buClr>
                <a:schemeClr val="accent1"/>
              </a:buClr>
              <a:buSzPct val="80000"/>
              <a:buFont typeface="Wingdings 3" pitchFamily="0" charset="2"/>
              <a:buChar char=""/>
            </a:pPr>
            <a:endParaRPr lang="zh-CN" altLang="en-US" sz="18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1659068020"/>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Priya Dharshini</dc:creator>
  <cp:lastModifiedBy>root</cp:lastModifiedBy>
  <cp:revision>3</cp:revision>
  <dcterms:created xsi:type="dcterms:W3CDTF">2023-10-18T11:13:06Z</dcterms:created>
  <dcterms:modified xsi:type="dcterms:W3CDTF">2023-10-18T11:14:50Z</dcterms:modified>
</cp:coreProperties>
</file>