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62" r:id="rId7"/>
    <p:sldId id="265" r:id="rId8"/>
    <p:sldId id="263" r:id="rId9"/>
    <p:sldId id="266" r:id="rId10"/>
    <p:sldId id="268" r:id="rId11"/>
    <p:sldId id="271" r:id="rId12"/>
    <p:sldId id="269" r:id="rId13"/>
    <p:sldId id="267" r:id="rId14"/>
    <p:sldId id="27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6" d="100"/>
          <a:sy n="36" d="100"/>
        </p:scale>
        <p:origin x="8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AA0B-14DD-48D5-BE07-1CE6C521CA3C}" type="datetimeFigureOut">
              <a:rPr lang="en-US" smtClean="0"/>
              <a:t>10/8/2021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D2E42-2607-4379-9BE8-863CA73BB4F0}" type="slidenum">
              <a:rPr lang="en-US" smtClean="0"/>
              <a:t>‹#›</a:t>
            </a:fld>
            <a:endParaRPr lang="en-US"/>
          </a:p>
        </p:txBody>
      </p:sp>
    </p:spTree>
    <p:extLst>
      <p:ext uri="{BB962C8B-B14F-4D97-AF65-F5344CB8AC3E}">
        <p14:creationId xmlns:p14="http://schemas.microsoft.com/office/powerpoint/2010/main" val="4287115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7D2E42-2607-4379-9BE8-863CA73BB4F0}" type="slidenum">
              <a:rPr lang="en-US" smtClean="0"/>
              <a:t>15</a:t>
            </a:fld>
            <a:endParaRPr lang="en-US"/>
          </a:p>
        </p:txBody>
      </p:sp>
    </p:spTree>
    <p:extLst>
      <p:ext uri="{BB962C8B-B14F-4D97-AF65-F5344CB8AC3E}">
        <p14:creationId xmlns:p14="http://schemas.microsoft.com/office/powerpoint/2010/main" val="126171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0DAE-698A-4317-A1D2-A97DDA0BCA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BBD592-1919-41A1-B051-4405D5C33E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516C7-4713-413B-A663-1566202CFB70}"/>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5" name="Footer Placeholder 4">
            <a:extLst>
              <a:ext uri="{FF2B5EF4-FFF2-40B4-BE49-F238E27FC236}">
                <a16:creationId xmlns:a16="http://schemas.microsoft.com/office/drawing/2014/main" id="{E707E828-E22A-43D1-8C65-4C6677C11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98C39-CCA0-47E9-9789-769A2A3ED3F4}"/>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191982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361A-B8E8-4825-9653-7223E5AA18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A90859-A1AD-41E9-A937-B850E2530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D4900-BB65-4706-B522-2D3978C9B4FD}"/>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5" name="Footer Placeholder 4">
            <a:extLst>
              <a:ext uri="{FF2B5EF4-FFF2-40B4-BE49-F238E27FC236}">
                <a16:creationId xmlns:a16="http://schemas.microsoft.com/office/drawing/2014/main" id="{01201689-61AE-48F2-A54E-5EC519492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EB59A-2322-4D78-B6BE-3BF2BEEE5FB8}"/>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227675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043E3E-1C39-489C-B562-8C5B351DBF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5510B9-D6C4-4A88-8FCF-BBE052245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5BB1B-FEDA-4FB4-86C8-98772446E43B}"/>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5" name="Footer Placeholder 4">
            <a:extLst>
              <a:ext uri="{FF2B5EF4-FFF2-40B4-BE49-F238E27FC236}">
                <a16:creationId xmlns:a16="http://schemas.microsoft.com/office/drawing/2014/main" id="{A56F8CFE-147C-47F4-948B-70FB2CAB6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41AD6-75CD-4A7C-93F8-89007E0DAA20}"/>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379886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2E81-E5EE-4435-98E7-93DAAD526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F2B27-5C14-401A-8733-091C31D6B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4D699-3F0B-4C04-9A3D-748831067CBE}"/>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5" name="Footer Placeholder 4">
            <a:extLst>
              <a:ext uri="{FF2B5EF4-FFF2-40B4-BE49-F238E27FC236}">
                <a16:creationId xmlns:a16="http://schemas.microsoft.com/office/drawing/2014/main" id="{0D2A5F57-F9BD-4DBE-A38F-55A03FAB1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53CB-7501-4AB2-8BF1-F61E4132A529}"/>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371558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CB20-C4B2-423B-8783-5CAB9BE7F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A96339-A863-40C6-AB78-025853D15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8B906E-002F-404F-BB9B-FA1B178AABC7}"/>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5" name="Footer Placeholder 4">
            <a:extLst>
              <a:ext uri="{FF2B5EF4-FFF2-40B4-BE49-F238E27FC236}">
                <a16:creationId xmlns:a16="http://schemas.microsoft.com/office/drawing/2014/main" id="{F21C3BFE-BA4B-4346-BFE2-FE32BBFDE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F7BB0-CBC0-48FE-97CE-34EDAFA1D25D}"/>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364747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71F1-14AB-4564-BE59-B504B8DB4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A403A-BCA3-4208-B427-C667B0984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F37A91-17C5-40CF-B3A4-03863A7ED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B8F409-2BC8-4138-8514-99EA113A5581}"/>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6" name="Footer Placeholder 5">
            <a:extLst>
              <a:ext uri="{FF2B5EF4-FFF2-40B4-BE49-F238E27FC236}">
                <a16:creationId xmlns:a16="http://schemas.microsoft.com/office/drawing/2014/main" id="{12A1650A-9298-4DAD-B9A4-F40F5314F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085BC-E5DC-4057-A683-630190D602E9}"/>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122065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5C72-8740-4495-85C7-936C09FBB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834810-982D-4B1D-B853-2C7DB292D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5C2E2E-C6B7-4E99-A40C-A71F372909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20868B-957A-4B30-8F5F-8E08A31A3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E9EF8-A4BA-4AB3-8B95-3A72837D2C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5D96A1-A501-47A2-AB63-CEFC8084B3C6}"/>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8" name="Footer Placeholder 7">
            <a:extLst>
              <a:ext uri="{FF2B5EF4-FFF2-40B4-BE49-F238E27FC236}">
                <a16:creationId xmlns:a16="http://schemas.microsoft.com/office/drawing/2014/main" id="{6A7A8192-18A3-47B2-B86D-AAC6631757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069CE-FCC0-4718-9166-378EC9A23CC9}"/>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118818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6A4B-B51F-46B3-AD07-B0B1EFB3FF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1558C6-AB9B-45A7-A64B-0CC3971112F6}"/>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4" name="Footer Placeholder 3">
            <a:extLst>
              <a:ext uri="{FF2B5EF4-FFF2-40B4-BE49-F238E27FC236}">
                <a16:creationId xmlns:a16="http://schemas.microsoft.com/office/drawing/2014/main" id="{0328C496-E967-4A8F-BD50-7EE7C777F2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3CA75F-4CDC-4150-AECB-D9E0EEF5893D}"/>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150766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59D980-37A3-4233-BBF8-1717C6325894}"/>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3" name="Footer Placeholder 2">
            <a:extLst>
              <a:ext uri="{FF2B5EF4-FFF2-40B4-BE49-F238E27FC236}">
                <a16:creationId xmlns:a16="http://schemas.microsoft.com/office/drawing/2014/main" id="{1E39897A-17AB-4418-98D9-9498667930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0CB368-E137-46FE-83D2-631FEFADB208}"/>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15223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0439-A4FE-418E-9C99-FEE921BAD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343FAC-825B-4004-89E8-AE5ABFCD8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2AA0E-36FA-463C-9E66-E3D4E9564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21464-0169-42B7-9BD3-423122B58460}"/>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6" name="Footer Placeholder 5">
            <a:extLst>
              <a:ext uri="{FF2B5EF4-FFF2-40B4-BE49-F238E27FC236}">
                <a16:creationId xmlns:a16="http://schemas.microsoft.com/office/drawing/2014/main" id="{284B9031-8428-4108-9771-9475506F3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F5DAE2-7CAC-4773-A895-FCC90880205B}"/>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29128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5B82-B236-4191-8E57-04A3EC6A5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8220C7-1C4B-41CD-BA8E-F26C05707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27C23-965D-46D0-A9B5-810ACEC1A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E0E50-06F0-41FF-B31C-59A36054D573}"/>
              </a:ext>
            </a:extLst>
          </p:cNvPr>
          <p:cNvSpPr>
            <a:spLocks noGrp="1"/>
          </p:cNvSpPr>
          <p:nvPr>
            <p:ph type="dt" sz="half" idx="10"/>
          </p:nvPr>
        </p:nvSpPr>
        <p:spPr/>
        <p:txBody>
          <a:bodyPr/>
          <a:lstStyle/>
          <a:p>
            <a:fld id="{FF0B0AFB-5EC6-4C27-94F7-E421D772F2B2}" type="datetimeFigureOut">
              <a:rPr lang="en-US" smtClean="0"/>
              <a:t>10/8/2021</a:t>
            </a:fld>
            <a:endParaRPr lang="en-US"/>
          </a:p>
        </p:txBody>
      </p:sp>
      <p:sp>
        <p:nvSpPr>
          <p:cNvPr id="6" name="Footer Placeholder 5">
            <a:extLst>
              <a:ext uri="{FF2B5EF4-FFF2-40B4-BE49-F238E27FC236}">
                <a16:creationId xmlns:a16="http://schemas.microsoft.com/office/drawing/2014/main" id="{C53B5FB3-2413-4A2A-B20C-1BA693BE5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5CF94-31F8-44A9-AF04-185916C6297F}"/>
              </a:ext>
            </a:extLst>
          </p:cNvPr>
          <p:cNvSpPr>
            <a:spLocks noGrp="1"/>
          </p:cNvSpPr>
          <p:nvPr>
            <p:ph type="sldNum" sz="quarter" idx="12"/>
          </p:nvPr>
        </p:nvSpPr>
        <p:spPr/>
        <p:txBody>
          <a:bodyPr/>
          <a:lstStyle/>
          <a:p>
            <a:fld id="{E3ED0E71-5515-46C9-9B92-5C476281D1D2}" type="slidenum">
              <a:rPr lang="en-US" smtClean="0"/>
              <a:t>‹#›</a:t>
            </a:fld>
            <a:endParaRPr lang="en-US"/>
          </a:p>
        </p:txBody>
      </p:sp>
    </p:spTree>
    <p:extLst>
      <p:ext uri="{BB962C8B-B14F-4D97-AF65-F5344CB8AC3E}">
        <p14:creationId xmlns:p14="http://schemas.microsoft.com/office/powerpoint/2010/main" val="167924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F084D3-B7A9-4330-AD4E-9CE4BB2DE3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EFE76-2E42-4C5B-BAD4-0B42F0742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90FED-395A-4893-98F7-A0A228A15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B0AFB-5EC6-4C27-94F7-E421D772F2B2}" type="datetimeFigureOut">
              <a:rPr lang="en-US" smtClean="0"/>
              <a:t>10/8/2021</a:t>
            </a:fld>
            <a:endParaRPr lang="en-US"/>
          </a:p>
        </p:txBody>
      </p:sp>
      <p:sp>
        <p:nvSpPr>
          <p:cNvPr id="5" name="Footer Placeholder 4">
            <a:extLst>
              <a:ext uri="{FF2B5EF4-FFF2-40B4-BE49-F238E27FC236}">
                <a16:creationId xmlns:a16="http://schemas.microsoft.com/office/drawing/2014/main" id="{53C2B9A4-0514-44F8-962F-6ABDC135C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CD4D75-475D-42CE-BD52-E3BD3713B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D0E71-5515-46C9-9B92-5C476281D1D2}" type="slidenum">
              <a:rPr lang="en-US" smtClean="0"/>
              <a:t>‹#›</a:t>
            </a:fld>
            <a:endParaRPr lang="en-US"/>
          </a:p>
        </p:txBody>
      </p:sp>
    </p:spTree>
    <p:extLst>
      <p:ext uri="{BB962C8B-B14F-4D97-AF65-F5344CB8AC3E}">
        <p14:creationId xmlns:p14="http://schemas.microsoft.com/office/powerpoint/2010/main" val="3865470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64">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70">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09181-0692-478E-9156-FE1489C053C7}"/>
              </a:ext>
            </a:extLst>
          </p:cNvPr>
          <p:cNvSpPr>
            <a:spLocks noGrp="1"/>
          </p:cNvSpPr>
          <p:nvPr>
            <p:ph type="ctrTitle"/>
          </p:nvPr>
        </p:nvSpPr>
        <p:spPr>
          <a:xfrm>
            <a:off x="1166650" y="1332952"/>
            <a:ext cx="3926898" cy="3921176"/>
          </a:xfrm>
        </p:spPr>
        <p:txBody>
          <a:bodyPr vert="horz" lIns="91440" tIns="45720" rIns="91440" bIns="45720" rtlCol="0" anchor="ctr">
            <a:normAutofit/>
          </a:bodyPr>
          <a:lstStyle/>
          <a:p>
            <a:pPr algn="l"/>
            <a:r>
              <a:rPr lang="en-US" sz="5400" kern="1200">
                <a:solidFill>
                  <a:schemeClr val="tx1"/>
                </a:solidFill>
                <a:latin typeface="+mj-lt"/>
                <a:ea typeface="+mj-ea"/>
                <a:cs typeface="+mj-cs"/>
              </a:rPr>
              <a:t>OOPS CONCEPT IN JAVA</a:t>
            </a:r>
          </a:p>
        </p:txBody>
      </p:sp>
      <p:grpSp>
        <p:nvGrpSpPr>
          <p:cNvPr id="100" name="Group 72">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01"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274114C0-6904-45C9-B3BE-FEF9D1C84298}"/>
              </a:ext>
            </a:extLst>
          </p:cNvPr>
          <p:cNvSpPr>
            <a:spLocks noGrp="1"/>
          </p:cNvSpPr>
          <p:nvPr>
            <p:ph type="subTitle" idx="1"/>
          </p:nvPr>
        </p:nvSpPr>
        <p:spPr>
          <a:xfrm>
            <a:off x="6421120" y="499833"/>
            <a:ext cx="5100320" cy="5581226"/>
          </a:xfrm>
        </p:spPr>
        <p:txBody>
          <a:bodyPr vert="horz" lIns="91440" tIns="45720" rIns="91440" bIns="45720" rtlCol="0" anchor="ctr">
            <a:normAutofit/>
          </a:bodyPr>
          <a:lstStyle/>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r>
              <a:rPr lang="en-US" sz="2200" dirty="0"/>
              <a:t>Weekly Assignment  (Oct 2021)</a:t>
            </a:r>
          </a:p>
          <a:p>
            <a:pPr indent="-228600" algn="l">
              <a:buFont typeface="Arial" panose="020B0604020202020204" pitchFamily="34" charset="0"/>
              <a:buChar char="•"/>
            </a:pPr>
            <a:r>
              <a:rPr lang="en-US" sz="2200" dirty="0"/>
              <a:t>Prepared By</a:t>
            </a:r>
          </a:p>
          <a:p>
            <a:pPr indent="-228600" algn="l">
              <a:buFont typeface="Arial" panose="020B0604020202020204" pitchFamily="34" charset="0"/>
              <a:buChar char="•"/>
            </a:pPr>
            <a:r>
              <a:rPr lang="en-US" sz="2200" dirty="0"/>
              <a:t>S.PRIYA</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88316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8C2D2-2EB3-4806-8CBE-30A7C6E5D86E}"/>
              </a:ext>
            </a:extLst>
          </p:cNvPr>
          <p:cNvSpPr>
            <a:spLocks noGrp="1"/>
          </p:cNvSpPr>
          <p:nvPr>
            <p:ph type="title"/>
          </p:nvPr>
        </p:nvSpPr>
        <p:spPr>
          <a:xfrm>
            <a:off x="1166648" y="679927"/>
            <a:ext cx="4929352" cy="2270664"/>
          </a:xfrm>
        </p:spPr>
        <p:txBody>
          <a:bodyPr vert="horz" lIns="91440" tIns="45720" rIns="91440" bIns="45720" rtlCol="0" anchor="ctr">
            <a:normAutofit/>
          </a:bodyPr>
          <a:lstStyle/>
          <a:p>
            <a:r>
              <a:rPr lang="en-US" sz="4400" b="0" i="0">
                <a:effectLst/>
              </a:rPr>
              <a:t>Method Overloading</a:t>
            </a:r>
            <a:br>
              <a:rPr lang="en-US" sz="4400" b="0" i="0">
                <a:effectLst/>
              </a:rPr>
            </a:br>
            <a:endParaRPr lang="en-US" sz="4400"/>
          </a:p>
        </p:txBody>
      </p:sp>
      <p:sp>
        <p:nvSpPr>
          <p:cNvPr id="143" name="Rectangle 14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46"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ADDBA0B-FC72-487E-BCE1-B0E71F4198BB}"/>
              </a:ext>
            </a:extLst>
          </p:cNvPr>
          <p:cNvPicPr>
            <a:picLocks noChangeAspect="1"/>
          </p:cNvPicPr>
          <p:nvPr/>
        </p:nvPicPr>
        <p:blipFill>
          <a:blip r:embed="rId2"/>
          <a:stretch>
            <a:fillRect/>
          </a:stretch>
        </p:blipFill>
        <p:spPr>
          <a:xfrm>
            <a:off x="6799811" y="606324"/>
            <a:ext cx="5120639" cy="2125065"/>
          </a:xfrm>
          <a:prstGeom prst="rect">
            <a:avLst/>
          </a:prstGeom>
        </p:spPr>
      </p:pic>
      <p:sp>
        <p:nvSpPr>
          <p:cNvPr id="167" name="Rectangle 16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CED4367-A1F0-4CC5-B012-F953DB4B7ED7}"/>
              </a:ext>
            </a:extLst>
          </p:cNvPr>
          <p:cNvSpPr>
            <a:spLocks noGrp="1"/>
          </p:cNvSpPr>
          <p:nvPr>
            <p:ph type="body" sz="half" idx="2"/>
          </p:nvPr>
        </p:nvSpPr>
        <p:spPr>
          <a:xfrm>
            <a:off x="1166649" y="3540334"/>
            <a:ext cx="4929351" cy="3043346"/>
          </a:xfrm>
        </p:spPr>
        <p:txBody>
          <a:bodyPr vert="horz" lIns="91440" tIns="45720" rIns="91440" bIns="45720" rtlCol="0" anchor="ctr">
            <a:normAutofit/>
          </a:bodyPr>
          <a:lstStyle/>
          <a:p>
            <a:pPr indent="-228600">
              <a:buFont typeface="Arial" panose="020B0604020202020204" pitchFamily="34" charset="0"/>
              <a:buChar char="•"/>
            </a:pPr>
            <a:r>
              <a:rPr lang="en-US" sz="1000" b="0" i="0">
                <a:effectLst/>
              </a:rPr>
              <a:t>If a </a:t>
            </a:r>
            <a:r>
              <a:rPr lang="en-US" sz="1000" b="0" i="0" u="none" strike="noStrike">
                <a:effectLst/>
                <a:hlinkClick r:id="rId3">
                  <a:extLst>
                    <a:ext uri="{A12FA001-AC4F-418D-AE19-62706E023703}">
                      <ahyp:hlinkClr xmlns:ahyp="http://schemas.microsoft.com/office/drawing/2018/hyperlinkcolor" val="tx"/>
                    </a:ext>
                  </a:extLst>
                </a:hlinkClick>
              </a:rPr>
              <a:t>class</a:t>
            </a:r>
            <a:r>
              <a:rPr lang="en-US" sz="1000" b="0" i="0">
                <a:effectLst/>
              </a:rPr>
              <a:t> has multiple methods having same name but different in parameters, it is known as </a:t>
            </a:r>
            <a:r>
              <a:rPr lang="en-US" sz="1000" i="0">
                <a:effectLst/>
              </a:rPr>
              <a:t>Method Overloading</a:t>
            </a:r>
          </a:p>
          <a:p>
            <a:pPr indent="-228600">
              <a:buFont typeface="Arial" panose="020B0604020202020204" pitchFamily="34" charset="0"/>
              <a:buChar char="•"/>
            </a:pPr>
            <a:r>
              <a:rPr lang="en-US" sz="1000" b="0" i="0">
                <a:effectLst/>
              </a:rPr>
              <a:t>Method overloading is performed </a:t>
            </a:r>
            <a:r>
              <a:rPr lang="en-US" sz="1000" b="0" i="1">
                <a:effectLst/>
              </a:rPr>
              <a:t>within class</a:t>
            </a:r>
            <a:r>
              <a:rPr lang="en-US" sz="1000" b="0" i="0">
                <a:effectLst/>
              </a:rPr>
              <a:t>.</a:t>
            </a:r>
          </a:p>
          <a:p>
            <a:pPr indent="-228600">
              <a:buFont typeface="Arial" panose="020B0604020202020204" pitchFamily="34" charset="0"/>
              <a:buChar char="•"/>
            </a:pPr>
            <a:r>
              <a:rPr lang="en-US" sz="1000" b="0" i="0">
                <a:effectLst/>
              </a:rPr>
              <a:t>Method overloading is the example of </a:t>
            </a:r>
            <a:r>
              <a:rPr lang="en-US" sz="1000" b="0" i="1">
                <a:effectLst/>
              </a:rPr>
              <a:t>compile time polymorphism</a:t>
            </a:r>
            <a:r>
              <a:rPr lang="en-US" sz="1000" b="0" i="0">
                <a:effectLst/>
              </a:rPr>
              <a:t>.</a:t>
            </a:r>
          </a:p>
          <a:p>
            <a:pPr indent="-228600">
              <a:buFont typeface="Arial" panose="020B0604020202020204" pitchFamily="34" charset="0"/>
              <a:buChar char="•"/>
            </a:pPr>
            <a:r>
              <a:rPr lang="en-US" sz="1000" b="1"/>
              <a:t>There</a:t>
            </a:r>
            <a:r>
              <a:rPr lang="en-US" sz="1000" b="1" i="0">
                <a:effectLst/>
              </a:rPr>
              <a:t> are two ways to overload the method in java</a:t>
            </a:r>
          </a:p>
          <a:p>
            <a:pPr indent="-228600">
              <a:buFont typeface="Arial" panose="020B0604020202020204" pitchFamily="34" charset="0"/>
              <a:buChar char="•"/>
            </a:pPr>
            <a:r>
              <a:rPr lang="en-US" sz="1000" b="0" i="0">
                <a:effectLst/>
              </a:rPr>
              <a:t>By changing number of arguments</a:t>
            </a:r>
          </a:p>
          <a:p>
            <a:pPr indent="-228600">
              <a:buFont typeface="Arial" panose="020B0604020202020204" pitchFamily="34" charset="0"/>
              <a:buChar char="•"/>
            </a:pPr>
            <a:r>
              <a:rPr lang="en-US" sz="1000" b="0" i="0">
                <a:effectLst/>
              </a:rPr>
              <a:t>By changing the data type</a:t>
            </a:r>
          </a:p>
          <a:p>
            <a:pPr indent="-228600">
              <a:buFont typeface="Arial" panose="020B0604020202020204" pitchFamily="34" charset="0"/>
              <a:buChar char="•"/>
            </a:pPr>
            <a:r>
              <a:rPr lang="en-US" sz="1000" b="1" i="0">
                <a:effectLst/>
              </a:rPr>
              <a:t>Benefits of using Method Overloading</a:t>
            </a:r>
            <a:endParaRPr lang="en-US" sz="1000" b="0" i="0">
              <a:effectLst/>
            </a:endParaRPr>
          </a:p>
          <a:p>
            <a:pPr indent="-228600">
              <a:buFont typeface="Arial" panose="020B0604020202020204" pitchFamily="34" charset="0"/>
              <a:buChar char="•"/>
            </a:pPr>
            <a:r>
              <a:rPr lang="en-US" sz="1000" b="0" i="0">
                <a:effectLst/>
              </a:rPr>
              <a:t>Method overloading increases the readability of the program.</a:t>
            </a:r>
          </a:p>
          <a:p>
            <a:pPr indent="-228600">
              <a:buFont typeface="Arial" panose="020B0604020202020204" pitchFamily="34" charset="0"/>
              <a:buChar char="•"/>
            </a:pPr>
            <a:r>
              <a:rPr lang="en-US" sz="1000" b="0" i="0">
                <a:effectLst/>
              </a:rPr>
              <a:t>This provides flexibility to programmers so that they can call the same method for different types of data.</a:t>
            </a:r>
          </a:p>
          <a:p>
            <a:pPr indent="-228600">
              <a:buFont typeface="Arial" panose="020B0604020202020204" pitchFamily="34" charset="0"/>
              <a:buChar char="•"/>
            </a:pPr>
            <a:r>
              <a:rPr lang="en-US" sz="1000" b="0" i="0">
                <a:effectLst/>
              </a:rPr>
              <a:t>This makes the code look clean.</a:t>
            </a:r>
          </a:p>
          <a:p>
            <a:pPr indent="-228600">
              <a:buFont typeface="Arial" panose="020B0604020202020204" pitchFamily="34" charset="0"/>
              <a:buChar char="•"/>
            </a:pPr>
            <a:endParaRPr lang="en-US" sz="1000" b="0" i="0">
              <a:effectLst/>
            </a:endParaRPr>
          </a:p>
          <a:p>
            <a:pPr indent="-228600">
              <a:buFont typeface="Arial" panose="020B0604020202020204" pitchFamily="34" charset="0"/>
              <a:buChar char="•"/>
            </a:pPr>
            <a:endParaRPr lang="en-US" sz="1000"/>
          </a:p>
        </p:txBody>
      </p:sp>
      <p:pic>
        <p:nvPicPr>
          <p:cNvPr id="1026" name="Picture 2" descr="Java Method Overloading and Overriding - What really differentiates them? -  TechVidvan">
            <a:extLst>
              <a:ext uri="{FF2B5EF4-FFF2-40B4-BE49-F238E27FC236}">
                <a16:creationId xmlns:a16="http://schemas.microsoft.com/office/drawing/2014/main" id="{2C4F693F-5F97-45C2-B80E-980F98E4451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856389" y="3502152"/>
            <a:ext cx="5007483" cy="308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4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D2E7-4D7E-4974-AF7E-08C4D5B67D99}"/>
              </a:ext>
            </a:extLst>
          </p:cNvPr>
          <p:cNvSpPr>
            <a:spLocks noGrp="1"/>
          </p:cNvSpPr>
          <p:nvPr>
            <p:ph type="title"/>
          </p:nvPr>
        </p:nvSpPr>
        <p:spPr>
          <a:xfrm>
            <a:off x="665018" y="365125"/>
            <a:ext cx="10690370" cy="938703"/>
          </a:xfrm>
        </p:spPr>
        <p:txBody>
          <a:bodyPr>
            <a:normAutofit/>
          </a:bodyPr>
          <a:lstStyle/>
          <a:p>
            <a:r>
              <a:rPr lang="en-US" sz="2800" b="0" i="0" dirty="0">
                <a:solidFill>
                  <a:schemeClr val="accent1">
                    <a:lumMod val="50000"/>
                  </a:schemeClr>
                </a:solidFill>
                <a:effectLst/>
                <a:latin typeface="+mn-lt"/>
              </a:rPr>
              <a:t>Method Overloading</a:t>
            </a:r>
            <a:endParaRPr lang="en-US" sz="2800" dirty="0">
              <a:latin typeface="+mn-lt"/>
            </a:endParaRPr>
          </a:p>
        </p:txBody>
      </p:sp>
      <p:sp>
        <p:nvSpPr>
          <p:cNvPr id="3" name="Text Placeholder 2">
            <a:extLst>
              <a:ext uri="{FF2B5EF4-FFF2-40B4-BE49-F238E27FC236}">
                <a16:creationId xmlns:a16="http://schemas.microsoft.com/office/drawing/2014/main" id="{ADD1ADD5-C895-4688-9EB7-6BCFAD0C4739}"/>
              </a:ext>
            </a:extLst>
          </p:cNvPr>
          <p:cNvSpPr>
            <a:spLocks noGrp="1"/>
          </p:cNvSpPr>
          <p:nvPr>
            <p:ph type="body" idx="1"/>
          </p:nvPr>
        </p:nvSpPr>
        <p:spPr>
          <a:xfrm>
            <a:off x="665018" y="1303828"/>
            <a:ext cx="5332557" cy="427990"/>
          </a:xfrm>
          <a:ln>
            <a:noFill/>
          </a:ln>
        </p:spPr>
        <p:txBody>
          <a:bodyPr>
            <a:normAutofit/>
          </a:bodyPr>
          <a:lstStyle/>
          <a:p>
            <a:r>
              <a:rPr lang="en-US" sz="2400" b="0" i="0" dirty="0">
                <a:solidFill>
                  <a:schemeClr val="accent1">
                    <a:lumMod val="50000"/>
                  </a:schemeClr>
                </a:solidFill>
                <a:effectLst/>
              </a:rPr>
              <a:t>By changing number of arguments</a:t>
            </a:r>
            <a:endParaRPr lang="en-US" dirty="0">
              <a:solidFill>
                <a:schemeClr val="accent1">
                  <a:lumMod val="50000"/>
                </a:schemeClr>
              </a:solidFill>
            </a:endParaRPr>
          </a:p>
        </p:txBody>
      </p:sp>
      <p:sp>
        <p:nvSpPr>
          <p:cNvPr id="4" name="Content Placeholder 3">
            <a:extLst>
              <a:ext uri="{FF2B5EF4-FFF2-40B4-BE49-F238E27FC236}">
                <a16:creationId xmlns:a16="http://schemas.microsoft.com/office/drawing/2014/main" id="{D14EA4E7-AB42-4F32-BEE5-17B585994411}"/>
              </a:ext>
            </a:extLst>
          </p:cNvPr>
          <p:cNvSpPr>
            <a:spLocks noGrp="1"/>
          </p:cNvSpPr>
          <p:nvPr>
            <p:ph sz="half" idx="2"/>
          </p:nvPr>
        </p:nvSpPr>
        <p:spPr>
          <a:xfrm>
            <a:off x="665018" y="1842656"/>
            <a:ext cx="5332557" cy="4359708"/>
          </a:xfrm>
          <a:ln>
            <a:solidFill>
              <a:schemeClr val="bg2">
                <a:lumMod val="10000"/>
              </a:schemeClr>
            </a:solidFill>
          </a:ln>
        </p:spPr>
        <p:style>
          <a:lnRef idx="0">
            <a:scrgbClr r="0" g="0" b="0"/>
          </a:lnRef>
          <a:fillRef idx="1002">
            <a:schemeClr val="lt2"/>
          </a:fillRef>
          <a:effectRef idx="0">
            <a:scrgbClr r="0" g="0" b="0"/>
          </a:effectRef>
          <a:fontRef idx="major"/>
        </p:style>
        <p:txBody>
          <a:bodyPr>
            <a:normAutofit fontScale="62500" lnSpcReduction="20000"/>
          </a:bodyPr>
          <a:lstStyle/>
          <a:p>
            <a:pPr marL="0" indent="0">
              <a:buNone/>
            </a:pPr>
            <a:r>
              <a:rPr lang="en-US" sz="2800" b="1" i="0" dirty="0">
                <a:solidFill>
                  <a:schemeClr val="accent1">
                    <a:lumMod val="50000"/>
                  </a:schemeClr>
                </a:solidFill>
                <a:effectLst/>
              </a:rPr>
              <a:t>Example:-</a:t>
            </a:r>
            <a:endParaRPr lang="en-US" sz="2800" b="1" dirty="0">
              <a:solidFill>
                <a:schemeClr val="accent1">
                  <a:lumMod val="50000"/>
                </a:schemeClr>
              </a:solidFill>
            </a:endParaRPr>
          </a:p>
          <a:p>
            <a:pPr marL="0" indent="0">
              <a:buNone/>
            </a:pPr>
            <a:r>
              <a:rPr lang="en-US" sz="2800" dirty="0"/>
              <a:t>class </a:t>
            </a:r>
            <a:r>
              <a:rPr lang="en-US" sz="2800" dirty="0" err="1"/>
              <a:t>Qtree</a:t>
            </a:r>
            <a:r>
              <a:rPr lang="en-US" sz="2800" dirty="0"/>
              <a:t>{  </a:t>
            </a:r>
          </a:p>
          <a:p>
            <a:pPr marL="0" indent="0">
              <a:buNone/>
            </a:pPr>
            <a:r>
              <a:rPr lang="en-US" sz="2800" dirty="0"/>
              <a:t>Void add(int a, int b) </a:t>
            </a:r>
          </a:p>
          <a:p>
            <a:pPr marL="0" indent="0">
              <a:buNone/>
            </a:pPr>
            <a:r>
              <a:rPr lang="en-US" sz="2800" dirty="0"/>
              <a:t>{</a:t>
            </a:r>
            <a:r>
              <a:rPr lang="en-US" sz="2800" dirty="0" err="1"/>
              <a:t>System.out.println</a:t>
            </a:r>
            <a:r>
              <a:rPr lang="en-US" sz="2800" dirty="0"/>
              <a:t>(</a:t>
            </a:r>
            <a:r>
              <a:rPr lang="en-US" sz="2800" dirty="0" err="1"/>
              <a:t>a+b</a:t>
            </a:r>
            <a:r>
              <a:rPr lang="en-US" sz="2800" dirty="0"/>
              <a:t>); }</a:t>
            </a:r>
          </a:p>
          <a:p>
            <a:pPr marL="0" indent="0">
              <a:buNone/>
            </a:pPr>
            <a:r>
              <a:rPr lang="en-US" sz="2800" dirty="0"/>
              <a:t>Void add(int </a:t>
            </a:r>
            <a:r>
              <a:rPr lang="en-US" sz="2800" dirty="0" err="1"/>
              <a:t>a,int</a:t>
            </a:r>
            <a:r>
              <a:rPr lang="en-US" sz="2800" dirty="0"/>
              <a:t> </a:t>
            </a:r>
            <a:r>
              <a:rPr lang="en-US" sz="2800" dirty="0" err="1"/>
              <a:t>b,int</a:t>
            </a:r>
            <a:r>
              <a:rPr lang="en-US" sz="2800" dirty="0"/>
              <a:t> c)</a:t>
            </a:r>
          </a:p>
          <a:p>
            <a:pPr marL="0" indent="0">
              <a:buNone/>
            </a:pPr>
            <a:r>
              <a:rPr lang="en-US" sz="2800" dirty="0"/>
              <a:t>{</a:t>
            </a:r>
            <a:r>
              <a:rPr lang="en-US" sz="2800" dirty="0" err="1"/>
              <a:t>System.out.println</a:t>
            </a:r>
            <a:r>
              <a:rPr lang="en-US" sz="2800" dirty="0"/>
              <a:t>(</a:t>
            </a:r>
            <a:r>
              <a:rPr lang="en-US" sz="2800" dirty="0" err="1"/>
              <a:t>a+b+c</a:t>
            </a:r>
            <a:r>
              <a:rPr lang="en-US" sz="2800" dirty="0"/>
              <a:t>+); }  </a:t>
            </a:r>
          </a:p>
          <a:p>
            <a:pPr marL="0" indent="0">
              <a:buNone/>
            </a:pPr>
            <a:endParaRPr lang="en-US" sz="2800" dirty="0"/>
          </a:p>
          <a:p>
            <a:pPr marL="0" indent="0">
              <a:buNone/>
            </a:pPr>
            <a:r>
              <a:rPr lang="en-US" sz="2800" dirty="0"/>
              <a:t>class TestOverloading1{  </a:t>
            </a:r>
          </a:p>
          <a:p>
            <a:pPr marL="0" indent="0">
              <a:buNone/>
            </a:pPr>
            <a:r>
              <a:rPr lang="en-US" sz="2800" dirty="0"/>
              <a:t>public static void main(String[] </a:t>
            </a:r>
            <a:r>
              <a:rPr lang="en-US" sz="2800" dirty="0" err="1"/>
              <a:t>args</a:t>
            </a:r>
            <a:r>
              <a:rPr lang="en-US" sz="2800" dirty="0"/>
              <a:t>){  </a:t>
            </a:r>
          </a:p>
          <a:p>
            <a:pPr marL="0" indent="0">
              <a:buNone/>
            </a:pPr>
            <a:r>
              <a:rPr lang="en-US" sz="2800" dirty="0" err="1"/>
              <a:t>Qtree</a:t>
            </a:r>
            <a:r>
              <a:rPr lang="en-US" sz="2800" dirty="0"/>
              <a:t> obj1=new </a:t>
            </a:r>
            <a:r>
              <a:rPr lang="en-US" sz="2800" dirty="0" err="1"/>
              <a:t>Qtree</a:t>
            </a:r>
            <a:r>
              <a:rPr lang="en-US" sz="2800" dirty="0"/>
              <a:t>(); </a:t>
            </a:r>
          </a:p>
          <a:p>
            <a:pPr marL="0" indent="0">
              <a:buNone/>
            </a:pPr>
            <a:r>
              <a:rPr lang="en-US" sz="2800" dirty="0"/>
              <a:t>OBJ1.add(30,40);</a:t>
            </a:r>
          </a:p>
          <a:p>
            <a:pPr marL="0" indent="0">
              <a:buNone/>
            </a:pPr>
            <a:r>
              <a:rPr lang="en-US" sz="2800" dirty="0"/>
              <a:t>Obj1.add(30,40,50);}</a:t>
            </a:r>
          </a:p>
          <a:p>
            <a:pPr marL="0" indent="0">
              <a:buNone/>
            </a:pPr>
            <a:r>
              <a:rPr lang="en-US" sz="2800" dirty="0"/>
              <a:t>}</a:t>
            </a:r>
            <a:endParaRPr lang="en-US" dirty="0"/>
          </a:p>
        </p:txBody>
      </p:sp>
      <p:sp>
        <p:nvSpPr>
          <p:cNvPr id="5" name="Text Placeholder 4">
            <a:extLst>
              <a:ext uri="{FF2B5EF4-FFF2-40B4-BE49-F238E27FC236}">
                <a16:creationId xmlns:a16="http://schemas.microsoft.com/office/drawing/2014/main" id="{A8707FE1-1BCA-4033-A61E-B9EDD6347B3A}"/>
              </a:ext>
            </a:extLst>
          </p:cNvPr>
          <p:cNvSpPr>
            <a:spLocks noGrp="1"/>
          </p:cNvSpPr>
          <p:nvPr>
            <p:ph type="body" sz="quarter" idx="3"/>
          </p:nvPr>
        </p:nvSpPr>
        <p:spPr>
          <a:xfrm>
            <a:off x="6096000" y="376237"/>
            <a:ext cx="5160961" cy="1840490"/>
          </a:xfrm>
        </p:spPr>
        <p:txBody>
          <a:bodyPr>
            <a:normAutofit/>
          </a:bodyPr>
          <a:lstStyle/>
          <a:p>
            <a:r>
              <a:rPr lang="en-US" sz="2400" b="0" i="0" dirty="0">
                <a:solidFill>
                  <a:schemeClr val="accent1">
                    <a:lumMod val="50000"/>
                  </a:schemeClr>
                </a:solidFill>
                <a:effectLst/>
              </a:rPr>
              <a:t>By changing the data type</a:t>
            </a:r>
          </a:p>
          <a:p>
            <a:endParaRPr lang="en-US" dirty="0"/>
          </a:p>
        </p:txBody>
      </p:sp>
      <p:sp>
        <p:nvSpPr>
          <p:cNvPr id="6" name="Content Placeholder 5">
            <a:extLst>
              <a:ext uri="{FF2B5EF4-FFF2-40B4-BE49-F238E27FC236}">
                <a16:creationId xmlns:a16="http://schemas.microsoft.com/office/drawing/2014/main" id="{A7EACA04-7ECE-4FF0-866C-96DCC33EA0CB}"/>
              </a:ext>
            </a:extLst>
          </p:cNvPr>
          <p:cNvSpPr>
            <a:spLocks noGrp="1"/>
          </p:cNvSpPr>
          <p:nvPr>
            <p:ph sz="quarter" idx="4"/>
          </p:nvPr>
        </p:nvSpPr>
        <p:spPr>
          <a:xfrm>
            <a:off x="6194426" y="1842656"/>
            <a:ext cx="5183188" cy="4359707"/>
          </a:xfrm>
          <a:ln>
            <a:solidFill>
              <a:schemeClr val="bg2">
                <a:lumMod val="10000"/>
              </a:schemeClr>
            </a:solidFill>
          </a:ln>
        </p:spPr>
        <p:style>
          <a:lnRef idx="0">
            <a:scrgbClr r="0" g="0" b="0"/>
          </a:lnRef>
          <a:fillRef idx="1002">
            <a:schemeClr val="lt2"/>
          </a:fillRef>
          <a:effectRef idx="0">
            <a:scrgbClr r="0" g="0" b="0"/>
          </a:effectRef>
          <a:fontRef idx="major"/>
        </p:style>
        <p:txBody>
          <a:bodyPr>
            <a:normAutofit fontScale="62500" lnSpcReduction="20000"/>
          </a:bodyPr>
          <a:lstStyle/>
          <a:p>
            <a:pPr marL="0" indent="0">
              <a:buNone/>
            </a:pPr>
            <a:r>
              <a:rPr lang="en-US" sz="2800" b="1" i="0" dirty="0">
                <a:solidFill>
                  <a:schemeClr val="accent1">
                    <a:lumMod val="50000"/>
                  </a:schemeClr>
                </a:solidFill>
                <a:effectLst/>
              </a:rPr>
              <a:t>Example:</a:t>
            </a:r>
            <a:r>
              <a:rPr lang="en-US" sz="2800" b="0" i="0" dirty="0">
                <a:solidFill>
                  <a:srgbClr val="000000"/>
                </a:solidFill>
                <a:effectLst/>
              </a:rPr>
              <a:t>-</a:t>
            </a:r>
            <a:endParaRPr lang="en-US" sz="2800" dirty="0"/>
          </a:p>
          <a:p>
            <a:pPr marL="0" indent="0">
              <a:buNone/>
            </a:pPr>
            <a:r>
              <a:rPr lang="en-US" sz="2800" dirty="0"/>
              <a:t>class </a:t>
            </a:r>
            <a:r>
              <a:rPr lang="en-US" sz="2800" dirty="0" err="1"/>
              <a:t>Qtree</a:t>
            </a:r>
            <a:r>
              <a:rPr lang="en-US" sz="2800" dirty="0"/>
              <a:t>{  </a:t>
            </a:r>
          </a:p>
          <a:p>
            <a:pPr marL="0" indent="0">
              <a:buNone/>
            </a:pPr>
            <a:r>
              <a:rPr lang="en-US" sz="2800" dirty="0"/>
              <a:t>Void add (int x, int y) </a:t>
            </a:r>
          </a:p>
          <a:p>
            <a:pPr marL="0" indent="0">
              <a:buNone/>
            </a:pPr>
            <a:r>
              <a:rPr lang="en-US" sz="2800" dirty="0"/>
              <a:t>{</a:t>
            </a:r>
            <a:r>
              <a:rPr lang="en-US" sz="2800" dirty="0" err="1"/>
              <a:t>System.out.println</a:t>
            </a:r>
            <a:r>
              <a:rPr lang="en-US" sz="2800" dirty="0"/>
              <a:t>(</a:t>
            </a:r>
            <a:r>
              <a:rPr lang="en-US" sz="2800" dirty="0" err="1"/>
              <a:t>a+b</a:t>
            </a:r>
            <a:r>
              <a:rPr lang="en-US" sz="2800" dirty="0"/>
              <a:t>); }</a:t>
            </a:r>
          </a:p>
          <a:p>
            <a:pPr marL="0" indent="0">
              <a:buNone/>
            </a:pPr>
            <a:r>
              <a:rPr lang="en-US" sz="2800" dirty="0"/>
              <a:t>Void </a:t>
            </a:r>
            <a:r>
              <a:rPr lang="en-US" sz="2800" dirty="0" err="1"/>
              <a:t>addd</a:t>
            </a:r>
            <a:r>
              <a:rPr lang="en-US" sz="2800" dirty="0"/>
              <a:t> (double </a:t>
            </a:r>
            <a:r>
              <a:rPr lang="en-US" sz="2800" dirty="0" err="1"/>
              <a:t>x,double</a:t>
            </a:r>
            <a:r>
              <a:rPr lang="en-US" sz="2800" dirty="0"/>
              <a:t> y)</a:t>
            </a:r>
          </a:p>
          <a:p>
            <a:pPr marL="0" indent="0">
              <a:buNone/>
            </a:pPr>
            <a:r>
              <a:rPr lang="en-US" sz="2800" dirty="0"/>
              <a:t>{</a:t>
            </a:r>
            <a:r>
              <a:rPr lang="en-US" sz="2800" dirty="0" err="1"/>
              <a:t>System.out.println</a:t>
            </a:r>
            <a:r>
              <a:rPr lang="en-US" sz="2800" dirty="0"/>
              <a:t>(</a:t>
            </a:r>
            <a:r>
              <a:rPr lang="en-US" sz="2800" dirty="0" err="1"/>
              <a:t>x+y</a:t>
            </a:r>
            <a:r>
              <a:rPr lang="en-US" sz="2800" dirty="0"/>
              <a:t>); }  </a:t>
            </a:r>
          </a:p>
          <a:p>
            <a:pPr marL="0" indent="0">
              <a:buNone/>
            </a:pPr>
            <a:endParaRPr lang="en-US" sz="2800" dirty="0"/>
          </a:p>
          <a:p>
            <a:pPr marL="0" indent="0">
              <a:buNone/>
            </a:pPr>
            <a:r>
              <a:rPr lang="en-US" sz="2800" dirty="0"/>
              <a:t>class TestOverloading1{  </a:t>
            </a:r>
          </a:p>
          <a:p>
            <a:pPr marL="0" indent="0">
              <a:buNone/>
            </a:pPr>
            <a:r>
              <a:rPr lang="en-US" sz="2800" dirty="0"/>
              <a:t>public static void main(String[] </a:t>
            </a:r>
            <a:r>
              <a:rPr lang="en-US" sz="2800" dirty="0" err="1"/>
              <a:t>args</a:t>
            </a:r>
            <a:r>
              <a:rPr lang="en-US" sz="2800" dirty="0"/>
              <a:t>){  </a:t>
            </a:r>
          </a:p>
          <a:p>
            <a:pPr marL="0" indent="0">
              <a:buNone/>
            </a:pPr>
            <a:r>
              <a:rPr lang="en-US" sz="2800" dirty="0" err="1"/>
              <a:t>Qtree</a:t>
            </a:r>
            <a:r>
              <a:rPr lang="en-US" sz="2800" dirty="0"/>
              <a:t> obj1=new </a:t>
            </a:r>
            <a:r>
              <a:rPr lang="en-US" sz="2800" dirty="0" err="1"/>
              <a:t>Qtree</a:t>
            </a:r>
            <a:r>
              <a:rPr lang="en-US" sz="2800" dirty="0"/>
              <a:t>(); </a:t>
            </a:r>
          </a:p>
          <a:p>
            <a:pPr marL="0" indent="0">
              <a:buNone/>
            </a:pPr>
            <a:r>
              <a:rPr lang="en-US" sz="2800" dirty="0"/>
              <a:t>OBJ1.add(30,40);</a:t>
            </a:r>
          </a:p>
          <a:p>
            <a:pPr marL="0" indent="0">
              <a:buNone/>
            </a:pPr>
            <a:r>
              <a:rPr lang="en-US" sz="2800" dirty="0"/>
              <a:t>Obj1.add(10,20,);}</a:t>
            </a:r>
          </a:p>
          <a:p>
            <a:pPr marL="0" indent="0">
              <a:buNone/>
            </a:pPr>
            <a:r>
              <a:rPr lang="en-US" sz="2800" dirty="0"/>
              <a:t>}</a:t>
            </a:r>
            <a:endParaRPr lang="en-US" dirty="0"/>
          </a:p>
        </p:txBody>
      </p:sp>
      <p:sp>
        <p:nvSpPr>
          <p:cNvPr id="7" name="Rectangle 6">
            <a:extLst>
              <a:ext uri="{FF2B5EF4-FFF2-40B4-BE49-F238E27FC236}">
                <a16:creationId xmlns:a16="http://schemas.microsoft.com/office/drawing/2014/main" id="{2090D37B-82AD-4968-8E81-1102BF510267}"/>
              </a:ext>
            </a:extLst>
          </p:cNvPr>
          <p:cNvSpPr/>
          <p:nvPr/>
        </p:nvSpPr>
        <p:spPr>
          <a:xfrm>
            <a:off x="4682836" y="5500255"/>
            <a:ext cx="1314739" cy="702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70</a:t>
            </a:r>
          </a:p>
          <a:p>
            <a:pPr algn="ctr"/>
            <a:r>
              <a:rPr lang="en-US" dirty="0"/>
              <a:t>110</a:t>
            </a:r>
          </a:p>
        </p:txBody>
      </p:sp>
      <p:sp>
        <p:nvSpPr>
          <p:cNvPr id="8" name="Rectangle 7">
            <a:extLst>
              <a:ext uri="{FF2B5EF4-FFF2-40B4-BE49-F238E27FC236}">
                <a16:creationId xmlns:a16="http://schemas.microsoft.com/office/drawing/2014/main" id="{767B6E20-7291-486D-A08F-EDE0552241BA}"/>
              </a:ext>
            </a:extLst>
          </p:cNvPr>
          <p:cNvSpPr/>
          <p:nvPr/>
        </p:nvSpPr>
        <p:spPr>
          <a:xfrm>
            <a:off x="9989127" y="5500255"/>
            <a:ext cx="1366260" cy="689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70</a:t>
            </a:r>
          </a:p>
          <a:p>
            <a:pPr algn="ctr"/>
            <a:r>
              <a:rPr lang="en-US" dirty="0"/>
              <a:t>30</a:t>
            </a:r>
          </a:p>
        </p:txBody>
      </p:sp>
    </p:spTree>
    <p:extLst>
      <p:ext uri="{BB962C8B-B14F-4D97-AF65-F5344CB8AC3E}">
        <p14:creationId xmlns:p14="http://schemas.microsoft.com/office/powerpoint/2010/main" val="136994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6384-D2DE-4002-B52C-4602A93D62B6}"/>
              </a:ext>
            </a:extLst>
          </p:cNvPr>
          <p:cNvSpPr>
            <a:spLocks noGrp="1"/>
          </p:cNvSpPr>
          <p:nvPr>
            <p:ph type="title"/>
          </p:nvPr>
        </p:nvSpPr>
        <p:spPr>
          <a:xfrm>
            <a:off x="360218" y="526472"/>
            <a:ext cx="4284952" cy="1122218"/>
          </a:xfrm>
        </p:spPr>
        <p:txBody>
          <a:bodyPr/>
          <a:lstStyle/>
          <a:p>
            <a:r>
              <a:rPr lang="en-US" b="0" i="0" dirty="0">
                <a:solidFill>
                  <a:schemeClr val="accent1">
                    <a:lumMod val="50000"/>
                  </a:schemeClr>
                </a:solidFill>
                <a:effectLst/>
                <a:latin typeface="erdana"/>
              </a:rPr>
              <a:t>Method Overridi</a:t>
            </a:r>
            <a:r>
              <a:rPr lang="en-US" b="0" i="0" dirty="0">
                <a:solidFill>
                  <a:srgbClr val="610B38"/>
                </a:solidFill>
                <a:effectLst/>
                <a:latin typeface="erdana"/>
              </a:rPr>
              <a:t>ng</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D2CDD341-1EA7-466C-9837-DC3EEA708EB1}"/>
              </a:ext>
            </a:extLst>
          </p:cNvPr>
          <p:cNvSpPr>
            <a:spLocks noGrp="1"/>
          </p:cNvSpPr>
          <p:nvPr>
            <p:ph idx="1"/>
          </p:nvPr>
        </p:nvSpPr>
        <p:spPr>
          <a:xfrm>
            <a:off x="6638491" y="637309"/>
            <a:ext cx="5027036" cy="5223741"/>
          </a:xfrm>
          <a:ln>
            <a:solidFill>
              <a:schemeClr val="bg2">
                <a:lumMod val="10000"/>
              </a:schemeClr>
            </a:solidFill>
          </a:ln>
        </p:spPr>
        <p:style>
          <a:lnRef idx="0">
            <a:scrgbClr r="0" g="0" b="0"/>
          </a:lnRef>
          <a:fillRef idx="1002">
            <a:schemeClr val="lt2"/>
          </a:fillRef>
          <a:effectRef idx="0">
            <a:scrgbClr r="0" g="0" b="0"/>
          </a:effectRef>
          <a:fontRef idx="major"/>
        </p:style>
        <p:txBody>
          <a:bodyPr>
            <a:normAutofit lnSpcReduction="10000"/>
          </a:bodyPr>
          <a:lstStyle/>
          <a:p>
            <a:pPr marL="0" indent="0">
              <a:buNone/>
            </a:pPr>
            <a:r>
              <a:rPr lang="en-US" sz="1800" b="1" i="0" dirty="0">
                <a:solidFill>
                  <a:schemeClr val="accent1">
                    <a:lumMod val="50000"/>
                  </a:schemeClr>
                </a:solidFill>
                <a:effectLst/>
              </a:rPr>
              <a:t>Example:</a:t>
            </a:r>
            <a:r>
              <a:rPr lang="en-US" sz="1800" b="0" i="0" dirty="0">
                <a:solidFill>
                  <a:srgbClr val="000000"/>
                </a:solidFill>
                <a:effectLst/>
              </a:rPr>
              <a:t>-</a:t>
            </a:r>
            <a:endParaRPr lang="en-US" sz="1800" dirty="0"/>
          </a:p>
          <a:p>
            <a:pPr marL="0" indent="0">
              <a:buNone/>
            </a:pPr>
            <a:endParaRPr lang="en-US" sz="1800" dirty="0"/>
          </a:p>
          <a:p>
            <a:pPr marL="0" indent="0">
              <a:buNone/>
            </a:pPr>
            <a:r>
              <a:rPr lang="en-US" sz="1800" dirty="0"/>
              <a:t>class School{</a:t>
            </a:r>
          </a:p>
          <a:p>
            <a:pPr marL="0" indent="0">
              <a:buNone/>
            </a:pPr>
            <a:r>
              <a:rPr lang="en-US" sz="1800" dirty="0"/>
              <a:t>void report()</a:t>
            </a:r>
          </a:p>
          <a:p>
            <a:pPr marL="0" indent="0">
              <a:buNone/>
            </a:pPr>
            <a:r>
              <a:rPr lang="en-US" sz="1800" dirty="0"/>
              <a:t>{</a:t>
            </a:r>
            <a:r>
              <a:rPr lang="en-US" sz="1800" dirty="0" err="1"/>
              <a:t>System.out.println</a:t>
            </a:r>
            <a:r>
              <a:rPr lang="en-US" sz="1800" dirty="0"/>
              <a:t>(“final exam");}</a:t>
            </a:r>
          </a:p>
          <a:p>
            <a:pPr marL="0" indent="0">
              <a:buNone/>
            </a:pPr>
            <a:r>
              <a:rPr lang="en-US" sz="1800" dirty="0"/>
              <a:t>  }</a:t>
            </a:r>
          </a:p>
          <a:p>
            <a:pPr marL="0" indent="0">
              <a:buNone/>
            </a:pPr>
            <a:r>
              <a:rPr lang="en-US" sz="1800" dirty="0"/>
              <a:t>  class Student extends School{</a:t>
            </a:r>
          </a:p>
          <a:p>
            <a:pPr marL="0" indent="0">
              <a:buNone/>
            </a:pPr>
            <a:r>
              <a:rPr lang="en-US" sz="1800" dirty="0"/>
              <a:t>  void report()</a:t>
            </a:r>
          </a:p>
          <a:p>
            <a:pPr marL="0" indent="0">
              <a:buNone/>
            </a:pPr>
            <a:r>
              <a:rPr lang="en-US" sz="1800" dirty="0"/>
              <a:t>{</a:t>
            </a:r>
            <a:r>
              <a:rPr lang="en-US" sz="1800" dirty="0" err="1"/>
              <a:t>System.out.println</a:t>
            </a:r>
            <a:r>
              <a:rPr lang="en-US" sz="1800" dirty="0"/>
              <a:t>(“rank </a:t>
            </a:r>
            <a:r>
              <a:rPr lang="en-US" sz="1800" dirty="0" err="1"/>
              <a:t>assinged</a:t>
            </a:r>
            <a:r>
              <a:rPr lang="en-US" sz="1800" dirty="0"/>
              <a:t>");}</a:t>
            </a:r>
          </a:p>
          <a:p>
            <a:endParaRPr lang="en-US" sz="1800" dirty="0"/>
          </a:p>
          <a:p>
            <a:pPr marL="0" indent="0">
              <a:buNone/>
            </a:pPr>
            <a:r>
              <a:rPr lang="en-US" sz="1800" dirty="0"/>
              <a:t>  public static void main(String </a:t>
            </a:r>
            <a:r>
              <a:rPr lang="en-US" sz="1800" dirty="0" err="1"/>
              <a:t>args</a:t>
            </a:r>
            <a:r>
              <a:rPr lang="en-US" sz="1800" dirty="0"/>
              <a:t>[]){</a:t>
            </a:r>
          </a:p>
          <a:p>
            <a:pPr marL="0" indent="0">
              <a:buNone/>
            </a:pPr>
            <a:r>
              <a:rPr lang="en-US" sz="1800" dirty="0"/>
              <a:t>  student obj1 = new student();</a:t>
            </a:r>
          </a:p>
          <a:p>
            <a:pPr marL="0" indent="0">
              <a:buNone/>
            </a:pPr>
            <a:r>
              <a:rPr lang="en-US" sz="1800" dirty="0"/>
              <a:t>  obj1.student);</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E7AE17CA-CF0C-4C70-A6EA-764E9EE3EF89}"/>
              </a:ext>
            </a:extLst>
          </p:cNvPr>
          <p:cNvSpPr>
            <a:spLocks noGrp="1"/>
          </p:cNvSpPr>
          <p:nvPr>
            <p:ph type="body" sz="half" idx="2"/>
          </p:nvPr>
        </p:nvSpPr>
        <p:spPr>
          <a:xfrm>
            <a:off x="249383" y="1343891"/>
            <a:ext cx="6359236" cy="4525097"/>
          </a:xfrm>
        </p:spPr>
        <p:txBody>
          <a:bodyPr>
            <a:normAutofit/>
          </a:bodyPr>
          <a:lstStyle/>
          <a:p>
            <a:pPr algn="just"/>
            <a:r>
              <a:rPr lang="en-US" b="0" i="0" dirty="0">
                <a:solidFill>
                  <a:srgbClr val="333333"/>
                </a:solidFill>
                <a:effectLst/>
                <a:latin typeface="inter-regular"/>
              </a:rPr>
              <a:t>If subclass (child class) has the same method as declared in the parent class, it is known as </a:t>
            </a:r>
            <a:r>
              <a:rPr lang="en-US" b="1" i="0" dirty="0">
                <a:solidFill>
                  <a:srgbClr val="333333"/>
                </a:solidFill>
                <a:effectLst/>
                <a:latin typeface="inter-bold"/>
              </a:rPr>
              <a:t>method overriding in Java</a:t>
            </a:r>
            <a:r>
              <a:rPr lang="en-US" b="0" i="0" dirty="0">
                <a:solidFill>
                  <a:srgbClr val="333333"/>
                </a:solidFill>
                <a:effectLst/>
                <a:latin typeface="inter-regular"/>
              </a:rPr>
              <a:t>.</a:t>
            </a:r>
          </a:p>
          <a:p>
            <a:pPr algn="just"/>
            <a:r>
              <a:rPr lang="en-US" b="0" i="0" dirty="0">
                <a:solidFill>
                  <a:srgbClr val="333333"/>
                </a:solidFill>
                <a:effectLst/>
                <a:latin typeface="inter-regular"/>
              </a:rPr>
              <a:t>In other words, If a subclass provides the specific implementation of the method that has been declared by one of its parent class, it is known as method overriding.</a:t>
            </a:r>
          </a:p>
          <a:p>
            <a:pPr algn="just"/>
            <a:r>
              <a:rPr lang="en-US" sz="1800" b="1" i="0" dirty="0">
                <a:solidFill>
                  <a:schemeClr val="accent1">
                    <a:lumMod val="50000"/>
                  </a:schemeClr>
                </a:solidFill>
                <a:effectLst/>
                <a:latin typeface="erdana"/>
              </a:rPr>
              <a:t>Usage of Java Method Overriding</a:t>
            </a:r>
          </a:p>
          <a:p>
            <a:pPr algn="just">
              <a:buFont typeface="Arial" panose="020B0604020202020204" pitchFamily="34" charset="0"/>
              <a:buChar char="•"/>
            </a:pPr>
            <a:r>
              <a:rPr lang="en-US" b="0" i="0" dirty="0">
                <a:solidFill>
                  <a:srgbClr val="000000"/>
                </a:solidFill>
                <a:effectLst/>
                <a:latin typeface="inter-regular"/>
              </a:rPr>
              <a:t>Method overriding is used to provide the specific implementation of a method which is already provided by its superclass.</a:t>
            </a:r>
          </a:p>
          <a:p>
            <a:pPr algn="just">
              <a:buFont typeface="Arial" panose="020B0604020202020204" pitchFamily="34" charset="0"/>
              <a:buChar char="•"/>
            </a:pPr>
            <a:r>
              <a:rPr lang="en-US" b="0" i="0" dirty="0">
                <a:solidFill>
                  <a:srgbClr val="000000"/>
                </a:solidFill>
                <a:effectLst/>
                <a:latin typeface="inter-regular"/>
              </a:rPr>
              <a:t>Method overriding is used for runtime polymorphism</a:t>
            </a:r>
          </a:p>
          <a:p>
            <a:pPr algn="just"/>
            <a:r>
              <a:rPr lang="en-US" sz="1800" b="1" i="0" dirty="0">
                <a:solidFill>
                  <a:schemeClr val="accent1">
                    <a:lumMod val="50000"/>
                  </a:schemeClr>
                </a:solidFill>
                <a:effectLst/>
                <a:latin typeface="erdana"/>
              </a:rPr>
              <a:t>Rules for Java Method Overriding</a:t>
            </a:r>
          </a:p>
          <a:p>
            <a:pPr algn="just">
              <a:buFont typeface="+mj-lt"/>
              <a:buAutoNum type="arabicPeriod"/>
            </a:pPr>
            <a:r>
              <a:rPr lang="en-US" b="0" i="0" dirty="0">
                <a:solidFill>
                  <a:srgbClr val="000000"/>
                </a:solidFill>
                <a:effectLst/>
                <a:latin typeface="inter-regular"/>
              </a:rPr>
              <a:t>The method must have the same name as in the parent class</a:t>
            </a:r>
          </a:p>
          <a:p>
            <a:pPr algn="just">
              <a:buFont typeface="+mj-lt"/>
              <a:buAutoNum type="arabicPeriod"/>
            </a:pPr>
            <a:r>
              <a:rPr lang="en-US" b="0" i="0" dirty="0">
                <a:solidFill>
                  <a:srgbClr val="000000"/>
                </a:solidFill>
                <a:effectLst/>
                <a:latin typeface="inter-regular"/>
              </a:rPr>
              <a:t>The method must have the same parameter as in the parent class.</a:t>
            </a:r>
          </a:p>
          <a:p>
            <a:pPr algn="just">
              <a:buFont typeface="+mj-lt"/>
              <a:buAutoNum type="arabicPeriod"/>
            </a:pPr>
            <a:r>
              <a:rPr lang="en-US" b="0" i="0" dirty="0">
                <a:solidFill>
                  <a:srgbClr val="000000"/>
                </a:solidFill>
                <a:effectLst/>
                <a:latin typeface="inter-regular"/>
              </a:rPr>
              <a:t>There must be an IS-A relationship (inheritance).</a:t>
            </a:r>
          </a:p>
          <a:p>
            <a:endParaRPr lang="en-US" dirty="0"/>
          </a:p>
        </p:txBody>
      </p:sp>
      <p:sp>
        <p:nvSpPr>
          <p:cNvPr id="5" name="Rectangle 4">
            <a:extLst>
              <a:ext uri="{FF2B5EF4-FFF2-40B4-BE49-F238E27FC236}">
                <a16:creationId xmlns:a16="http://schemas.microsoft.com/office/drawing/2014/main" id="{68A2DE77-2181-4F5F-89B9-D13DAEED7BD1}"/>
              </a:ext>
            </a:extLst>
          </p:cNvPr>
          <p:cNvSpPr/>
          <p:nvPr/>
        </p:nvSpPr>
        <p:spPr>
          <a:xfrm>
            <a:off x="9573491" y="5153890"/>
            <a:ext cx="2092036" cy="707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rank </a:t>
            </a:r>
            <a:r>
              <a:rPr lang="en-US" dirty="0" err="1"/>
              <a:t>assinged</a:t>
            </a:r>
            <a:endParaRPr lang="en-US" dirty="0"/>
          </a:p>
        </p:txBody>
      </p:sp>
    </p:spTree>
    <p:extLst>
      <p:ext uri="{BB962C8B-B14F-4D97-AF65-F5344CB8AC3E}">
        <p14:creationId xmlns:p14="http://schemas.microsoft.com/office/powerpoint/2010/main" val="105743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4C09-359C-4206-B3A0-CBCC83E7352F}"/>
              </a:ext>
            </a:extLst>
          </p:cNvPr>
          <p:cNvSpPr>
            <a:spLocks noGrp="1"/>
          </p:cNvSpPr>
          <p:nvPr>
            <p:ph type="title"/>
          </p:nvPr>
        </p:nvSpPr>
        <p:spPr>
          <a:xfrm>
            <a:off x="839788" y="457200"/>
            <a:ext cx="3932237" cy="921434"/>
          </a:xfrm>
        </p:spPr>
        <p:txBody>
          <a:bodyPr>
            <a:normAutofit fontScale="90000"/>
          </a:bodyPr>
          <a:lstStyle/>
          <a:p>
            <a:r>
              <a:rPr lang="en-US" b="0" i="0" dirty="0">
                <a:solidFill>
                  <a:schemeClr val="accent1">
                    <a:lumMod val="50000"/>
                  </a:schemeClr>
                </a:solidFill>
                <a:effectLst/>
                <a:latin typeface="erdana"/>
              </a:rPr>
              <a:t>Abstraction</a:t>
            </a:r>
            <a:br>
              <a:rPr lang="en-US" b="0" i="0" dirty="0">
                <a:solidFill>
                  <a:srgbClr val="610B38"/>
                </a:solidFill>
                <a:effectLst/>
                <a:latin typeface="erdana"/>
              </a:rPr>
            </a:br>
            <a:endParaRPr lang="en-US" dirty="0"/>
          </a:p>
        </p:txBody>
      </p:sp>
      <p:sp>
        <p:nvSpPr>
          <p:cNvPr id="4" name="Text Placeholder 3">
            <a:extLst>
              <a:ext uri="{FF2B5EF4-FFF2-40B4-BE49-F238E27FC236}">
                <a16:creationId xmlns:a16="http://schemas.microsoft.com/office/drawing/2014/main" id="{E31B60EC-42F5-416E-BEB9-E77624D3E91A}"/>
              </a:ext>
            </a:extLst>
          </p:cNvPr>
          <p:cNvSpPr>
            <a:spLocks noGrp="1"/>
          </p:cNvSpPr>
          <p:nvPr>
            <p:ph type="body" sz="half" idx="2"/>
          </p:nvPr>
        </p:nvSpPr>
        <p:spPr>
          <a:xfrm>
            <a:off x="839788" y="955964"/>
            <a:ext cx="5832765" cy="4913024"/>
          </a:xfrm>
        </p:spPr>
        <p:txBody>
          <a:bodyPr/>
          <a:lstStyle/>
          <a:p>
            <a:r>
              <a:rPr lang="en-US" b="1" i="0" dirty="0">
                <a:solidFill>
                  <a:srgbClr val="333333"/>
                </a:solidFill>
                <a:effectLst/>
                <a:latin typeface="inter-bold"/>
              </a:rPr>
              <a:t>Abstraction</a:t>
            </a:r>
            <a:r>
              <a:rPr lang="en-US" b="0" i="0" dirty="0">
                <a:solidFill>
                  <a:srgbClr val="333333"/>
                </a:solidFill>
                <a:effectLst/>
                <a:latin typeface="inter-regular"/>
              </a:rPr>
              <a:t> is a process of hiding the implementation details and showing only functionality to the user.</a:t>
            </a:r>
          </a:p>
          <a:p>
            <a:r>
              <a:rPr lang="en-US" b="0" i="0" dirty="0">
                <a:solidFill>
                  <a:srgbClr val="333333"/>
                </a:solidFill>
                <a:effectLst/>
                <a:latin typeface="inter-regular"/>
              </a:rPr>
              <a:t>Another way, it shows only essential things to the user and hides the internal details, for example, sending SMS where you type the text and send the message. You don't know the internal processing about the message delivery.</a:t>
            </a:r>
          </a:p>
          <a:p>
            <a:r>
              <a:rPr lang="en-US" b="0" i="0" dirty="0">
                <a:solidFill>
                  <a:srgbClr val="333333"/>
                </a:solidFill>
                <a:effectLst/>
                <a:latin typeface="inter-regular"/>
              </a:rPr>
              <a:t>A class which is declared as abstract is known as an </a:t>
            </a:r>
            <a:r>
              <a:rPr lang="en-US" b="1" i="0" dirty="0">
                <a:solidFill>
                  <a:srgbClr val="333333"/>
                </a:solidFill>
                <a:effectLst/>
                <a:latin typeface="inter-bold"/>
              </a:rPr>
              <a:t>abstract class</a:t>
            </a:r>
            <a:r>
              <a:rPr lang="en-US" b="0" i="0" dirty="0">
                <a:solidFill>
                  <a:srgbClr val="333333"/>
                </a:solidFill>
                <a:effectLst/>
                <a:latin typeface="inter-regular"/>
              </a:rPr>
              <a:t>. It can have abstract and non-abstract methods. It needs to be extended and its method implemented. It cannot be instantiated.</a:t>
            </a:r>
            <a:endParaRPr lang="en-US" dirty="0"/>
          </a:p>
        </p:txBody>
      </p:sp>
      <p:sp>
        <p:nvSpPr>
          <p:cNvPr id="6" name="Content Placeholder 5">
            <a:extLst>
              <a:ext uri="{FF2B5EF4-FFF2-40B4-BE49-F238E27FC236}">
                <a16:creationId xmlns:a16="http://schemas.microsoft.com/office/drawing/2014/main" id="{F1741A16-3D94-47B6-8638-F6C849A9159A}"/>
              </a:ext>
            </a:extLst>
          </p:cNvPr>
          <p:cNvSpPr>
            <a:spLocks noGrp="1"/>
          </p:cNvSpPr>
          <p:nvPr>
            <p:ph idx="1"/>
          </p:nvPr>
        </p:nvSpPr>
        <p:spPr>
          <a:xfrm>
            <a:off x="6888885" y="1080655"/>
            <a:ext cx="4998315" cy="5320146"/>
          </a:xfrm>
        </p:spPr>
        <p:style>
          <a:lnRef idx="0">
            <a:scrgbClr r="0" g="0" b="0"/>
          </a:lnRef>
          <a:fillRef idx="1002">
            <a:schemeClr val="lt2"/>
          </a:fillRef>
          <a:effectRef idx="0">
            <a:scrgbClr r="0" g="0" b="0"/>
          </a:effectRef>
          <a:fontRef idx="major"/>
        </p:style>
        <p:txBody>
          <a:bodyPr>
            <a:normAutofit/>
          </a:bodyPr>
          <a:lstStyle/>
          <a:p>
            <a:pPr marL="0" indent="0">
              <a:buNone/>
            </a:pPr>
            <a:r>
              <a:rPr lang="en-US" sz="2000" dirty="0">
                <a:solidFill>
                  <a:schemeClr val="accent1">
                    <a:lumMod val="50000"/>
                  </a:schemeClr>
                </a:solidFill>
              </a:rPr>
              <a:t>//ABSTRACT CLASS WITH ONE ABSTRACT METHOD</a:t>
            </a:r>
          </a:p>
          <a:p>
            <a:pPr marL="0" indent="0">
              <a:buNone/>
            </a:pPr>
            <a:r>
              <a:rPr lang="en-US" sz="2000" dirty="0">
                <a:solidFill>
                  <a:schemeClr val="accent1">
                    <a:lumMod val="50000"/>
                  </a:schemeClr>
                </a:solidFill>
              </a:rPr>
              <a:t>Example:-</a:t>
            </a:r>
          </a:p>
          <a:p>
            <a:pPr marL="0" indent="0">
              <a:buNone/>
            </a:pPr>
            <a:r>
              <a:rPr lang="en-US" sz="1800" dirty="0"/>
              <a:t>abstract class Bank{</a:t>
            </a:r>
          </a:p>
          <a:p>
            <a:pPr marL="0" indent="0">
              <a:buNone/>
            </a:pPr>
            <a:r>
              <a:rPr lang="en-US" sz="1800" dirty="0"/>
              <a:t>   abstract void </a:t>
            </a:r>
            <a:r>
              <a:rPr lang="en-US" sz="1800" dirty="0" err="1"/>
              <a:t>homeloan</a:t>
            </a:r>
            <a:r>
              <a:rPr lang="en-US" sz="1800" dirty="0"/>
              <a:t>();</a:t>
            </a:r>
          </a:p>
          <a:p>
            <a:pPr marL="0" indent="0">
              <a:buNone/>
            </a:pPr>
            <a:r>
              <a:rPr lang="en-US" sz="1800" dirty="0"/>
              <a:t> }</a:t>
            </a:r>
          </a:p>
          <a:p>
            <a:pPr marL="0" indent="0">
              <a:buNone/>
            </a:pPr>
            <a:r>
              <a:rPr lang="en-US" sz="1800" dirty="0"/>
              <a:t> class axis extends bank{</a:t>
            </a:r>
          </a:p>
          <a:p>
            <a:pPr marL="0" indent="0">
              <a:buNone/>
            </a:pPr>
            <a:r>
              <a:rPr lang="en-US" sz="1800" dirty="0"/>
              <a:t> void </a:t>
            </a:r>
            <a:r>
              <a:rPr lang="en-US" sz="1800" dirty="0" err="1"/>
              <a:t>homeloan</a:t>
            </a:r>
            <a:r>
              <a:rPr lang="en-US" sz="1800" dirty="0"/>
              <a:t>(){</a:t>
            </a:r>
          </a:p>
          <a:p>
            <a:pPr marL="0" indent="0">
              <a:buNone/>
            </a:pPr>
            <a:r>
              <a:rPr lang="en-US" sz="1800" dirty="0" err="1"/>
              <a:t>System.out.println</a:t>
            </a:r>
            <a:r>
              <a:rPr lang="en-US" sz="1800" dirty="0"/>
              <a:t>(“interest is 5");}</a:t>
            </a:r>
          </a:p>
          <a:p>
            <a:endParaRPr lang="en-US" sz="1800" dirty="0"/>
          </a:p>
          <a:p>
            <a:pPr marL="0" indent="0">
              <a:buNone/>
            </a:pPr>
            <a:r>
              <a:rPr lang="en-US" sz="1800" dirty="0"/>
              <a:t> public static void main(String </a:t>
            </a:r>
            <a:r>
              <a:rPr lang="en-US" sz="1800" dirty="0" err="1"/>
              <a:t>args</a:t>
            </a:r>
            <a:r>
              <a:rPr lang="en-US" sz="1800" dirty="0"/>
              <a:t>[]){</a:t>
            </a:r>
          </a:p>
          <a:p>
            <a:pPr marL="0" indent="0">
              <a:buNone/>
            </a:pPr>
            <a:r>
              <a:rPr lang="en-US" sz="1800" dirty="0"/>
              <a:t>bank obj1 = new axis(); obj1.homeloan();</a:t>
            </a:r>
          </a:p>
          <a:p>
            <a:pPr marL="0" indent="0">
              <a:buNone/>
            </a:pPr>
            <a:r>
              <a:rPr lang="en-US" sz="1800" dirty="0"/>
              <a:t>}</a:t>
            </a:r>
          </a:p>
          <a:p>
            <a:pPr marL="0" indent="0">
              <a:buNone/>
            </a:pPr>
            <a:r>
              <a:rPr lang="en-US" sz="1800" dirty="0"/>
              <a:t>  }</a:t>
            </a:r>
          </a:p>
          <a:p>
            <a:pPr marL="0" indent="0">
              <a:buNone/>
            </a:pPr>
            <a:endParaRPr lang="en-US" dirty="0"/>
          </a:p>
        </p:txBody>
      </p:sp>
      <p:pic>
        <p:nvPicPr>
          <p:cNvPr id="3078" name="Picture 6" descr="Abstraction in Java - Learn with its Types and Real-life Examples -  TechVidvan">
            <a:extLst>
              <a:ext uri="{FF2B5EF4-FFF2-40B4-BE49-F238E27FC236}">
                <a16:creationId xmlns:a16="http://schemas.microsoft.com/office/drawing/2014/main" id="{AF6BF7B8-73EF-4A0F-A7AA-C0E7B0D28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55" y="3571874"/>
            <a:ext cx="6049097" cy="28289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A722B58-6175-4B9D-A00E-D8C4059879E5}"/>
              </a:ext>
            </a:extLst>
          </p:cNvPr>
          <p:cNvSpPr/>
          <p:nvPr/>
        </p:nvSpPr>
        <p:spPr>
          <a:xfrm>
            <a:off x="9684327" y="5777344"/>
            <a:ext cx="2097376" cy="548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Interest is 5</a:t>
            </a:r>
          </a:p>
        </p:txBody>
      </p:sp>
    </p:spTree>
    <p:extLst>
      <p:ext uri="{BB962C8B-B14F-4D97-AF65-F5344CB8AC3E}">
        <p14:creationId xmlns:p14="http://schemas.microsoft.com/office/powerpoint/2010/main" val="130632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1C81-62AD-4BA2-BB8E-BEDFBA98CA43}"/>
              </a:ext>
            </a:extLst>
          </p:cNvPr>
          <p:cNvSpPr>
            <a:spLocks noGrp="1"/>
          </p:cNvSpPr>
          <p:nvPr>
            <p:ph type="title"/>
          </p:nvPr>
        </p:nvSpPr>
        <p:spPr>
          <a:xfrm>
            <a:off x="175846" y="0"/>
            <a:ext cx="4596179" cy="1705708"/>
          </a:xfrm>
        </p:spPr>
        <p:txBody>
          <a:bodyPr>
            <a:normAutofit/>
          </a:bodyPr>
          <a:lstStyle/>
          <a:p>
            <a:r>
              <a:rPr lang="en-US" b="0" i="0" dirty="0">
                <a:solidFill>
                  <a:schemeClr val="accent1">
                    <a:lumMod val="50000"/>
                  </a:schemeClr>
                </a:solidFill>
                <a:effectLst/>
                <a:latin typeface="erdana"/>
              </a:rPr>
              <a:t>Interface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EFC3BB08-8770-4477-A26B-0235DE8B9B3C}"/>
              </a:ext>
            </a:extLst>
          </p:cNvPr>
          <p:cNvSpPr>
            <a:spLocks noGrp="1"/>
          </p:cNvSpPr>
          <p:nvPr>
            <p:ph idx="1"/>
          </p:nvPr>
        </p:nvSpPr>
        <p:spPr>
          <a:xfrm>
            <a:off x="6909686" y="304800"/>
            <a:ext cx="4514973" cy="6289964"/>
          </a:xfrm>
        </p:spPr>
        <p:style>
          <a:lnRef idx="0">
            <a:scrgbClr r="0" g="0" b="0"/>
          </a:lnRef>
          <a:fillRef idx="1002">
            <a:schemeClr val="lt2"/>
          </a:fillRef>
          <a:effectRef idx="0">
            <a:scrgbClr r="0" g="0" b="0"/>
          </a:effectRef>
          <a:fontRef idx="major"/>
        </p:style>
        <p:txBody>
          <a:bodyPr>
            <a:noAutofit/>
          </a:bodyPr>
          <a:lstStyle/>
          <a:p>
            <a:pPr marL="0" indent="0">
              <a:buNone/>
            </a:pPr>
            <a:r>
              <a:rPr lang="en-US" sz="1400" dirty="0">
                <a:latin typeface="+mn-lt"/>
              </a:rPr>
              <a:t>Example for multiple inheritance</a:t>
            </a:r>
          </a:p>
          <a:p>
            <a:endParaRPr lang="en-US" sz="1400" dirty="0">
              <a:latin typeface="+mn-lt"/>
            </a:endParaRPr>
          </a:p>
          <a:p>
            <a:pPr marL="0" indent="0">
              <a:buNone/>
            </a:pPr>
            <a:r>
              <a:rPr lang="en-US" sz="1400" dirty="0">
                <a:latin typeface="+mn-lt"/>
              </a:rPr>
              <a:t>interface </a:t>
            </a:r>
            <a:r>
              <a:rPr lang="en-US" sz="1400" dirty="0" err="1">
                <a:latin typeface="+mn-lt"/>
              </a:rPr>
              <a:t>axisbank</a:t>
            </a:r>
            <a:r>
              <a:rPr lang="en-US" sz="1400" dirty="0">
                <a:latin typeface="+mn-lt"/>
              </a:rPr>
              <a:t> {  </a:t>
            </a:r>
          </a:p>
          <a:p>
            <a:pPr marL="0" indent="0">
              <a:buNone/>
            </a:pPr>
            <a:r>
              <a:rPr lang="en-US" sz="1400" dirty="0">
                <a:latin typeface="+mn-lt"/>
              </a:rPr>
              <a:t>void </a:t>
            </a:r>
            <a:r>
              <a:rPr lang="en-US" sz="1400" dirty="0" err="1">
                <a:latin typeface="+mn-lt"/>
              </a:rPr>
              <a:t>homeloan</a:t>
            </a:r>
            <a:r>
              <a:rPr lang="en-US" sz="1400" dirty="0">
                <a:latin typeface="+mn-lt"/>
              </a:rPr>
              <a:t> ();  </a:t>
            </a:r>
          </a:p>
          <a:p>
            <a:pPr marL="0" indent="0">
              <a:buNone/>
            </a:pPr>
            <a:r>
              <a:rPr lang="en-US" sz="1400" dirty="0">
                <a:latin typeface="+mn-lt"/>
              </a:rPr>
              <a:t>}  </a:t>
            </a:r>
          </a:p>
          <a:p>
            <a:pPr marL="0" indent="0">
              <a:buNone/>
            </a:pPr>
            <a:r>
              <a:rPr lang="en-US" sz="1400" dirty="0">
                <a:latin typeface="+mn-lt"/>
              </a:rPr>
              <a:t>interface </a:t>
            </a:r>
            <a:r>
              <a:rPr lang="en-US" sz="1400" dirty="0" err="1">
                <a:latin typeface="+mn-lt"/>
              </a:rPr>
              <a:t>Sbibank</a:t>
            </a:r>
            <a:r>
              <a:rPr lang="en-US" sz="1400" dirty="0">
                <a:latin typeface="+mn-lt"/>
              </a:rPr>
              <a:t>{  </a:t>
            </a:r>
          </a:p>
          <a:p>
            <a:pPr marL="0" indent="0">
              <a:buNone/>
            </a:pPr>
            <a:r>
              <a:rPr lang="en-US" sz="1400" dirty="0">
                <a:latin typeface="+mn-lt"/>
              </a:rPr>
              <a:t>void </a:t>
            </a:r>
            <a:r>
              <a:rPr lang="en-US" sz="1400" dirty="0" err="1">
                <a:latin typeface="+mn-lt"/>
              </a:rPr>
              <a:t>homeloan</a:t>
            </a:r>
            <a:r>
              <a:rPr lang="en-US" sz="1400" dirty="0">
                <a:latin typeface="+mn-lt"/>
              </a:rPr>
              <a:t> ();  </a:t>
            </a:r>
          </a:p>
          <a:p>
            <a:pPr marL="0" indent="0">
              <a:buNone/>
            </a:pPr>
            <a:r>
              <a:rPr lang="en-US" sz="1400" dirty="0">
                <a:latin typeface="+mn-lt"/>
              </a:rPr>
              <a:t>}  </a:t>
            </a:r>
          </a:p>
          <a:p>
            <a:pPr marL="0" indent="0">
              <a:buNone/>
            </a:pPr>
            <a:r>
              <a:rPr lang="en-US" sz="1400" dirty="0">
                <a:latin typeface="+mn-lt"/>
              </a:rPr>
              <a:t>  </a:t>
            </a:r>
          </a:p>
          <a:p>
            <a:pPr marL="0" indent="0">
              <a:buNone/>
            </a:pPr>
            <a:r>
              <a:rPr lang="en-US" sz="1400" dirty="0">
                <a:latin typeface="+mn-lt"/>
              </a:rPr>
              <a:t>class </a:t>
            </a:r>
            <a:r>
              <a:rPr lang="en-US" sz="1400" dirty="0" err="1">
                <a:latin typeface="+mn-lt"/>
              </a:rPr>
              <a:t>boibank</a:t>
            </a:r>
            <a:r>
              <a:rPr lang="en-US" sz="1400" dirty="0">
                <a:latin typeface="+mn-lt"/>
              </a:rPr>
              <a:t> implements </a:t>
            </a:r>
            <a:r>
              <a:rPr lang="en-US" sz="1400" dirty="0" err="1">
                <a:latin typeface="+mn-lt"/>
              </a:rPr>
              <a:t>Axisbank</a:t>
            </a:r>
            <a:r>
              <a:rPr lang="en-US" sz="1400" dirty="0">
                <a:latin typeface="+mn-lt"/>
              </a:rPr>
              <a:t>, </a:t>
            </a:r>
            <a:r>
              <a:rPr lang="en-US" sz="1400" dirty="0" err="1">
                <a:latin typeface="+mn-lt"/>
              </a:rPr>
              <a:t>sbibank</a:t>
            </a:r>
            <a:r>
              <a:rPr lang="en-US" sz="1400" dirty="0">
                <a:latin typeface="+mn-lt"/>
              </a:rPr>
              <a:t>{  </a:t>
            </a:r>
          </a:p>
          <a:p>
            <a:pPr marL="0" indent="0">
              <a:buNone/>
            </a:pPr>
            <a:r>
              <a:rPr lang="en-US" sz="1400" dirty="0">
                <a:latin typeface="+mn-lt"/>
              </a:rPr>
              <a:t>public void </a:t>
            </a:r>
            <a:r>
              <a:rPr lang="en-US" sz="1400" dirty="0" err="1">
                <a:latin typeface="+mn-lt"/>
              </a:rPr>
              <a:t>homeloan</a:t>
            </a:r>
            <a:r>
              <a:rPr lang="en-US" sz="1400" dirty="0">
                <a:latin typeface="+mn-lt"/>
              </a:rPr>
              <a:t>()</a:t>
            </a:r>
          </a:p>
          <a:p>
            <a:pPr marL="0" indent="0">
              <a:buNone/>
            </a:pPr>
            <a:r>
              <a:rPr lang="en-US" sz="1400" dirty="0">
                <a:latin typeface="+mn-lt"/>
              </a:rPr>
              <a:t>{</a:t>
            </a:r>
            <a:r>
              <a:rPr lang="en-US" sz="1400" dirty="0" err="1">
                <a:latin typeface="+mn-lt"/>
              </a:rPr>
              <a:t>System.out.println</a:t>
            </a:r>
            <a:r>
              <a:rPr lang="en-US" sz="1400" dirty="0">
                <a:latin typeface="+mn-lt"/>
              </a:rPr>
              <a:t>(“ interest is15/");} </a:t>
            </a:r>
          </a:p>
          <a:p>
            <a:pPr marL="0" indent="0">
              <a:buNone/>
            </a:pPr>
            <a:r>
              <a:rPr lang="en-US" sz="1400" dirty="0">
                <a:latin typeface="+mn-lt"/>
              </a:rPr>
              <a:t> </a:t>
            </a:r>
          </a:p>
          <a:p>
            <a:pPr marL="0" indent="0">
              <a:buNone/>
            </a:pPr>
            <a:r>
              <a:rPr lang="en-US" sz="1400" dirty="0">
                <a:latin typeface="+mn-lt"/>
              </a:rPr>
              <a:t>public static void main(String </a:t>
            </a:r>
            <a:r>
              <a:rPr lang="en-US" sz="1400" dirty="0" err="1">
                <a:latin typeface="+mn-lt"/>
              </a:rPr>
              <a:t>args</a:t>
            </a:r>
            <a:r>
              <a:rPr lang="en-US" sz="1400" dirty="0">
                <a:latin typeface="+mn-lt"/>
              </a:rPr>
              <a:t>[]){  </a:t>
            </a:r>
          </a:p>
          <a:p>
            <a:pPr marL="0" indent="0">
              <a:buNone/>
            </a:pPr>
            <a:r>
              <a:rPr lang="en-US" sz="1400" dirty="0" err="1">
                <a:latin typeface="+mn-lt"/>
              </a:rPr>
              <a:t>boibank</a:t>
            </a:r>
            <a:r>
              <a:rPr lang="en-US" sz="1400" dirty="0">
                <a:latin typeface="+mn-lt"/>
              </a:rPr>
              <a:t> obj = new </a:t>
            </a:r>
            <a:r>
              <a:rPr lang="en-US" sz="1400" dirty="0" err="1">
                <a:latin typeface="+mn-lt"/>
              </a:rPr>
              <a:t>boibank</a:t>
            </a:r>
            <a:r>
              <a:rPr lang="en-US" sz="1400" dirty="0">
                <a:latin typeface="+mn-lt"/>
              </a:rPr>
              <a:t>();  </a:t>
            </a:r>
          </a:p>
          <a:p>
            <a:pPr marL="0" indent="0">
              <a:buNone/>
            </a:pPr>
            <a:r>
              <a:rPr lang="en-US" sz="1400" dirty="0" err="1">
                <a:latin typeface="+mn-lt"/>
              </a:rPr>
              <a:t>Obj.homeloan</a:t>
            </a:r>
            <a:r>
              <a:rPr lang="en-US" sz="1400" dirty="0">
                <a:latin typeface="+mn-lt"/>
              </a:rPr>
              <a:t>();  </a:t>
            </a:r>
          </a:p>
          <a:p>
            <a:pPr marL="0" indent="0">
              <a:buNone/>
            </a:pPr>
            <a:r>
              <a:rPr lang="en-US" sz="1400" dirty="0">
                <a:latin typeface="+mn-lt"/>
              </a:rPr>
              <a:t> }  </a:t>
            </a:r>
          </a:p>
          <a:p>
            <a:pPr marL="0" indent="0">
              <a:buNone/>
            </a:pPr>
            <a:r>
              <a:rPr lang="en-US" sz="1400" dirty="0">
                <a:latin typeface="+mn-lt"/>
              </a:rPr>
              <a:t>} </a:t>
            </a:r>
          </a:p>
        </p:txBody>
      </p:sp>
      <p:sp>
        <p:nvSpPr>
          <p:cNvPr id="4" name="Text Placeholder 3">
            <a:extLst>
              <a:ext uri="{FF2B5EF4-FFF2-40B4-BE49-F238E27FC236}">
                <a16:creationId xmlns:a16="http://schemas.microsoft.com/office/drawing/2014/main" id="{5CFAB42E-BF3C-4384-889C-6A110AF64EBF}"/>
              </a:ext>
            </a:extLst>
          </p:cNvPr>
          <p:cNvSpPr>
            <a:spLocks noGrp="1"/>
          </p:cNvSpPr>
          <p:nvPr>
            <p:ph type="body" sz="half" idx="2"/>
          </p:nvPr>
        </p:nvSpPr>
        <p:spPr>
          <a:xfrm>
            <a:off x="175846" y="1318846"/>
            <a:ext cx="6836142" cy="4550142"/>
          </a:xfrm>
        </p:spPr>
        <p:txBody>
          <a:bodyPr>
            <a:normAutofit lnSpcReduction="10000"/>
          </a:bodyPr>
          <a:lstStyle/>
          <a:p>
            <a:r>
              <a:rPr lang="en-US" sz="2000" b="0" i="0" dirty="0">
                <a:solidFill>
                  <a:srgbClr val="333333"/>
                </a:solidFill>
                <a:effectLst/>
              </a:rPr>
              <a:t>An </a:t>
            </a:r>
            <a:r>
              <a:rPr lang="en-US" sz="2000" b="1" i="0" dirty="0">
                <a:solidFill>
                  <a:srgbClr val="333333"/>
                </a:solidFill>
                <a:effectLst/>
              </a:rPr>
              <a:t>interface in Java</a:t>
            </a:r>
            <a:r>
              <a:rPr lang="en-US" sz="2000" b="0" i="0" dirty="0">
                <a:solidFill>
                  <a:srgbClr val="333333"/>
                </a:solidFill>
                <a:effectLst/>
              </a:rPr>
              <a:t> is a blueprint of a class. It has static constants and abstract methods.</a:t>
            </a:r>
          </a:p>
          <a:p>
            <a:r>
              <a:rPr lang="en-US" sz="2000" b="0" i="0" dirty="0">
                <a:solidFill>
                  <a:srgbClr val="333333"/>
                </a:solidFill>
                <a:effectLst/>
              </a:rPr>
              <a:t>The interface in Java is </a:t>
            </a:r>
            <a:r>
              <a:rPr lang="en-US" sz="2000" b="0" i="1" dirty="0">
                <a:solidFill>
                  <a:srgbClr val="333333"/>
                </a:solidFill>
                <a:effectLst/>
              </a:rPr>
              <a:t>a mechanism to achieve abstraction</a:t>
            </a:r>
          </a:p>
          <a:p>
            <a:r>
              <a:rPr lang="en-US" sz="2000" b="0" i="0" dirty="0">
                <a:solidFill>
                  <a:srgbClr val="333333"/>
                </a:solidFill>
                <a:effectLst/>
              </a:rPr>
              <a:t>An interface is declared by using the interface keyword. </a:t>
            </a:r>
          </a:p>
          <a:p>
            <a:r>
              <a:rPr lang="en-US" sz="2000" b="0" i="0" dirty="0">
                <a:solidFill>
                  <a:srgbClr val="333333"/>
                </a:solidFill>
                <a:effectLst/>
              </a:rPr>
              <a:t>It provides total abstraction; means all the methods in an interface are declared with the empty body, and all the fields are public, static and final by default</a:t>
            </a:r>
            <a:endParaRPr lang="en-US" sz="2000" b="0" i="1" u="sng" dirty="0">
              <a:solidFill>
                <a:srgbClr val="FF0000"/>
              </a:solidFill>
              <a:effectLst/>
            </a:endParaRPr>
          </a:p>
          <a:p>
            <a:r>
              <a:rPr lang="en-US" sz="2000" b="0" i="0" dirty="0">
                <a:solidFill>
                  <a:srgbClr val="333333"/>
                </a:solidFill>
                <a:effectLst/>
              </a:rPr>
              <a:t> Java Interface also </a:t>
            </a:r>
            <a:r>
              <a:rPr lang="en-US" sz="2000" b="1" i="0" dirty="0">
                <a:solidFill>
                  <a:srgbClr val="333333"/>
                </a:solidFill>
                <a:effectLst/>
              </a:rPr>
              <a:t>represents the IS-A relationship</a:t>
            </a:r>
            <a:r>
              <a:rPr lang="en-US" sz="2000" b="0" i="0" dirty="0">
                <a:solidFill>
                  <a:srgbClr val="333333"/>
                </a:solidFill>
                <a:effectLst/>
              </a:rPr>
              <a:t>.</a:t>
            </a:r>
          </a:p>
          <a:p>
            <a:r>
              <a:rPr lang="en-US" sz="2000" b="0" i="0" dirty="0">
                <a:solidFill>
                  <a:schemeClr val="accent1">
                    <a:lumMod val="50000"/>
                  </a:schemeClr>
                </a:solidFill>
                <a:effectLst/>
              </a:rPr>
              <a:t>Uses of  Java interface</a:t>
            </a:r>
          </a:p>
          <a:p>
            <a:pPr algn="just">
              <a:buFont typeface="Arial" panose="020B0604020202020204" pitchFamily="34" charset="0"/>
              <a:buChar char="•"/>
            </a:pPr>
            <a:r>
              <a:rPr lang="en-US" sz="2000" b="0" i="0" dirty="0">
                <a:solidFill>
                  <a:srgbClr val="000000"/>
                </a:solidFill>
                <a:effectLst/>
              </a:rPr>
              <a:t>It is used to achieve abstraction.</a:t>
            </a:r>
          </a:p>
          <a:p>
            <a:pPr algn="just">
              <a:buFont typeface="Arial" panose="020B0604020202020204" pitchFamily="34" charset="0"/>
              <a:buChar char="•"/>
            </a:pPr>
            <a:r>
              <a:rPr lang="en-US" sz="2000" b="0" i="0" dirty="0">
                <a:solidFill>
                  <a:srgbClr val="000000"/>
                </a:solidFill>
                <a:effectLst/>
              </a:rPr>
              <a:t>By interface, we can support the functionality of multiple inheritance.</a:t>
            </a:r>
          </a:p>
          <a:p>
            <a:pPr algn="just">
              <a:buFont typeface="Arial" panose="020B0604020202020204" pitchFamily="34" charset="0"/>
              <a:buChar char="•"/>
            </a:pPr>
            <a:r>
              <a:rPr lang="en-US" sz="2000" b="0" i="0" dirty="0">
                <a:solidFill>
                  <a:srgbClr val="000000"/>
                </a:solidFill>
                <a:effectLst/>
              </a:rPr>
              <a:t>It can be used to achieve loose coupling.</a:t>
            </a:r>
          </a:p>
          <a:p>
            <a:pPr algn="just">
              <a:buFont typeface="Arial" panose="020B0604020202020204" pitchFamily="34" charset="0"/>
              <a:buChar char="•"/>
            </a:pPr>
            <a:endParaRPr lang="en-US" sz="2000" dirty="0">
              <a:solidFill>
                <a:srgbClr val="000000"/>
              </a:solidFill>
            </a:endParaRPr>
          </a:p>
          <a:p>
            <a:pPr algn="just"/>
            <a:endParaRPr lang="en-US" b="0" i="0" dirty="0">
              <a:solidFill>
                <a:srgbClr val="000000"/>
              </a:solidFill>
              <a:effectLst/>
              <a:latin typeface="inter-regular"/>
            </a:endParaRPr>
          </a:p>
          <a:p>
            <a:endParaRPr lang="en-US" dirty="0"/>
          </a:p>
        </p:txBody>
      </p:sp>
      <p:sp>
        <p:nvSpPr>
          <p:cNvPr id="5" name="Rectangle 4">
            <a:extLst>
              <a:ext uri="{FF2B5EF4-FFF2-40B4-BE49-F238E27FC236}">
                <a16:creationId xmlns:a16="http://schemas.microsoft.com/office/drawing/2014/main" id="{129627B2-6E87-4DB0-9343-93554EB3F90F}"/>
              </a:ext>
            </a:extLst>
          </p:cNvPr>
          <p:cNvSpPr/>
          <p:nvPr/>
        </p:nvSpPr>
        <p:spPr>
          <a:xfrm>
            <a:off x="10861964" y="6289964"/>
            <a:ext cx="5541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F92E511-0212-4836-B8E8-200357BB6125}"/>
              </a:ext>
            </a:extLst>
          </p:cNvPr>
          <p:cNvSpPr/>
          <p:nvPr/>
        </p:nvSpPr>
        <p:spPr>
          <a:xfrm>
            <a:off x="9725891" y="5868988"/>
            <a:ext cx="1717964" cy="684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Interest is 15/</a:t>
            </a:r>
          </a:p>
          <a:p>
            <a:pPr algn="ctr"/>
            <a:endParaRPr lang="en-US" dirty="0"/>
          </a:p>
        </p:txBody>
      </p:sp>
    </p:spTree>
    <p:extLst>
      <p:ext uri="{BB962C8B-B14F-4D97-AF65-F5344CB8AC3E}">
        <p14:creationId xmlns:p14="http://schemas.microsoft.com/office/powerpoint/2010/main" val="419837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BAD09-D72E-4945-94C2-C07C321C1BC1}"/>
              </a:ext>
            </a:extLst>
          </p:cNvPr>
          <p:cNvSpPr>
            <a:spLocks noGrp="1"/>
          </p:cNvSpPr>
          <p:nvPr>
            <p:ph type="title"/>
          </p:nvPr>
        </p:nvSpPr>
        <p:spPr>
          <a:xfrm>
            <a:off x="701344" y="710273"/>
            <a:ext cx="4352315" cy="2813320"/>
          </a:xfrm>
        </p:spPr>
        <p:txBody>
          <a:bodyPr vert="horz" lIns="91440" tIns="45720" rIns="91440" bIns="45720" rtlCol="0" anchor="ctr">
            <a:normAutofit/>
          </a:bodyPr>
          <a:lstStyle/>
          <a:p>
            <a:r>
              <a:rPr lang="en-US" sz="4400" b="0" i="0" kern="1200">
                <a:solidFill>
                  <a:schemeClr val="tx1"/>
                </a:solidFill>
                <a:effectLst/>
                <a:latin typeface="+mj-lt"/>
                <a:ea typeface="+mj-ea"/>
                <a:cs typeface="+mj-cs"/>
              </a:rPr>
              <a:t>Encapsulation</a:t>
            </a:r>
            <a:br>
              <a:rPr lang="en-US" sz="4400" b="0" i="0" kern="1200">
                <a:solidFill>
                  <a:schemeClr val="tx1"/>
                </a:solidFill>
                <a:effectLst/>
                <a:latin typeface="+mj-lt"/>
                <a:ea typeface="+mj-ea"/>
                <a:cs typeface="+mj-cs"/>
              </a:rPr>
            </a:br>
            <a:endParaRPr lang="en-US" sz="4400" kern="1200">
              <a:solidFill>
                <a:schemeClr val="tx1"/>
              </a:solidFill>
              <a:latin typeface="+mj-lt"/>
              <a:ea typeface="+mj-ea"/>
              <a:cs typeface="+mj-cs"/>
            </a:endParaRPr>
          </a:p>
        </p:txBody>
      </p:sp>
      <p:sp>
        <p:nvSpPr>
          <p:cNvPr id="88" name="Rectangle 8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91"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Encapsulation in Java | Realtime Example, Advantage - Scientech Easy">
            <a:extLst>
              <a:ext uri="{FF2B5EF4-FFF2-40B4-BE49-F238E27FC236}">
                <a16:creationId xmlns:a16="http://schemas.microsoft.com/office/drawing/2014/main" id="{E4D00CD5-F40E-4CC6-BB2D-707BFC73830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370" r="8320" b="-3"/>
          <a:stretch/>
        </p:blipFill>
        <p:spPr bwMode="auto">
          <a:xfrm>
            <a:off x="6490229" y="202918"/>
            <a:ext cx="4882560" cy="352118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89DCB7D0-5B79-4949-BAE7-9E07AEA65680}"/>
              </a:ext>
            </a:extLst>
          </p:cNvPr>
          <p:cNvSpPr>
            <a:spLocks noGrp="1"/>
          </p:cNvSpPr>
          <p:nvPr>
            <p:ph type="body" sz="half" idx="2"/>
          </p:nvPr>
        </p:nvSpPr>
        <p:spPr>
          <a:xfrm>
            <a:off x="731519" y="4099034"/>
            <a:ext cx="10785191" cy="2196771"/>
          </a:xfrm>
        </p:spPr>
        <p:txBody>
          <a:bodyPr vert="horz" lIns="91440" tIns="45720" rIns="91440" bIns="45720" rtlCol="0" anchor="ctr">
            <a:normAutofit/>
          </a:bodyPr>
          <a:lstStyle/>
          <a:p>
            <a:pPr indent="-228600">
              <a:buFont typeface="Arial" panose="020B0604020202020204" pitchFamily="34" charset="0"/>
              <a:buChar char="•"/>
            </a:pPr>
            <a:r>
              <a:rPr lang="en-US" sz="1400"/>
              <a:t>Binding (or wrapping) code and data together into a single unit are known as encapsulation. For example, a capsule, it is wrapped with different medicines.</a:t>
            </a:r>
          </a:p>
          <a:p>
            <a:pPr indent="-228600">
              <a:buFont typeface="Arial" panose="020B0604020202020204" pitchFamily="34" charset="0"/>
              <a:buChar char="•"/>
            </a:pPr>
            <a:r>
              <a:rPr lang="en-US" sz="1400" b="0" i="0">
                <a:effectLst/>
              </a:rPr>
              <a:t>A java class is the example of encapsulation. Java bean is the fully encapsulated class because all the data members are private here.</a:t>
            </a:r>
            <a:endParaRPr lang="en-US" sz="1400"/>
          </a:p>
          <a:p>
            <a:pPr indent="-228600">
              <a:buFont typeface="Arial" panose="020B0604020202020204" pitchFamily="34" charset="0"/>
              <a:buChar char="•"/>
            </a:pPr>
            <a:r>
              <a:rPr lang="en-US" sz="1400" b="0" i="0">
                <a:effectLst/>
              </a:rPr>
              <a:t>Advantage of Encapsulation in Java</a:t>
            </a:r>
          </a:p>
          <a:p>
            <a:pPr indent="-228600">
              <a:buFont typeface="Arial" panose="020B0604020202020204" pitchFamily="34" charset="0"/>
              <a:buChar char="•"/>
            </a:pPr>
            <a:r>
              <a:rPr lang="en-US" sz="1400" b="0" i="0">
                <a:effectLst/>
              </a:rPr>
              <a:t>By providing only a setter or getter method, you can make the class </a:t>
            </a:r>
            <a:r>
              <a:rPr lang="en-US" sz="1400" b="1" i="0">
                <a:effectLst/>
              </a:rPr>
              <a:t>read-only or write-only</a:t>
            </a:r>
            <a:r>
              <a:rPr lang="en-US" sz="1400" b="0" i="0">
                <a:effectLst/>
              </a:rPr>
              <a:t>. In other words, you can skip the getter or setter methods.</a:t>
            </a:r>
          </a:p>
          <a:p>
            <a:pPr indent="-228600">
              <a:buFont typeface="Arial" panose="020B0604020202020204" pitchFamily="34" charset="0"/>
              <a:buChar char="•"/>
            </a:pPr>
            <a:br>
              <a:rPr lang="en-US" sz="1400" b="0" i="0">
                <a:effectLst/>
              </a:rPr>
            </a:br>
            <a:r>
              <a:rPr lang="en-US" sz="1400" b="0" i="0">
                <a:effectLst/>
              </a:rPr>
              <a:t>The encapsulate class is </a:t>
            </a:r>
            <a:r>
              <a:rPr lang="en-US" sz="1400" b="1" i="0">
                <a:effectLst/>
              </a:rPr>
              <a:t>easy to test</a:t>
            </a:r>
            <a:r>
              <a:rPr lang="en-US" sz="1400" b="0" i="0">
                <a:effectLst/>
              </a:rPr>
              <a:t>. So, it is better for unit testing</a:t>
            </a:r>
            <a:r>
              <a:rPr lang="en-US" sz="1400" b="0" i="0" dirty="0">
                <a:effectLst/>
              </a:rPr>
              <a:t>.</a:t>
            </a:r>
            <a:endParaRPr lang="en-US" sz="1400"/>
          </a:p>
        </p:txBody>
      </p:sp>
      <p:sp>
        <p:nvSpPr>
          <p:cNvPr id="112" name="Rectangle 11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5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D67C2EE-AFA7-458A-8695-51B546F47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0"/>
            <a:ext cx="1158503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98603-B47F-4E45-BB16-14D07F8C19D9}"/>
              </a:ext>
            </a:extLst>
          </p:cNvPr>
          <p:cNvSpPr>
            <a:spLocks noGrp="1"/>
          </p:cNvSpPr>
          <p:nvPr>
            <p:ph type="title"/>
          </p:nvPr>
        </p:nvSpPr>
        <p:spPr>
          <a:xfrm>
            <a:off x="1166649" y="721805"/>
            <a:ext cx="10258732" cy="1510091"/>
          </a:xfrm>
        </p:spPr>
        <p:txBody>
          <a:bodyPr anchor="b">
            <a:normAutofit fontScale="90000"/>
          </a:bodyPr>
          <a:lstStyle/>
          <a:p>
            <a:r>
              <a:rPr lang="en-US" sz="6000" b="1" i="0" dirty="0">
                <a:effectLst/>
                <a:latin typeface="Source Sans Pro" panose="020B0503030403020204" pitchFamily="34" charset="0"/>
              </a:rPr>
              <a:t>What is OOPS?</a:t>
            </a:r>
            <a:br>
              <a:rPr lang="en-US" sz="6000" b="1" i="0" dirty="0">
                <a:effectLst/>
                <a:latin typeface="Source Sans Pro" panose="020B0503030403020204" pitchFamily="34" charset="0"/>
              </a:rPr>
            </a:br>
            <a:endParaRPr lang="en-US" sz="6000" dirty="0"/>
          </a:p>
        </p:txBody>
      </p:sp>
      <p:grpSp>
        <p:nvGrpSpPr>
          <p:cNvPr id="42" name="Group 41">
            <a:extLst>
              <a:ext uri="{FF2B5EF4-FFF2-40B4-BE49-F238E27FC236}">
                <a16:creationId xmlns:a16="http://schemas.microsoft.com/office/drawing/2014/main" id="{1221A507-76C4-489F-9F32-ECC44C5D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43" name="Rectangle 64">
              <a:extLst>
                <a:ext uri="{FF2B5EF4-FFF2-40B4-BE49-F238E27FC236}">
                  <a16:creationId xmlns:a16="http://schemas.microsoft.com/office/drawing/2014/main" id="{7DC847D7-5EB9-4FE0-B168-3DE1EB4EF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F6F873C5-6B08-4AFE-A352-0A7CBBF46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B0DB0814-1ED8-487C-B9C3-0A3D8FCF9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F5F3852A-F720-4D40-A134-9973D3E1F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1B5D5737-4218-40BA-8AF2-1AE5DECD3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B935F463-D65C-49FE-A92B-41F5ECDA6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F6CA73CF-0DFE-4798-BC6E-C387843B4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98C7D6EA-A5D9-4522-AE62-F469FE6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B04050F1-B046-473B-B19A-E9E56235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975EDD96-1800-4F89-BFE1-9B91350FB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20884670-A662-4E05-AAE8-45BD00526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3FF1EA1E-0B30-4AB3-9D10-CAFB149C8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45623CE9-FC05-43E5-A0BF-7BD5F22B8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E5FDD108-3711-4CC4-AA3A-62731494D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A17CDDB6-3812-4D05-B01E-102B32F6B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D6726100-858D-44CA-B0A8-DC13EA7B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C299ED46-3E2E-408F-82A1-FB2A0A2B9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772859DA-EE4D-4BF7-B000-0718B4A0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666A5CAC-B220-49E0-A1BC-AD5F16827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6690C2E3-0443-48E4-8F94-E3D9113FF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ontent Placeholder 2">
            <a:extLst>
              <a:ext uri="{FF2B5EF4-FFF2-40B4-BE49-F238E27FC236}">
                <a16:creationId xmlns:a16="http://schemas.microsoft.com/office/drawing/2014/main" id="{0EF74152-271D-4375-ADA0-E3F47F99BADC}"/>
              </a:ext>
            </a:extLst>
          </p:cNvPr>
          <p:cNvSpPr>
            <a:spLocks noGrp="1"/>
          </p:cNvSpPr>
          <p:nvPr>
            <p:ph idx="1"/>
          </p:nvPr>
        </p:nvSpPr>
        <p:spPr>
          <a:xfrm>
            <a:off x="1166649" y="1427019"/>
            <a:ext cx="10258733" cy="5139320"/>
          </a:xfrm>
        </p:spPr>
        <p:txBody>
          <a:bodyPr anchor="ctr">
            <a:normAutofit/>
          </a:bodyPr>
          <a:lstStyle/>
          <a:p>
            <a:endParaRPr lang="en-US" sz="800" b="0" i="0" dirty="0">
              <a:effectLst/>
              <a:latin typeface="Source Sans Pro" panose="020B0503030403020204" pitchFamily="34" charset="0"/>
            </a:endParaRPr>
          </a:p>
          <a:p>
            <a:r>
              <a:rPr lang="en-US" sz="1600" b="0" i="0" dirty="0">
                <a:effectLst/>
              </a:rPr>
              <a:t>OOP meaning “Object Oriented Programming” is a popularly known and widely used concept in modern programming languages like </a:t>
            </a:r>
            <a:r>
              <a:rPr lang="en-US" sz="1600" dirty="0"/>
              <a:t>Java</a:t>
            </a:r>
            <a:endParaRPr lang="en-US" sz="1600" b="0" i="0" dirty="0">
              <a:effectLst/>
            </a:endParaRPr>
          </a:p>
          <a:p>
            <a:r>
              <a:rPr lang="en-US" sz="1600" b="0" i="0" dirty="0">
                <a:effectLst/>
              </a:rPr>
              <a:t>The popular object-oriented languages are </a:t>
            </a:r>
            <a:r>
              <a:rPr lang="en-US" sz="1600" b="0" i="0" dirty="0" err="1">
                <a:effectLst/>
              </a:rPr>
              <a:t>Java,C</a:t>
            </a:r>
            <a:r>
              <a:rPr lang="en-US" sz="1600" dirty="0"/>
              <a:t>++,PHP, Python,</a:t>
            </a:r>
            <a:r>
              <a:rPr lang="en-US" sz="1600" b="0" i="0" dirty="0">
                <a:effectLst/>
              </a:rPr>
              <a:t> etc.</a:t>
            </a:r>
          </a:p>
          <a:p>
            <a:r>
              <a:rPr lang="en-US" sz="1600" i="0" dirty="0">
                <a:effectLst/>
              </a:rPr>
              <a:t>Object-Oriented Programming System (OOPs)</a:t>
            </a:r>
            <a:r>
              <a:rPr lang="en-US" sz="1600" b="0" i="0" dirty="0">
                <a:effectLst/>
              </a:rPr>
              <a:t> is a programming concept that works on the principles of abstraction, encapsulation, inheritance, and polymorphism.</a:t>
            </a:r>
          </a:p>
          <a:p>
            <a:r>
              <a:rPr lang="en-US" sz="1600" b="0" i="0" dirty="0">
                <a:effectLst/>
              </a:rPr>
              <a:t>It allows users to create objects they want and create methods to handle those objects. </a:t>
            </a:r>
          </a:p>
          <a:p>
            <a:r>
              <a:rPr lang="en-US" sz="1600" b="0" i="0" dirty="0">
                <a:effectLst/>
              </a:rPr>
              <a:t>The basic concept of OOPs is to create objects, re-use them throughout the program, and manipulate these objects to get </a:t>
            </a:r>
          </a:p>
          <a:p>
            <a:pPr marL="0" indent="0">
              <a:buNone/>
            </a:pPr>
            <a:r>
              <a:rPr lang="en-US" sz="1600" b="1" i="0" dirty="0">
                <a:effectLst/>
              </a:rPr>
              <a:t>      </a:t>
            </a:r>
          </a:p>
          <a:p>
            <a:pPr marL="0" indent="0">
              <a:buNone/>
            </a:pPr>
            <a:r>
              <a:rPr lang="en-US" sz="1600" b="1" i="0" dirty="0">
                <a:effectLst/>
              </a:rPr>
              <a:t>Advantages of OOPs (Object-Oriented Programming System):</a:t>
            </a:r>
          </a:p>
          <a:p>
            <a:pPr>
              <a:buFont typeface="Arial" panose="020B0604020202020204" pitchFamily="34" charset="0"/>
              <a:buChar char="•"/>
            </a:pPr>
            <a:r>
              <a:rPr lang="en-US" sz="1600" b="0" i="0" dirty="0">
                <a:effectLst/>
              </a:rPr>
              <a:t>OOPs Concepts in Java offer easy to understand and a clear modular structure for programs.</a:t>
            </a:r>
          </a:p>
          <a:p>
            <a:pPr>
              <a:buFont typeface="Arial" panose="020B0604020202020204" pitchFamily="34" charset="0"/>
              <a:buChar char="•"/>
            </a:pPr>
            <a:r>
              <a:rPr lang="en-US" sz="1600" b="0" i="0" dirty="0">
                <a:effectLst/>
              </a:rPr>
              <a:t>Objects created for Object-Oriented Programs can be reused in other programs. Thus it saves significant development cost.</a:t>
            </a:r>
          </a:p>
          <a:p>
            <a:pPr>
              <a:buFont typeface="Arial" panose="020B0604020202020204" pitchFamily="34" charset="0"/>
              <a:buChar char="•"/>
            </a:pPr>
            <a:r>
              <a:rPr lang="en-US" sz="1600" b="0" i="0" dirty="0">
                <a:effectLst/>
              </a:rPr>
              <a:t>Large programs are difficult to write, but if the development and designing team follow OOPS concepts, then they can better design with minimum flaws.</a:t>
            </a:r>
          </a:p>
          <a:p>
            <a:pPr>
              <a:buFont typeface="Arial" panose="020B0604020202020204" pitchFamily="34" charset="0"/>
              <a:buChar char="•"/>
            </a:pPr>
            <a:r>
              <a:rPr lang="en-US" sz="1600" b="0" i="0" dirty="0">
                <a:effectLst/>
              </a:rPr>
              <a:t>It enhances program modularity because every object exists independently.</a:t>
            </a:r>
          </a:p>
          <a:p>
            <a:endParaRPr lang="en-US" sz="800" dirty="0"/>
          </a:p>
        </p:txBody>
      </p:sp>
    </p:spTree>
    <p:extLst>
      <p:ext uri="{BB962C8B-B14F-4D97-AF65-F5344CB8AC3E}">
        <p14:creationId xmlns:p14="http://schemas.microsoft.com/office/powerpoint/2010/main" val="241449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E5A49435-E075-4822-9D18-0D1331C9F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3" y="1"/>
            <a:ext cx="1219988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6239D-D92C-42E5-A965-071AD07D077D}"/>
              </a:ext>
            </a:extLst>
          </p:cNvPr>
          <p:cNvSpPr>
            <a:spLocks noGrp="1"/>
          </p:cNvSpPr>
          <p:nvPr>
            <p:ph type="title"/>
          </p:nvPr>
        </p:nvSpPr>
        <p:spPr>
          <a:xfrm>
            <a:off x="1092313" y="870626"/>
            <a:ext cx="4872388" cy="2147520"/>
          </a:xfrm>
        </p:spPr>
        <p:txBody>
          <a:bodyPr vert="horz" lIns="91440" tIns="45720" rIns="91440" bIns="45720" rtlCol="0" anchor="ctr">
            <a:normAutofit/>
          </a:bodyPr>
          <a:lstStyle/>
          <a:p>
            <a:r>
              <a:rPr lang="en-US" sz="1800" b="1" i="0" kern="1200" dirty="0">
                <a:solidFill>
                  <a:schemeClr val="tx1"/>
                </a:solidFill>
                <a:effectLst/>
                <a:latin typeface="+mj-lt"/>
                <a:ea typeface="+mj-ea"/>
                <a:cs typeface="+mj-cs"/>
              </a:rPr>
              <a:t>OOPs (Object-Oriented Programming System)</a:t>
            </a:r>
            <a:br>
              <a:rPr lang="en-US" sz="1800" b="1" i="0" kern="1200" dirty="0">
                <a:solidFill>
                  <a:schemeClr val="tx1"/>
                </a:solidFill>
                <a:effectLst/>
                <a:latin typeface="+mj-lt"/>
                <a:ea typeface="+mj-ea"/>
                <a:cs typeface="+mj-cs"/>
              </a:rPr>
            </a:br>
            <a:br>
              <a:rPr lang="en-US" sz="1800" b="1" i="0" kern="1200" dirty="0">
                <a:solidFill>
                  <a:schemeClr val="tx1"/>
                </a:solidFill>
                <a:effectLst/>
                <a:latin typeface="+mj-lt"/>
                <a:ea typeface="+mj-ea"/>
                <a:cs typeface="+mj-cs"/>
              </a:rPr>
            </a:br>
            <a:r>
              <a:rPr lang="en-US" sz="1800" b="1" i="0" kern="1200" dirty="0">
                <a:solidFill>
                  <a:schemeClr val="tx1"/>
                </a:solidFill>
                <a:effectLst/>
                <a:latin typeface="+mj-lt"/>
                <a:ea typeface="+mj-ea"/>
                <a:cs typeface="+mj-cs"/>
              </a:rPr>
              <a:t>Object</a:t>
            </a:r>
            <a:r>
              <a:rPr lang="en-US" sz="1800" b="0" i="0" kern="1200" dirty="0">
                <a:solidFill>
                  <a:schemeClr val="tx1"/>
                </a:solidFill>
                <a:effectLst/>
                <a:latin typeface="+mj-lt"/>
                <a:ea typeface="+mj-ea"/>
                <a:cs typeface="+mj-cs"/>
              </a:rPr>
              <a:t> means a real-world entity such as a pen, chair, table, computer, watch, etc.  </a:t>
            </a:r>
            <a:br>
              <a:rPr lang="en-US" sz="1800" b="0" i="0" kern="1200" dirty="0">
                <a:solidFill>
                  <a:schemeClr val="tx1"/>
                </a:solidFill>
                <a:effectLst/>
                <a:latin typeface="+mj-lt"/>
                <a:ea typeface="+mj-ea"/>
                <a:cs typeface="+mj-cs"/>
              </a:rPr>
            </a:br>
            <a:r>
              <a:rPr lang="en-US" sz="1800" b="1" i="0" kern="1200" dirty="0">
                <a:solidFill>
                  <a:schemeClr val="tx1"/>
                </a:solidFill>
                <a:effectLst/>
                <a:latin typeface="+mj-lt"/>
                <a:ea typeface="+mj-ea"/>
                <a:cs typeface="+mj-cs"/>
              </a:rPr>
              <a:t>Object-Oriented Programming</a:t>
            </a:r>
            <a:r>
              <a:rPr lang="en-US" sz="1800" b="0" i="0" kern="1200" dirty="0">
                <a:solidFill>
                  <a:schemeClr val="tx1"/>
                </a:solidFill>
                <a:effectLst/>
                <a:latin typeface="+mj-lt"/>
                <a:ea typeface="+mj-ea"/>
                <a:cs typeface="+mj-cs"/>
              </a:rPr>
              <a:t> is  a methodology  or  paradigm  to  design  a  program  using classes and  objects.</a:t>
            </a:r>
            <a:br>
              <a:rPr lang="en-US" sz="1800" b="0" i="0" kern="1200" dirty="0">
                <a:solidFill>
                  <a:schemeClr val="tx1"/>
                </a:solidFill>
                <a:effectLst/>
                <a:latin typeface="+mj-lt"/>
                <a:ea typeface="+mj-ea"/>
                <a:cs typeface="+mj-cs"/>
              </a:rPr>
            </a:br>
            <a:endParaRPr lang="en-US" sz="1800" kern="1200" dirty="0">
              <a:solidFill>
                <a:schemeClr val="tx1"/>
              </a:solidFill>
              <a:latin typeface="+mj-lt"/>
              <a:ea typeface="+mj-ea"/>
              <a:cs typeface="+mj-cs"/>
            </a:endParaRPr>
          </a:p>
        </p:txBody>
      </p:sp>
      <p:sp>
        <p:nvSpPr>
          <p:cNvPr id="129" name="Rectangle 12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23AE24FC-E697-4150-A4E9-7038F7232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32" name="Rectangle 64">
              <a:extLst>
                <a:ext uri="{FF2B5EF4-FFF2-40B4-BE49-F238E27FC236}">
                  <a16:creationId xmlns:a16="http://schemas.microsoft.com/office/drawing/2014/main" id="{B6E6A6DC-8190-4538-9EAF-6D2DA32F2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66">
              <a:extLst>
                <a:ext uri="{FF2B5EF4-FFF2-40B4-BE49-F238E27FC236}">
                  <a16:creationId xmlns:a16="http://schemas.microsoft.com/office/drawing/2014/main" id="{6A0F9E64-E4D5-4F5D-8DC8-4D718FB4E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64">
              <a:extLst>
                <a:ext uri="{FF2B5EF4-FFF2-40B4-BE49-F238E27FC236}">
                  <a16:creationId xmlns:a16="http://schemas.microsoft.com/office/drawing/2014/main" id="{8B14D11E-46EC-4472-B641-2B229466B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66">
              <a:extLst>
                <a:ext uri="{FF2B5EF4-FFF2-40B4-BE49-F238E27FC236}">
                  <a16:creationId xmlns:a16="http://schemas.microsoft.com/office/drawing/2014/main" id="{CBCC03E8-EFA8-4481-85F5-6D67FD43B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64">
              <a:extLst>
                <a:ext uri="{FF2B5EF4-FFF2-40B4-BE49-F238E27FC236}">
                  <a16:creationId xmlns:a16="http://schemas.microsoft.com/office/drawing/2014/main" id="{0AEDB5B1-8ED2-479D-B390-166313445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66">
              <a:extLst>
                <a:ext uri="{FF2B5EF4-FFF2-40B4-BE49-F238E27FC236}">
                  <a16:creationId xmlns:a16="http://schemas.microsoft.com/office/drawing/2014/main" id="{32736CD4-ACBB-4E31-A595-77721EE5F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64">
              <a:extLst>
                <a:ext uri="{FF2B5EF4-FFF2-40B4-BE49-F238E27FC236}">
                  <a16:creationId xmlns:a16="http://schemas.microsoft.com/office/drawing/2014/main" id="{840EDB8A-0A05-4A4D-9131-B0C9913AD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66">
              <a:extLst>
                <a:ext uri="{FF2B5EF4-FFF2-40B4-BE49-F238E27FC236}">
                  <a16:creationId xmlns:a16="http://schemas.microsoft.com/office/drawing/2014/main" id="{97852E7D-B6DA-4315-9AB0-F38BDF42C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64">
              <a:extLst>
                <a:ext uri="{FF2B5EF4-FFF2-40B4-BE49-F238E27FC236}">
                  <a16:creationId xmlns:a16="http://schemas.microsoft.com/office/drawing/2014/main" id="{042626BE-3A9A-4473-9CDB-891652CF9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66">
              <a:extLst>
                <a:ext uri="{FF2B5EF4-FFF2-40B4-BE49-F238E27FC236}">
                  <a16:creationId xmlns:a16="http://schemas.microsoft.com/office/drawing/2014/main" id="{26990F26-ADA3-4903-BD10-FB3F028C4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64">
              <a:extLst>
                <a:ext uri="{FF2B5EF4-FFF2-40B4-BE49-F238E27FC236}">
                  <a16:creationId xmlns:a16="http://schemas.microsoft.com/office/drawing/2014/main" id="{14323D42-A322-4207-857F-82B98209C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F9D23351-DEBD-4512-90A7-4603F9CA6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53C35052-0CBF-4794-B3FE-7CF81F06A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DE00348F-61C1-4BAF-A2DE-51D1FA9DC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740C38A9-2B2E-4547-9000-43FE77D147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8170394A-2958-4790-9EFB-6DA2EC131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4">
              <a:extLst>
                <a:ext uri="{FF2B5EF4-FFF2-40B4-BE49-F238E27FC236}">
                  <a16:creationId xmlns:a16="http://schemas.microsoft.com/office/drawing/2014/main" id="{A0D08350-9D6D-4252-8A04-D0422792B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6">
              <a:extLst>
                <a:ext uri="{FF2B5EF4-FFF2-40B4-BE49-F238E27FC236}">
                  <a16:creationId xmlns:a16="http://schemas.microsoft.com/office/drawing/2014/main" id="{854E4015-5352-4DFB-A8D1-2F380D399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4">
              <a:extLst>
                <a:ext uri="{FF2B5EF4-FFF2-40B4-BE49-F238E27FC236}">
                  <a16:creationId xmlns:a16="http://schemas.microsoft.com/office/drawing/2014/main" id="{835C5FE1-6BD5-4F30-AF61-12736BBAD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66">
              <a:extLst>
                <a:ext uri="{FF2B5EF4-FFF2-40B4-BE49-F238E27FC236}">
                  <a16:creationId xmlns:a16="http://schemas.microsoft.com/office/drawing/2014/main" id="{DDBBD31D-9CD8-4380-A5C6-A03D916CD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7" name="Rectangle 25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2" name="Text Placeholder 3">
            <a:extLst>
              <a:ext uri="{FF2B5EF4-FFF2-40B4-BE49-F238E27FC236}">
                <a16:creationId xmlns:a16="http://schemas.microsoft.com/office/drawing/2014/main" id="{C772A0EC-CA98-48E3-88EF-288725EA85DF}"/>
              </a:ext>
            </a:extLst>
          </p:cNvPr>
          <p:cNvSpPr>
            <a:spLocks noGrp="1"/>
          </p:cNvSpPr>
          <p:nvPr>
            <p:ph type="body" sz="half" idx="2"/>
          </p:nvPr>
        </p:nvSpPr>
        <p:spPr>
          <a:xfrm>
            <a:off x="731520" y="3531476"/>
            <a:ext cx="5233181" cy="3034862"/>
          </a:xfrm>
        </p:spPr>
        <p:txBody>
          <a:bodyPr vert="horz" lIns="91440" tIns="45720" rIns="91440" bIns="45720" rtlCol="0" anchor="ctr">
            <a:normAutofit/>
          </a:bodyPr>
          <a:lstStyle/>
          <a:p>
            <a:pPr indent="-228600">
              <a:buFont typeface="Arial" panose="020B0604020202020204" pitchFamily="34" charset="0"/>
              <a:buChar char="•"/>
            </a:pPr>
            <a:r>
              <a:rPr lang="en-US" sz="1800" b="1" i="0" dirty="0">
                <a:effectLst/>
              </a:rPr>
              <a:t>The following are general OOPs concepts in Java</a:t>
            </a:r>
            <a:r>
              <a:rPr lang="en-US" sz="1800" b="0" i="0" dirty="0">
                <a:effectLst/>
              </a:rPr>
              <a:t>:</a:t>
            </a:r>
            <a:endParaRPr lang="en-US" sz="1800" dirty="0"/>
          </a:p>
          <a:p>
            <a:pPr marL="342900" indent="-228600">
              <a:buFont typeface="Arial" panose="020B0604020202020204" pitchFamily="34" charset="0"/>
              <a:buChar char="•"/>
            </a:pPr>
            <a:r>
              <a:rPr lang="en-US" sz="1800" dirty="0"/>
              <a:t>Object</a:t>
            </a:r>
          </a:p>
          <a:p>
            <a:pPr marL="342900" indent="-228600">
              <a:buFont typeface="Arial" panose="020B0604020202020204" pitchFamily="34" charset="0"/>
              <a:buChar char="•"/>
            </a:pPr>
            <a:r>
              <a:rPr lang="en-US" sz="1800" dirty="0"/>
              <a:t>class</a:t>
            </a:r>
          </a:p>
          <a:p>
            <a:pPr marL="342900" indent="-228600">
              <a:buFont typeface="Arial" panose="020B0604020202020204" pitchFamily="34" charset="0"/>
              <a:buChar char="•"/>
            </a:pPr>
            <a:r>
              <a:rPr lang="en-US" sz="1800" dirty="0"/>
              <a:t>Inheritance</a:t>
            </a:r>
          </a:p>
          <a:p>
            <a:pPr marL="342900" indent="-228600">
              <a:buFont typeface="Arial" panose="020B0604020202020204" pitchFamily="34" charset="0"/>
              <a:buChar char="•"/>
            </a:pPr>
            <a:r>
              <a:rPr lang="en-US" sz="1800" dirty="0"/>
              <a:t>Polymorphism</a:t>
            </a:r>
          </a:p>
          <a:p>
            <a:pPr marL="342900" indent="-228600">
              <a:buFont typeface="Arial" panose="020B0604020202020204" pitchFamily="34" charset="0"/>
              <a:buChar char="•"/>
            </a:pPr>
            <a:r>
              <a:rPr lang="en-US" sz="1800" dirty="0"/>
              <a:t>Abstraction</a:t>
            </a:r>
          </a:p>
          <a:p>
            <a:pPr marL="342900" indent="-228600">
              <a:buFont typeface="Arial" panose="020B0604020202020204" pitchFamily="34" charset="0"/>
              <a:buChar char="•"/>
            </a:pPr>
            <a:r>
              <a:rPr lang="en-US" sz="1800" dirty="0"/>
              <a:t>Encapsulation</a:t>
            </a:r>
          </a:p>
        </p:txBody>
      </p:sp>
      <p:pic>
        <p:nvPicPr>
          <p:cNvPr id="3074" name="Picture 2" descr="Difference between procedural programming and object-oriented programming -  javatpoint">
            <a:extLst>
              <a:ext uri="{FF2B5EF4-FFF2-40B4-BE49-F238E27FC236}">
                <a16:creationId xmlns:a16="http://schemas.microsoft.com/office/drawing/2014/main" id="{9790C098-583E-4BD3-9F56-5D6F60EF249A}"/>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r="2" b="2326"/>
          <a:stretch/>
        </p:blipFill>
        <p:spPr bwMode="auto">
          <a:xfrm>
            <a:off x="6098597" y="1412457"/>
            <a:ext cx="5731071" cy="413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31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B763-8FE3-4501-802E-293738BF0BE7}"/>
              </a:ext>
            </a:extLst>
          </p:cNvPr>
          <p:cNvSpPr>
            <a:spLocks noGrp="1"/>
          </p:cNvSpPr>
          <p:nvPr>
            <p:ph type="title"/>
          </p:nvPr>
        </p:nvSpPr>
        <p:spPr>
          <a:xfrm>
            <a:off x="839788" y="457200"/>
            <a:ext cx="3932237" cy="747486"/>
          </a:xfrm>
        </p:spPr>
        <p:txBody>
          <a:bodyPr/>
          <a:lstStyle/>
          <a:p>
            <a:r>
              <a:rPr lang="en-US" b="1" dirty="0">
                <a:solidFill>
                  <a:schemeClr val="accent1">
                    <a:lumMod val="50000"/>
                  </a:schemeClr>
                </a:solidFill>
              </a:rPr>
              <a:t>Object</a:t>
            </a:r>
          </a:p>
        </p:txBody>
      </p:sp>
      <p:sp>
        <p:nvSpPr>
          <p:cNvPr id="3" name="Content Placeholder 2">
            <a:extLst>
              <a:ext uri="{FF2B5EF4-FFF2-40B4-BE49-F238E27FC236}">
                <a16:creationId xmlns:a16="http://schemas.microsoft.com/office/drawing/2014/main" id="{681B8231-EA10-4F05-9662-9FEB3535945A}"/>
              </a:ext>
            </a:extLst>
          </p:cNvPr>
          <p:cNvSpPr>
            <a:spLocks noGrp="1"/>
          </p:cNvSpPr>
          <p:nvPr>
            <p:ph idx="1"/>
          </p:nvPr>
        </p:nvSpPr>
        <p:spPr>
          <a:xfrm>
            <a:off x="6096000" y="1227475"/>
            <a:ext cx="5689600" cy="4664303"/>
          </a:xfrm>
        </p:spPr>
        <p:style>
          <a:lnRef idx="1">
            <a:schemeClr val="accent3"/>
          </a:lnRef>
          <a:fillRef idx="1001">
            <a:schemeClr val="lt2"/>
          </a:fillRef>
          <a:effectRef idx="1">
            <a:schemeClr val="accent3"/>
          </a:effectRef>
          <a:fontRef idx="minor">
            <a:schemeClr val="dk1"/>
          </a:fontRef>
        </p:style>
        <p:txBody>
          <a:bodyPr>
            <a:normAutofit/>
          </a:bodyPr>
          <a:lstStyle/>
          <a:p>
            <a:pPr marL="0" indent="0">
              <a:buNone/>
            </a:pPr>
            <a:r>
              <a:rPr lang="en-US" sz="2400" b="1" dirty="0">
                <a:solidFill>
                  <a:schemeClr val="accent1">
                    <a:lumMod val="50000"/>
                  </a:schemeClr>
                </a:solidFill>
              </a:rPr>
              <a:t>How to create object</a:t>
            </a:r>
          </a:p>
          <a:p>
            <a:pPr marL="0" indent="0">
              <a:buNone/>
            </a:pPr>
            <a:r>
              <a:rPr lang="en-US" sz="2000" dirty="0"/>
              <a:t>To create an </a:t>
            </a:r>
            <a:r>
              <a:rPr lang="en-US" sz="2000" dirty="0" err="1"/>
              <a:t>objectof</a:t>
            </a:r>
            <a:r>
              <a:rPr lang="en-US" sz="2000" dirty="0"/>
              <a:t> </a:t>
            </a:r>
            <a:r>
              <a:rPr lang="en-US" sz="2000" dirty="0" err="1"/>
              <a:t>main,specify</a:t>
            </a:r>
            <a:r>
              <a:rPr lang="en-US" sz="2000" dirty="0"/>
              <a:t> the class name, followed by object name and use keyword new:</a:t>
            </a:r>
          </a:p>
          <a:p>
            <a:pPr marL="0" indent="0">
              <a:buNone/>
            </a:pPr>
            <a:r>
              <a:rPr lang="en-US" sz="2000" b="1" dirty="0">
                <a:solidFill>
                  <a:srgbClr val="002060"/>
                </a:solidFill>
              </a:rPr>
              <a:t>Syntax:-</a:t>
            </a:r>
          </a:p>
          <a:p>
            <a:pPr marL="0" indent="0">
              <a:buNone/>
            </a:pPr>
            <a:r>
              <a:rPr lang="en-US" sz="2000" b="1" dirty="0" err="1">
                <a:solidFill>
                  <a:srgbClr val="002060"/>
                </a:solidFill>
              </a:rPr>
              <a:t>ClassName</a:t>
            </a:r>
            <a:r>
              <a:rPr lang="en-US" sz="2000" b="1" dirty="0">
                <a:solidFill>
                  <a:srgbClr val="002060"/>
                </a:solidFill>
              </a:rPr>
              <a:t>  </a:t>
            </a:r>
            <a:r>
              <a:rPr lang="en-US" sz="2000" b="1" dirty="0" err="1">
                <a:solidFill>
                  <a:srgbClr val="002060"/>
                </a:solidFill>
              </a:rPr>
              <a:t>ReferenceVariable</a:t>
            </a:r>
            <a:r>
              <a:rPr lang="en-US" sz="2000" b="1" dirty="0">
                <a:solidFill>
                  <a:srgbClr val="002060"/>
                </a:solidFill>
              </a:rPr>
              <a:t>=new </a:t>
            </a:r>
            <a:r>
              <a:rPr lang="en-US" sz="2000" b="1" dirty="0" err="1">
                <a:solidFill>
                  <a:srgbClr val="002060"/>
                </a:solidFill>
              </a:rPr>
              <a:t>ClassName</a:t>
            </a:r>
            <a:r>
              <a:rPr lang="en-US" sz="2000" b="1" dirty="0">
                <a:solidFill>
                  <a:srgbClr val="002060"/>
                </a:solidFill>
              </a:rPr>
              <a:t>(); </a:t>
            </a:r>
          </a:p>
          <a:p>
            <a:pPr marL="0" indent="0">
              <a:buNone/>
            </a:pPr>
            <a:r>
              <a:rPr lang="en-US" sz="1800" dirty="0"/>
              <a:t>  public class employee {</a:t>
            </a:r>
          </a:p>
          <a:p>
            <a:pPr marL="0" indent="0">
              <a:buNone/>
            </a:pPr>
            <a:r>
              <a:rPr lang="en-US" sz="1800" dirty="0"/>
              <a:t>         int x = 5;</a:t>
            </a:r>
          </a:p>
          <a:p>
            <a:pPr marL="0" indent="0">
              <a:buNone/>
            </a:pPr>
            <a:r>
              <a:rPr lang="en-US" sz="1800" dirty="0"/>
              <a:t> public static void main(String[] </a:t>
            </a:r>
            <a:r>
              <a:rPr lang="en-US" sz="1800" dirty="0" err="1"/>
              <a:t>args</a:t>
            </a:r>
            <a:r>
              <a:rPr lang="en-US" sz="1800" dirty="0"/>
              <a:t>) {</a:t>
            </a:r>
          </a:p>
          <a:p>
            <a:pPr marL="0" indent="0">
              <a:buNone/>
            </a:pPr>
            <a:r>
              <a:rPr lang="en-US" sz="1800" dirty="0"/>
              <a:t>        employee </a:t>
            </a:r>
            <a:r>
              <a:rPr lang="en-US" sz="1800" dirty="0" err="1"/>
              <a:t>myObj</a:t>
            </a:r>
            <a:r>
              <a:rPr lang="en-US" sz="1800" dirty="0"/>
              <a:t> = new employee();{</a:t>
            </a:r>
          </a:p>
          <a:p>
            <a:pPr marL="0" indent="0">
              <a:buNone/>
            </a:pPr>
            <a:r>
              <a:rPr lang="en-US" sz="1800" dirty="0"/>
              <a:t>         </a:t>
            </a:r>
            <a:r>
              <a:rPr lang="en-US" sz="1800" dirty="0" err="1"/>
              <a:t>System.out.println</a:t>
            </a:r>
            <a:r>
              <a:rPr lang="en-US" sz="1800" dirty="0"/>
              <a:t>(</a:t>
            </a:r>
            <a:r>
              <a:rPr lang="en-US" sz="1800" dirty="0" err="1"/>
              <a:t>myObj.</a:t>
            </a:r>
            <a:r>
              <a:rPr lang="en-US" sz="2400" dirty="0" err="1"/>
              <a:t>x</a:t>
            </a:r>
            <a:r>
              <a:rPr lang="en-US" sz="2400" dirty="0"/>
              <a:t>);}</a:t>
            </a:r>
          </a:p>
          <a:p>
            <a:pPr marL="0" indent="0">
              <a:buNone/>
            </a:pPr>
            <a:r>
              <a:rPr lang="en-US" sz="2000" dirty="0"/>
              <a:t>}</a:t>
            </a:r>
          </a:p>
          <a:p>
            <a:pPr marL="0" indent="0">
              <a:buNone/>
            </a:pPr>
            <a:endParaRPr lang="en-US" sz="2400" dirty="0"/>
          </a:p>
          <a:p>
            <a:pPr marL="0" indent="0">
              <a:buNone/>
            </a:pPr>
            <a:endParaRPr lang="en-US" sz="1800" dirty="0"/>
          </a:p>
          <a:p>
            <a:pPr marL="0" indent="0">
              <a:buNone/>
            </a:pPr>
            <a:endParaRPr lang="en-US" sz="1800" dirty="0"/>
          </a:p>
        </p:txBody>
      </p:sp>
      <p:sp>
        <p:nvSpPr>
          <p:cNvPr id="4" name="Text Placeholder 3">
            <a:extLst>
              <a:ext uri="{FF2B5EF4-FFF2-40B4-BE49-F238E27FC236}">
                <a16:creationId xmlns:a16="http://schemas.microsoft.com/office/drawing/2014/main" id="{81CEA499-C567-422E-941A-0042F42C536D}"/>
              </a:ext>
            </a:extLst>
          </p:cNvPr>
          <p:cNvSpPr>
            <a:spLocks noGrp="1"/>
          </p:cNvSpPr>
          <p:nvPr>
            <p:ph type="body" sz="half" idx="2"/>
          </p:nvPr>
        </p:nvSpPr>
        <p:spPr>
          <a:xfrm>
            <a:off x="295565" y="1204686"/>
            <a:ext cx="5689600" cy="4664302"/>
          </a:xfrm>
        </p:spPr>
        <p:txBody>
          <a:bodyPr>
            <a:normAutofit/>
          </a:bodyPr>
          <a:lstStyle/>
          <a:p>
            <a:r>
              <a:rPr lang="en-US" sz="1800" b="0" i="0" dirty="0">
                <a:effectLst/>
                <a:latin typeface="inter-regular"/>
              </a:rPr>
              <a:t>An entity that has state and behavior is known as an object e.g., chair, bike, marker, pen, table, car, etc. </a:t>
            </a:r>
          </a:p>
          <a:p>
            <a:r>
              <a:rPr lang="en-US" sz="1800" b="0" i="0" dirty="0">
                <a:effectLst/>
                <a:latin typeface="inter-regular"/>
              </a:rPr>
              <a:t>An Object can be defined as an instance of a class. </a:t>
            </a:r>
          </a:p>
          <a:p>
            <a:r>
              <a:rPr lang="en-US" sz="1800" b="0" i="0" dirty="0">
                <a:effectLst/>
                <a:latin typeface="inter-regular"/>
              </a:rPr>
              <a:t>An object contains an address and takes up some space in memory. </a:t>
            </a:r>
          </a:p>
          <a:p>
            <a:r>
              <a:rPr lang="en-US" sz="1800" b="0" i="0" dirty="0">
                <a:effectLst/>
                <a:latin typeface="inter-regular"/>
              </a:rPr>
              <a:t>Objects can communicate without knowing the details of each other's data or code.</a:t>
            </a:r>
          </a:p>
          <a:p>
            <a:endParaRPr lang="en-US" b="0" i="0" dirty="0">
              <a:effectLst/>
              <a:latin typeface="inter-regular"/>
            </a:endParaRPr>
          </a:p>
          <a:p>
            <a:r>
              <a:rPr lang="en-US" sz="2400" b="1" i="0" dirty="0">
                <a:solidFill>
                  <a:schemeClr val="accent1">
                    <a:lumMod val="50000"/>
                  </a:schemeClr>
                </a:solidFill>
                <a:effectLst/>
                <a:latin typeface="inter-regular"/>
              </a:rPr>
              <a:t>An object has three characteristics:</a:t>
            </a:r>
          </a:p>
          <a:p>
            <a:pPr algn="just">
              <a:buFont typeface="Arial" panose="020B0604020202020204" pitchFamily="34" charset="0"/>
              <a:buChar char="•"/>
            </a:pPr>
            <a:r>
              <a:rPr lang="en-US" sz="1800" b="1" i="0" dirty="0">
                <a:solidFill>
                  <a:schemeClr val="accent1">
                    <a:lumMod val="50000"/>
                  </a:schemeClr>
                </a:solidFill>
                <a:effectLst/>
                <a:latin typeface="inter-bold"/>
              </a:rPr>
              <a:t>State:</a:t>
            </a:r>
            <a:r>
              <a:rPr lang="en-US" sz="1800" b="0" i="0" dirty="0">
                <a:effectLst/>
                <a:latin typeface="inter-regular"/>
              </a:rPr>
              <a:t> represents the data (value) of an object.</a:t>
            </a:r>
          </a:p>
          <a:p>
            <a:pPr algn="just">
              <a:buFont typeface="Arial" panose="020B0604020202020204" pitchFamily="34" charset="0"/>
              <a:buChar char="•"/>
            </a:pPr>
            <a:r>
              <a:rPr lang="en-US" sz="1800" b="1" i="0" dirty="0">
                <a:solidFill>
                  <a:schemeClr val="accent1">
                    <a:lumMod val="50000"/>
                  </a:schemeClr>
                </a:solidFill>
                <a:effectLst/>
                <a:latin typeface="inter-bold"/>
              </a:rPr>
              <a:t>Behavior:</a:t>
            </a:r>
            <a:r>
              <a:rPr lang="en-US" sz="1800" b="0" i="0" dirty="0">
                <a:effectLst/>
                <a:latin typeface="inter-regular"/>
              </a:rPr>
              <a:t> represents the behavior (functionality) of an object such as deposit, withdraw, etc.</a:t>
            </a:r>
          </a:p>
          <a:p>
            <a:pPr algn="just">
              <a:buFont typeface="Arial" panose="020B0604020202020204" pitchFamily="34" charset="0"/>
              <a:buChar char="•"/>
            </a:pPr>
            <a:r>
              <a:rPr lang="en-US" sz="1800" b="1" i="0" dirty="0">
                <a:solidFill>
                  <a:schemeClr val="accent1">
                    <a:lumMod val="50000"/>
                  </a:schemeClr>
                </a:solidFill>
                <a:effectLst/>
                <a:latin typeface="inter-bold"/>
              </a:rPr>
              <a:t>Identity:</a:t>
            </a:r>
            <a:r>
              <a:rPr lang="en-US" sz="1800" b="0" i="0" dirty="0">
                <a:solidFill>
                  <a:schemeClr val="accent1">
                    <a:lumMod val="50000"/>
                  </a:schemeClr>
                </a:solidFill>
                <a:effectLst/>
                <a:latin typeface="inter-regular"/>
              </a:rPr>
              <a:t> </a:t>
            </a:r>
            <a:r>
              <a:rPr lang="en-US" sz="1800" b="0" i="0" dirty="0">
                <a:effectLst/>
                <a:latin typeface="inter-regular"/>
              </a:rPr>
              <a:t>An object identity is typically implemented via a unique ID</a:t>
            </a:r>
            <a:endParaRPr lang="en-US" sz="1800" b="0" i="0" dirty="0">
              <a:solidFill>
                <a:srgbClr val="333333"/>
              </a:solidFill>
              <a:effectLst/>
              <a:latin typeface="inter-regular"/>
            </a:endParaRPr>
          </a:p>
          <a:p>
            <a:endParaRPr lang="en-US" dirty="0"/>
          </a:p>
        </p:txBody>
      </p:sp>
      <p:sp>
        <p:nvSpPr>
          <p:cNvPr id="11" name="Rectangle 10">
            <a:extLst>
              <a:ext uri="{FF2B5EF4-FFF2-40B4-BE49-F238E27FC236}">
                <a16:creationId xmlns:a16="http://schemas.microsoft.com/office/drawing/2014/main" id="{D9A6CCF1-FAF8-4C14-AF50-5979012E976B}"/>
              </a:ext>
            </a:extLst>
          </p:cNvPr>
          <p:cNvSpPr/>
          <p:nvPr/>
        </p:nvSpPr>
        <p:spPr>
          <a:xfrm>
            <a:off x="6096000" y="5283199"/>
            <a:ext cx="1407886" cy="6085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5</a:t>
            </a:r>
          </a:p>
        </p:txBody>
      </p:sp>
    </p:spTree>
    <p:extLst>
      <p:ext uri="{BB962C8B-B14F-4D97-AF65-F5344CB8AC3E}">
        <p14:creationId xmlns:p14="http://schemas.microsoft.com/office/powerpoint/2010/main" val="389382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C32B-C3EB-44FE-B20F-1A52A29FA500}"/>
              </a:ext>
            </a:extLst>
          </p:cNvPr>
          <p:cNvSpPr>
            <a:spLocks noGrp="1"/>
          </p:cNvSpPr>
          <p:nvPr>
            <p:ph type="title"/>
          </p:nvPr>
        </p:nvSpPr>
        <p:spPr>
          <a:xfrm>
            <a:off x="603249" y="457200"/>
            <a:ext cx="4168776" cy="762000"/>
          </a:xfrm>
        </p:spPr>
        <p:txBody>
          <a:bodyPr/>
          <a:lstStyle/>
          <a:p>
            <a:r>
              <a:rPr lang="en-US" b="1" dirty="0">
                <a:solidFill>
                  <a:schemeClr val="accent1">
                    <a:lumMod val="50000"/>
                  </a:schemeClr>
                </a:solidFill>
              </a:rPr>
              <a:t>Class</a:t>
            </a:r>
          </a:p>
        </p:txBody>
      </p:sp>
      <p:sp>
        <p:nvSpPr>
          <p:cNvPr id="3" name="Content Placeholder 2">
            <a:extLst>
              <a:ext uri="{FF2B5EF4-FFF2-40B4-BE49-F238E27FC236}">
                <a16:creationId xmlns:a16="http://schemas.microsoft.com/office/drawing/2014/main" id="{F213E76C-BF08-4A29-98BC-0B4B8ABBDF68}"/>
              </a:ext>
            </a:extLst>
          </p:cNvPr>
          <p:cNvSpPr>
            <a:spLocks noGrp="1"/>
          </p:cNvSpPr>
          <p:nvPr>
            <p:ph idx="1"/>
          </p:nvPr>
        </p:nvSpPr>
        <p:spPr>
          <a:xfrm>
            <a:off x="6865256" y="1219200"/>
            <a:ext cx="4490131" cy="4641850"/>
          </a:xfrm>
        </p:spPr>
        <p:style>
          <a:lnRef idx="1">
            <a:schemeClr val="accent3"/>
          </a:lnRef>
          <a:fillRef idx="1001">
            <a:schemeClr val="lt2"/>
          </a:fillRef>
          <a:effectRef idx="1">
            <a:schemeClr val="accent3"/>
          </a:effectRef>
          <a:fontRef idx="minor">
            <a:schemeClr val="dk1"/>
          </a:fontRef>
        </p:style>
        <p:txBody>
          <a:bodyPr>
            <a:normAutofit/>
          </a:bodyPr>
          <a:lstStyle/>
          <a:p>
            <a:r>
              <a:rPr lang="en-US" sz="2400" b="1" dirty="0">
                <a:solidFill>
                  <a:schemeClr val="accent1">
                    <a:lumMod val="50000"/>
                  </a:schemeClr>
                </a:solidFill>
              </a:rPr>
              <a:t>How to create Class</a:t>
            </a:r>
          </a:p>
          <a:p>
            <a:r>
              <a:rPr lang="en-US" sz="1900" dirty="0"/>
              <a:t>To create class, use keyword class:</a:t>
            </a:r>
          </a:p>
          <a:p>
            <a:r>
              <a:rPr lang="en-US" sz="1900" b="0" i="0" dirty="0">
                <a:solidFill>
                  <a:srgbClr val="000000"/>
                </a:solidFill>
                <a:effectLst/>
              </a:rPr>
              <a:t>A class should always start with an uppercase first letter.</a:t>
            </a:r>
          </a:p>
          <a:p>
            <a:r>
              <a:rPr lang="en-US" sz="1900" b="0" i="0" dirty="0">
                <a:solidFill>
                  <a:srgbClr val="000000"/>
                </a:solidFill>
                <a:effectLst/>
              </a:rPr>
              <a:t>The name of the java file </a:t>
            </a:r>
            <a:r>
              <a:rPr lang="en-US" sz="1900" b="1" i="0" dirty="0">
                <a:solidFill>
                  <a:srgbClr val="000000"/>
                </a:solidFill>
                <a:effectLst/>
              </a:rPr>
              <a:t>must match</a:t>
            </a:r>
            <a:r>
              <a:rPr lang="en-US" sz="1900" b="0" i="0" dirty="0">
                <a:solidFill>
                  <a:srgbClr val="000000"/>
                </a:solidFill>
                <a:effectLst/>
              </a:rPr>
              <a:t> the class name. </a:t>
            </a:r>
          </a:p>
          <a:p>
            <a:pPr marL="0" indent="0">
              <a:buNone/>
            </a:pPr>
            <a:r>
              <a:rPr lang="en-US" sz="1900" dirty="0"/>
              <a:t>public class Main {</a:t>
            </a:r>
          </a:p>
          <a:p>
            <a:pPr marL="0" indent="0">
              <a:buNone/>
            </a:pPr>
            <a:r>
              <a:rPr lang="en-US" sz="1900" dirty="0"/>
              <a:t>public static void main(String[] </a:t>
            </a:r>
            <a:r>
              <a:rPr lang="en-US" sz="1900" dirty="0" err="1"/>
              <a:t>args</a:t>
            </a:r>
            <a:r>
              <a:rPr lang="en-US" sz="1900" dirty="0"/>
              <a:t>) {</a:t>
            </a:r>
          </a:p>
          <a:p>
            <a:pPr marL="0" indent="0">
              <a:buNone/>
            </a:pPr>
            <a:r>
              <a:rPr lang="en-US" sz="1900" dirty="0" err="1"/>
              <a:t>System.out.println</a:t>
            </a:r>
            <a:r>
              <a:rPr lang="en-US" sz="1900" dirty="0"/>
              <a:t>(“welcome");</a:t>
            </a:r>
          </a:p>
          <a:p>
            <a:pPr marL="0" indent="0">
              <a:buNone/>
            </a:pPr>
            <a:r>
              <a:rPr lang="en-US" sz="1900" dirty="0"/>
              <a:t>   }</a:t>
            </a:r>
          </a:p>
          <a:p>
            <a:pPr marL="0" indent="0">
              <a:buNone/>
            </a:pPr>
            <a:r>
              <a:rPr lang="en-US" sz="1900" dirty="0"/>
              <a:t>}</a:t>
            </a:r>
          </a:p>
        </p:txBody>
      </p:sp>
      <p:sp>
        <p:nvSpPr>
          <p:cNvPr id="4" name="Text Placeholder 3">
            <a:extLst>
              <a:ext uri="{FF2B5EF4-FFF2-40B4-BE49-F238E27FC236}">
                <a16:creationId xmlns:a16="http://schemas.microsoft.com/office/drawing/2014/main" id="{E95DC4B2-87B7-40B8-9B14-8B4A1FAB298B}"/>
              </a:ext>
            </a:extLst>
          </p:cNvPr>
          <p:cNvSpPr>
            <a:spLocks noGrp="1"/>
          </p:cNvSpPr>
          <p:nvPr>
            <p:ph type="body" sz="half" idx="2"/>
          </p:nvPr>
        </p:nvSpPr>
        <p:spPr>
          <a:xfrm>
            <a:off x="603249" y="1219200"/>
            <a:ext cx="5946775" cy="4975679"/>
          </a:xfrm>
        </p:spPr>
        <p:txBody>
          <a:bodyPr>
            <a:normAutofit fontScale="92500" lnSpcReduction="10000"/>
          </a:bodyPr>
          <a:lstStyle/>
          <a:p>
            <a:pPr algn="just"/>
            <a:r>
              <a:rPr lang="en-US" sz="1900" b="0" i="0" dirty="0">
                <a:solidFill>
                  <a:srgbClr val="000000"/>
                </a:solidFill>
                <a:effectLst/>
              </a:rPr>
              <a:t>A Class is like an object constructor, or a "blueprint" for creating objects.</a:t>
            </a:r>
          </a:p>
          <a:p>
            <a:pPr algn="just"/>
            <a:r>
              <a:rPr lang="en-US" sz="1900" b="0" i="0" dirty="0">
                <a:solidFill>
                  <a:srgbClr val="333333"/>
                </a:solidFill>
                <a:effectLst/>
              </a:rPr>
              <a:t>It is a logical entity. It can't be physical.</a:t>
            </a:r>
          </a:p>
          <a:p>
            <a:pPr algn="just"/>
            <a:r>
              <a:rPr lang="en-US" sz="1900" b="0" i="0" dirty="0">
                <a:solidFill>
                  <a:srgbClr val="333333"/>
                </a:solidFill>
                <a:effectLst/>
              </a:rPr>
              <a:t>A class in Java can contain:</a:t>
            </a:r>
          </a:p>
          <a:p>
            <a:pPr algn="just">
              <a:buFont typeface="Arial" panose="020B0604020202020204" pitchFamily="34" charset="0"/>
              <a:buChar char="•"/>
            </a:pPr>
            <a:r>
              <a:rPr lang="en-US" sz="1900" i="0" dirty="0">
                <a:solidFill>
                  <a:srgbClr val="000000"/>
                </a:solidFill>
                <a:effectLst/>
              </a:rPr>
              <a:t>Fields</a:t>
            </a:r>
          </a:p>
          <a:p>
            <a:pPr algn="just">
              <a:buFont typeface="Arial" panose="020B0604020202020204" pitchFamily="34" charset="0"/>
              <a:buChar char="•"/>
            </a:pPr>
            <a:r>
              <a:rPr lang="en-US" sz="1900" i="0" dirty="0">
                <a:solidFill>
                  <a:srgbClr val="000000"/>
                </a:solidFill>
                <a:effectLst/>
              </a:rPr>
              <a:t>Methods</a:t>
            </a:r>
          </a:p>
          <a:p>
            <a:pPr algn="just">
              <a:buFont typeface="Arial" panose="020B0604020202020204" pitchFamily="34" charset="0"/>
              <a:buChar char="•"/>
            </a:pPr>
            <a:r>
              <a:rPr lang="en-US" sz="1900" i="0" dirty="0">
                <a:solidFill>
                  <a:srgbClr val="000000"/>
                </a:solidFill>
                <a:effectLst/>
              </a:rPr>
              <a:t>Constructors</a:t>
            </a:r>
          </a:p>
          <a:p>
            <a:pPr algn="just">
              <a:buFont typeface="Arial" panose="020B0604020202020204" pitchFamily="34" charset="0"/>
              <a:buChar char="•"/>
            </a:pPr>
            <a:r>
              <a:rPr lang="en-US" sz="1900" i="0" dirty="0">
                <a:solidFill>
                  <a:srgbClr val="000000"/>
                </a:solidFill>
                <a:effectLst/>
              </a:rPr>
              <a:t>Blocks</a:t>
            </a:r>
          </a:p>
          <a:p>
            <a:pPr algn="just">
              <a:buFont typeface="Arial" panose="020B0604020202020204" pitchFamily="34" charset="0"/>
              <a:buChar char="•"/>
            </a:pPr>
            <a:r>
              <a:rPr lang="en-US" sz="1900" i="0" dirty="0">
                <a:solidFill>
                  <a:srgbClr val="000000"/>
                </a:solidFill>
                <a:effectLst/>
              </a:rPr>
              <a:t>Nested class and interface</a:t>
            </a:r>
          </a:p>
          <a:p>
            <a:pPr algn="just"/>
            <a:r>
              <a:rPr lang="en-US" sz="1900" i="0" dirty="0">
                <a:solidFill>
                  <a:schemeClr val="accent1">
                    <a:lumMod val="50000"/>
                  </a:schemeClr>
                </a:solidFill>
                <a:effectLst/>
              </a:rPr>
              <a:t>So</a:t>
            </a:r>
            <a:r>
              <a:rPr lang="en-US" sz="1900" b="0" i="0" dirty="0">
                <a:solidFill>
                  <a:schemeClr val="accent1">
                    <a:lumMod val="50000"/>
                  </a:schemeClr>
                </a:solidFill>
                <a:effectLst/>
              </a:rPr>
              <a:t>me real life example of class and object in java are:-</a:t>
            </a:r>
          </a:p>
          <a:p>
            <a:pPr algn="just"/>
            <a:r>
              <a:rPr lang="en-US" sz="1900" b="1" i="0" dirty="0">
                <a:solidFill>
                  <a:srgbClr val="333333"/>
                </a:solidFill>
                <a:effectLst/>
              </a:rPr>
              <a:t>Class:</a:t>
            </a:r>
            <a:r>
              <a:rPr lang="en-US" sz="1900" b="0" i="0" dirty="0">
                <a:solidFill>
                  <a:srgbClr val="333333"/>
                </a:solidFill>
                <a:effectLst/>
              </a:rPr>
              <a:t> fruits</a:t>
            </a:r>
          </a:p>
          <a:p>
            <a:pPr algn="just"/>
            <a:r>
              <a:rPr lang="en-US" sz="1900" b="0" i="0" dirty="0">
                <a:solidFill>
                  <a:srgbClr val="333333"/>
                </a:solidFill>
                <a:effectLst/>
              </a:rPr>
              <a:t>        </a:t>
            </a:r>
            <a:r>
              <a:rPr lang="en-US" sz="1900" b="1" i="0" dirty="0">
                <a:solidFill>
                  <a:srgbClr val="333333"/>
                </a:solidFill>
                <a:effectLst/>
              </a:rPr>
              <a:t>Object:</a:t>
            </a:r>
            <a:r>
              <a:rPr lang="en-US" sz="1900" b="0" i="0" dirty="0">
                <a:solidFill>
                  <a:srgbClr val="333333"/>
                </a:solidFill>
                <a:effectLst/>
              </a:rPr>
              <a:t> Man, Woman</a:t>
            </a:r>
          </a:p>
          <a:p>
            <a:pPr algn="just"/>
            <a:r>
              <a:rPr lang="en-US" sz="1900" b="1" i="0" dirty="0">
                <a:solidFill>
                  <a:srgbClr val="333333"/>
                </a:solidFill>
                <a:effectLst/>
              </a:rPr>
              <a:t>Class:</a:t>
            </a:r>
            <a:r>
              <a:rPr lang="en-US" sz="1900" b="0" i="0" dirty="0">
                <a:solidFill>
                  <a:srgbClr val="333333"/>
                </a:solidFill>
                <a:effectLst/>
              </a:rPr>
              <a:t> Mobile phone</a:t>
            </a:r>
          </a:p>
          <a:p>
            <a:pPr algn="just"/>
            <a:r>
              <a:rPr lang="en-US" sz="1900" dirty="0">
                <a:solidFill>
                  <a:srgbClr val="333333"/>
                </a:solidFill>
              </a:rPr>
              <a:t>    </a:t>
            </a:r>
            <a:r>
              <a:rPr lang="en-US" sz="1900" b="0" i="0" dirty="0">
                <a:solidFill>
                  <a:srgbClr val="333333"/>
                </a:solidFill>
                <a:effectLst/>
              </a:rPr>
              <a:t> </a:t>
            </a:r>
            <a:r>
              <a:rPr lang="en-US" sz="1900" b="1" i="0" dirty="0">
                <a:solidFill>
                  <a:srgbClr val="333333"/>
                </a:solidFill>
                <a:effectLst/>
              </a:rPr>
              <a:t>Object:</a:t>
            </a:r>
            <a:r>
              <a:rPr lang="en-US" sz="1900" b="0" i="0" dirty="0">
                <a:solidFill>
                  <a:srgbClr val="333333"/>
                </a:solidFill>
                <a:effectLst/>
              </a:rPr>
              <a:t> iPhone, Samsung, Moto</a:t>
            </a:r>
          </a:p>
          <a:p>
            <a:pPr algn="just"/>
            <a:endParaRPr lang="en-US" sz="1800" b="0" i="0" dirty="0">
              <a:solidFill>
                <a:srgbClr val="000000"/>
              </a:solidFill>
              <a:effectLst/>
            </a:endParaRPr>
          </a:p>
          <a:p>
            <a:endParaRPr lang="en-US" dirty="0"/>
          </a:p>
        </p:txBody>
      </p:sp>
    </p:spTree>
    <p:extLst>
      <p:ext uri="{BB962C8B-B14F-4D97-AF65-F5344CB8AC3E}">
        <p14:creationId xmlns:p14="http://schemas.microsoft.com/office/powerpoint/2010/main" val="101480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1516-F040-4616-95CE-CA3FD4CD44F9}"/>
              </a:ext>
            </a:extLst>
          </p:cNvPr>
          <p:cNvSpPr>
            <a:spLocks noGrp="1"/>
          </p:cNvSpPr>
          <p:nvPr>
            <p:ph type="title"/>
          </p:nvPr>
        </p:nvSpPr>
        <p:spPr>
          <a:xfrm>
            <a:off x="217715" y="116114"/>
            <a:ext cx="4554313" cy="508000"/>
          </a:xfrm>
        </p:spPr>
        <p:txBody>
          <a:bodyPr>
            <a:normAutofit fontScale="90000"/>
          </a:bodyPr>
          <a:lstStyle/>
          <a:p>
            <a:r>
              <a:rPr lang="en-US" b="1" dirty="0">
                <a:solidFill>
                  <a:schemeClr val="accent1">
                    <a:lumMod val="50000"/>
                  </a:schemeClr>
                </a:solidFill>
              </a:rPr>
              <a:t>Inheritance</a:t>
            </a:r>
          </a:p>
        </p:txBody>
      </p:sp>
      <p:sp>
        <p:nvSpPr>
          <p:cNvPr id="3" name="Content Placeholder 2">
            <a:extLst>
              <a:ext uri="{FF2B5EF4-FFF2-40B4-BE49-F238E27FC236}">
                <a16:creationId xmlns:a16="http://schemas.microsoft.com/office/drawing/2014/main" id="{EDB18086-41B5-4066-925C-19DF1ED121F6}"/>
              </a:ext>
            </a:extLst>
          </p:cNvPr>
          <p:cNvSpPr>
            <a:spLocks noGrp="1"/>
          </p:cNvSpPr>
          <p:nvPr>
            <p:ph idx="1"/>
          </p:nvPr>
        </p:nvSpPr>
        <p:spPr>
          <a:xfrm>
            <a:off x="7750628" y="856343"/>
            <a:ext cx="4441371" cy="5239657"/>
          </a:xfrm>
          <a:ln>
            <a:solidFill>
              <a:schemeClr val="bg2">
                <a:lumMod val="25000"/>
              </a:schemeClr>
            </a:solidFill>
          </a:ln>
        </p:spPr>
        <p:style>
          <a:lnRef idx="0">
            <a:scrgbClr r="0" g="0" b="0"/>
          </a:lnRef>
          <a:fillRef idx="1001">
            <a:schemeClr val="lt2"/>
          </a:fillRef>
          <a:effectRef idx="0">
            <a:scrgbClr r="0" g="0" b="0"/>
          </a:effectRef>
          <a:fontRef idx="major"/>
        </p:style>
        <p:txBody>
          <a:bodyPr>
            <a:noAutofit/>
          </a:bodyPr>
          <a:lstStyle/>
          <a:p>
            <a:pPr marL="0" indent="0">
              <a:buNone/>
            </a:pPr>
            <a:r>
              <a:rPr lang="en-US" sz="2000" b="1" dirty="0">
                <a:solidFill>
                  <a:schemeClr val="accent1">
                    <a:lumMod val="50000"/>
                  </a:schemeClr>
                </a:solidFill>
              </a:rPr>
              <a:t>Example:-</a:t>
            </a:r>
          </a:p>
          <a:p>
            <a:pPr marL="0" indent="0">
              <a:buNone/>
            </a:pPr>
            <a:r>
              <a:rPr lang="en-US" sz="1800" dirty="0"/>
              <a:t>class bank {</a:t>
            </a:r>
          </a:p>
          <a:p>
            <a:pPr marL="0" indent="0">
              <a:buNone/>
            </a:pPr>
            <a:r>
              <a:rPr lang="en-US" sz="1800" dirty="0"/>
              <a:t>float salary=40000;</a:t>
            </a:r>
          </a:p>
          <a:p>
            <a:pPr marL="0" indent="0">
              <a:buNone/>
            </a:pPr>
            <a:r>
              <a:rPr lang="en-US" sz="1800" dirty="0"/>
              <a:t>}</a:t>
            </a:r>
          </a:p>
          <a:p>
            <a:pPr marL="0" indent="0">
              <a:buNone/>
            </a:pPr>
            <a:r>
              <a:rPr lang="en-US" sz="1800" dirty="0"/>
              <a:t>class </a:t>
            </a:r>
            <a:r>
              <a:rPr lang="en-US" sz="1800" dirty="0" err="1"/>
              <a:t>Hdfc</a:t>
            </a:r>
            <a:r>
              <a:rPr lang="en-US" sz="1800" dirty="0"/>
              <a:t> extends bank {</a:t>
            </a:r>
          </a:p>
          <a:p>
            <a:pPr marL="0" indent="0">
              <a:buNone/>
            </a:pPr>
            <a:r>
              <a:rPr lang="en-US" sz="1800" dirty="0"/>
              <a:t> int bonus=10000;</a:t>
            </a:r>
          </a:p>
          <a:p>
            <a:pPr marL="0" indent="0">
              <a:buNone/>
            </a:pPr>
            <a:r>
              <a:rPr lang="en-US" sz="1800" dirty="0"/>
              <a:t> public static void main(String </a:t>
            </a:r>
            <a:r>
              <a:rPr lang="en-US" sz="1800" dirty="0" err="1"/>
              <a:t>args</a:t>
            </a:r>
            <a:r>
              <a:rPr lang="en-US" sz="1800" dirty="0"/>
              <a:t>[]){</a:t>
            </a:r>
          </a:p>
          <a:p>
            <a:pPr marL="0" indent="0">
              <a:buNone/>
            </a:pPr>
            <a:r>
              <a:rPr lang="en-US" sz="1800" dirty="0"/>
              <a:t>   </a:t>
            </a:r>
            <a:r>
              <a:rPr lang="en-US" sz="1800" dirty="0" err="1"/>
              <a:t>Hdfc</a:t>
            </a:r>
            <a:r>
              <a:rPr lang="en-US" sz="1800" dirty="0"/>
              <a:t> </a:t>
            </a:r>
            <a:r>
              <a:rPr lang="en-US" sz="1800" dirty="0">
                <a:solidFill>
                  <a:schemeClr val="tx1">
                    <a:lumMod val="95000"/>
                    <a:lumOff val="5000"/>
                  </a:schemeClr>
                </a:solidFill>
              </a:rPr>
              <a:t>obj1</a:t>
            </a:r>
            <a:r>
              <a:rPr lang="en-US" sz="1800" dirty="0"/>
              <a:t>=new </a:t>
            </a:r>
            <a:r>
              <a:rPr lang="en-US" sz="1800" dirty="0" err="1"/>
              <a:t>Hdfc</a:t>
            </a:r>
            <a:r>
              <a:rPr lang="en-US" sz="1800" dirty="0"/>
              <a:t>();</a:t>
            </a:r>
          </a:p>
          <a:p>
            <a:pPr marL="0" indent="0">
              <a:buNone/>
            </a:pPr>
            <a:r>
              <a:rPr lang="en-US" sz="1800" dirty="0"/>
              <a:t>   </a:t>
            </a:r>
            <a:r>
              <a:rPr lang="en-US" sz="1800" dirty="0" err="1"/>
              <a:t>System.out.println</a:t>
            </a:r>
            <a:r>
              <a:rPr lang="en-US" sz="1800" dirty="0"/>
              <a:t>(" salary is:"+obj1.salary);</a:t>
            </a:r>
          </a:p>
          <a:p>
            <a:pPr marL="0" indent="0">
              <a:buNone/>
            </a:pPr>
            <a:r>
              <a:rPr lang="en-US" sz="1800" dirty="0"/>
              <a:t>  </a:t>
            </a:r>
            <a:r>
              <a:rPr lang="en-US" sz="1800" dirty="0" err="1"/>
              <a:t>System.out.println</a:t>
            </a:r>
            <a:r>
              <a:rPr lang="en-US" sz="1800" dirty="0"/>
              <a:t>("Bonus is:"+obj1.bonus);</a:t>
            </a:r>
          </a:p>
          <a:p>
            <a:pPr marL="0" indent="0">
              <a:buNone/>
            </a:pPr>
            <a:r>
              <a:rPr lang="en-US" sz="1800" dirty="0"/>
              <a:t>}</a:t>
            </a:r>
          </a:p>
          <a:p>
            <a:pPr marL="0" indent="0">
              <a:buNone/>
            </a:pPr>
            <a:r>
              <a:rPr lang="en-US" sz="1800" dirty="0"/>
              <a:t>  }</a:t>
            </a:r>
          </a:p>
          <a:p>
            <a:pPr marL="0" indent="0">
              <a:buNone/>
            </a:pPr>
            <a:endParaRPr lang="en-US" sz="1800" dirty="0"/>
          </a:p>
        </p:txBody>
      </p:sp>
      <p:sp>
        <p:nvSpPr>
          <p:cNvPr id="4" name="Text Placeholder 3">
            <a:extLst>
              <a:ext uri="{FF2B5EF4-FFF2-40B4-BE49-F238E27FC236}">
                <a16:creationId xmlns:a16="http://schemas.microsoft.com/office/drawing/2014/main" id="{EFC11682-37AC-453E-A859-09F41E2842B4}"/>
              </a:ext>
            </a:extLst>
          </p:cNvPr>
          <p:cNvSpPr>
            <a:spLocks noGrp="1"/>
          </p:cNvSpPr>
          <p:nvPr>
            <p:ph type="body" sz="half" idx="2"/>
          </p:nvPr>
        </p:nvSpPr>
        <p:spPr>
          <a:xfrm>
            <a:off x="217715" y="624114"/>
            <a:ext cx="7532914" cy="6233886"/>
          </a:xfrm>
        </p:spPr>
        <p:txBody>
          <a:bodyPr>
            <a:normAutofit fontScale="25000" lnSpcReduction="20000"/>
          </a:bodyPr>
          <a:lstStyle/>
          <a:p>
            <a:r>
              <a:rPr lang="en-US" sz="7200" dirty="0">
                <a:solidFill>
                  <a:srgbClr val="333333"/>
                </a:solidFill>
              </a:rPr>
              <a:t>I</a:t>
            </a:r>
            <a:r>
              <a:rPr lang="en-US" sz="7200" i="0" dirty="0">
                <a:solidFill>
                  <a:srgbClr val="333333"/>
                </a:solidFill>
                <a:effectLst/>
              </a:rPr>
              <a:t>nheritance in Java </a:t>
            </a:r>
            <a:r>
              <a:rPr lang="en-US" sz="7200" b="0" i="0" dirty="0">
                <a:solidFill>
                  <a:srgbClr val="333333"/>
                </a:solidFill>
                <a:effectLst/>
              </a:rPr>
              <a:t>is a mechanism in which one object acquires all  the properties and behaviors of a parent object.</a:t>
            </a:r>
          </a:p>
          <a:p>
            <a:r>
              <a:rPr lang="en-US" sz="7200" b="0" i="0" dirty="0">
                <a:solidFill>
                  <a:srgbClr val="333333"/>
                </a:solidFill>
                <a:effectLst/>
              </a:rPr>
              <a:t>The idea behind inheritance in Java is that you can create new </a:t>
            </a:r>
            <a:r>
              <a:rPr lang="en-US" sz="7200" b="0" i="0" u="none" strike="noStrike" dirty="0">
                <a:solidFill>
                  <a:srgbClr val="008000"/>
                </a:solidFill>
                <a:effectLst/>
                <a:hlinkClick r:id="rId2"/>
              </a:rPr>
              <a:t>classes</a:t>
            </a:r>
            <a:r>
              <a:rPr lang="en-US" sz="7200" b="0" i="0" dirty="0">
                <a:solidFill>
                  <a:srgbClr val="333333"/>
                </a:solidFill>
                <a:effectLst/>
              </a:rPr>
              <a:t> that are built upon existing classes. When you inherit from an existing class, you can reuse methods and fields of the parent class.</a:t>
            </a:r>
          </a:p>
          <a:p>
            <a:r>
              <a:rPr lang="en-US" sz="7200" b="0" i="0" dirty="0">
                <a:solidFill>
                  <a:srgbClr val="333333"/>
                </a:solidFill>
                <a:effectLst/>
              </a:rPr>
              <a:t>Inheritance represents the </a:t>
            </a:r>
            <a:r>
              <a:rPr lang="en-US" sz="6400" b="1" dirty="0">
                <a:solidFill>
                  <a:srgbClr val="333333"/>
                </a:solidFill>
                <a:effectLst/>
              </a:rPr>
              <a:t>IS-A relationship</a:t>
            </a:r>
            <a:r>
              <a:rPr lang="en-US" sz="6400" b="0" dirty="0">
                <a:solidFill>
                  <a:srgbClr val="333333"/>
                </a:solidFill>
                <a:effectLst/>
              </a:rPr>
              <a:t> </a:t>
            </a:r>
            <a:r>
              <a:rPr lang="en-US" sz="7200" b="0" i="0" dirty="0">
                <a:solidFill>
                  <a:srgbClr val="333333"/>
                </a:solidFill>
                <a:effectLst/>
              </a:rPr>
              <a:t>which is also known as a </a:t>
            </a:r>
            <a:r>
              <a:rPr lang="en-US" sz="7200" b="0" i="1" dirty="0">
                <a:solidFill>
                  <a:srgbClr val="333333"/>
                </a:solidFill>
                <a:effectLst/>
              </a:rPr>
              <a:t>parent-child</a:t>
            </a:r>
            <a:r>
              <a:rPr lang="en-US" sz="7200" b="0" i="0" dirty="0">
                <a:solidFill>
                  <a:srgbClr val="333333"/>
                </a:solidFill>
                <a:effectLst/>
              </a:rPr>
              <a:t> relationship.</a:t>
            </a:r>
          </a:p>
          <a:p>
            <a:r>
              <a:rPr lang="en-US" sz="7200" dirty="0"/>
              <a:t>To inherit from a class, use the extends keyword.</a:t>
            </a:r>
          </a:p>
          <a:p>
            <a:r>
              <a:rPr lang="en-US" sz="7200" dirty="0"/>
              <a:t>(extends is to increase </a:t>
            </a:r>
            <a:r>
              <a:rPr lang="en-US" sz="7200" dirty="0" err="1"/>
              <a:t>functionaliy</a:t>
            </a:r>
            <a:r>
              <a:rPr lang="en-US" sz="7200" dirty="0"/>
              <a:t>)</a:t>
            </a:r>
          </a:p>
          <a:p>
            <a:pPr algn="l"/>
            <a:r>
              <a:rPr lang="en-US" sz="7200" b="1" i="0" dirty="0">
                <a:solidFill>
                  <a:srgbClr val="000000"/>
                </a:solidFill>
                <a:effectLst/>
              </a:rPr>
              <a:t>subclass</a:t>
            </a:r>
            <a:r>
              <a:rPr lang="en-US" sz="7200" b="0" i="0" dirty="0">
                <a:solidFill>
                  <a:srgbClr val="000000"/>
                </a:solidFill>
                <a:effectLst/>
              </a:rPr>
              <a:t> (child) - Subclass is a class which inherits the other class </a:t>
            </a:r>
          </a:p>
          <a:p>
            <a:pPr algn="l"/>
            <a:r>
              <a:rPr lang="en-US" sz="7200" b="1" i="0" dirty="0">
                <a:solidFill>
                  <a:srgbClr val="000000"/>
                </a:solidFill>
                <a:effectLst/>
              </a:rPr>
              <a:t>superclass</a:t>
            </a:r>
            <a:r>
              <a:rPr lang="en-US" sz="7200" b="0" i="0" dirty="0">
                <a:solidFill>
                  <a:srgbClr val="000000"/>
                </a:solidFill>
                <a:effectLst/>
              </a:rPr>
              <a:t> (parent) - Superclass is the class from where a subclass inherits the features</a:t>
            </a:r>
          </a:p>
          <a:p>
            <a:r>
              <a:rPr lang="en-US" sz="7200" b="1" i="0" u="sng" dirty="0">
                <a:solidFill>
                  <a:schemeClr val="accent1">
                    <a:lumMod val="50000"/>
                  </a:schemeClr>
                </a:solidFill>
                <a:effectLst/>
              </a:rPr>
              <a:t>The syntax of Java Inheritance</a:t>
            </a:r>
          </a:p>
          <a:p>
            <a:pPr algn="just"/>
            <a:r>
              <a:rPr lang="en-US" sz="7200" b="1" i="0" u="sng" dirty="0">
                <a:solidFill>
                  <a:schemeClr val="accent1">
                    <a:lumMod val="50000"/>
                  </a:schemeClr>
                </a:solidFill>
                <a:effectLst/>
              </a:rPr>
              <a:t>class</a:t>
            </a:r>
            <a:r>
              <a:rPr lang="en-US" sz="7200" b="0" i="0" u="sng" dirty="0">
                <a:solidFill>
                  <a:schemeClr val="accent1">
                    <a:lumMod val="50000"/>
                  </a:schemeClr>
                </a:solidFill>
                <a:effectLst/>
              </a:rPr>
              <a:t> </a:t>
            </a:r>
            <a:r>
              <a:rPr lang="en-US" sz="7200" b="0" i="0" u="sng" dirty="0">
                <a:solidFill>
                  <a:srgbClr val="000000"/>
                </a:solidFill>
                <a:effectLst/>
              </a:rPr>
              <a:t>Subclass-name </a:t>
            </a:r>
            <a:r>
              <a:rPr lang="en-US" sz="7200" b="1" i="0" u="sng" dirty="0">
                <a:solidFill>
                  <a:schemeClr val="accent1">
                    <a:lumMod val="50000"/>
                  </a:schemeClr>
                </a:solidFill>
                <a:effectLst/>
              </a:rPr>
              <a:t>extends</a:t>
            </a:r>
            <a:r>
              <a:rPr lang="en-US" sz="7200" b="0" i="0" u="sng" dirty="0">
                <a:solidFill>
                  <a:schemeClr val="accent1">
                    <a:lumMod val="50000"/>
                  </a:schemeClr>
                </a:solidFill>
                <a:effectLst/>
              </a:rPr>
              <a:t> </a:t>
            </a:r>
            <a:r>
              <a:rPr lang="en-US" sz="7200" b="0" i="0" u="sng" dirty="0">
                <a:solidFill>
                  <a:srgbClr val="000000"/>
                </a:solidFill>
                <a:effectLst/>
              </a:rPr>
              <a:t>Superclass-name  </a:t>
            </a:r>
          </a:p>
          <a:p>
            <a:pPr algn="just"/>
            <a:r>
              <a:rPr lang="en-US" sz="7200" b="0" i="0" u="sng" dirty="0">
                <a:solidFill>
                  <a:srgbClr val="000000"/>
                </a:solidFill>
                <a:effectLst/>
              </a:rPr>
              <a:t>Class bank {  </a:t>
            </a:r>
          </a:p>
          <a:p>
            <a:pPr algn="just"/>
            <a:r>
              <a:rPr lang="en-US" sz="7200" b="0" i="0" u="sng" dirty="0">
                <a:solidFill>
                  <a:srgbClr val="000000"/>
                </a:solidFill>
                <a:effectLst/>
              </a:rPr>
              <a:t>........</a:t>
            </a:r>
          </a:p>
          <a:p>
            <a:pPr algn="just"/>
            <a:r>
              <a:rPr lang="en-US" sz="7200" b="0" i="0" u="sng" dirty="0">
                <a:solidFill>
                  <a:srgbClr val="000000"/>
                </a:solidFill>
                <a:effectLst/>
              </a:rPr>
              <a:t>}</a:t>
            </a:r>
          </a:p>
          <a:p>
            <a:pPr algn="just"/>
            <a:r>
              <a:rPr lang="en-US" sz="7200" b="0" i="0" u="sng" dirty="0">
                <a:solidFill>
                  <a:srgbClr val="000000"/>
                </a:solidFill>
                <a:effectLst/>
              </a:rPr>
              <a:t>Class </a:t>
            </a:r>
            <a:r>
              <a:rPr lang="en-US" sz="7200" b="0" i="0" u="sng" dirty="0" err="1">
                <a:solidFill>
                  <a:srgbClr val="000000"/>
                </a:solidFill>
                <a:effectLst/>
              </a:rPr>
              <a:t>hdfc</a:t>
            </a:r>
            <a:r>
              <a:rPr lang="en-US" sz="7200" b="0" i="0" u="sng" dirty="0">
                <a:solidFill>
                  <a:srgbClr val="000000"/>
                </a:solidFill>
                <a:effectLst/>
              </a:rPr>
              <a:t> extends bank{</a:t>
            </a:r>
          </a:p>
          <a:p>
            <a:pPr algn="just"/>
            <a:r>
              <a:rPr lang="en-US" sz="7200" u="sng" dirty="0">
                <a:solidFill>
                  <a:srgbClr val="000000"/>
                </a:solidFill>
              </a:rPr>
              <a:t>……</a:t>
            </a:r>
          </a:p>
          <a:p>
            <a:pPr algn="just"/>
            <a:r>
              <a:rPr lang="en-US" sz="7200" b="0" i="0" u="sng" dirty="0">
                <a:solidFill>
                  <a:srgbClr val="000000"/>
                </a:solidFill>
                <a:effectLst/>
              </a:rPr>
              <a:t>}</a:t>
            </a:r>
          </a:p>
          <a:p>
            <a:pPr algn="just"/>
            <a:endParaRPr lang="en-US" sz="7200" b="0" i="0" u="sng" dirty="0">
              <a:solidFill>
                <a:schemeClr val="accent1">
                  <a:lumMod val="50000"/>
                </a:schemeClr>
              </a:solidFill>
              <a:effectLst/>
            </a:endParaRPr>
          </a:p>
          <a:p>
            <a:endParaRPr lang="en-US" dirty="0"/>
          </a:p>
        </p:txBody>
      </p:sp>
      <p:sp>
        <p:nvSpPr>
          <p:cNvPr id="12" name="Rectangle 11">
            <a:extLst>
              <a:ext uri="{FF2B5EF4-FFF2-40B4-BE49-F238E27FC236}">
                <a16:creationId xmlns:a16="http://schemas.microsoft.com/office/drawing/2014/main" id="{737F6DBD-AC4C-4C59-BF78-736F53CB6D63}"/>
              </a:ext>
            </a:extLst>
          </p:cNvPr>
          <p:cNvSpPr/>
          <p:nvPr/>
        </p:nvSpPr>
        <p:spPr>
          <a:xfrm>
            <a:off x="10435771" y="4746171"/>
            <a:ext cx="1756228" cy="928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a:t>
            </a:r>
          </a:p>
          <a:p>
            <a:pPr algn="ctr"/>
            <a:r>
              <a:rPr lang="en-US" sz="1600" dirty="0"/>
              <a:t>SALARY IS 40000</a:t>
            </a:r>
          </a:p>
          <a:p>
            <a:pPr algn="ctr"/>
            <a:r>
              <a:rPr lang="en-US" sz="1600" dirty="0"/>
              <a:t>BONUS  IS 10000</a:t>
            </a:r>
          </a:p>
          <a:p>
            <a:pPr algn="ctr"/>
            <a:endParaRPr lang="en-US" dirty="0"/>
          </a:p>
        </p:txBody>
      </p:sp>
    </p:spTree>
    <p:extLst>
      <p:ext uri="{BB962C8B-B14F-4D97-AF65-F5344CB8AC3E}">
        <p14:creationId xmlns:p14="http://schemas.microsoft.com/office/powerpoint/2010/main" val="85779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D418E-181A-4104-88E8-49CD6FCD3E9C}"/>
              </a:ext>
            </a:extLst>
          </p:cNvPr>
          <p:cNvSpPr>
            <a:spLocks noGrp="1"/>
          </p:cNvSpPr>
          <p:nvPr>
            <p:ph idx="1"/>
          </p:nvPr>
        </p:nvSpPr>
        <p:spPr>
          <a:xfrm>
            <a:off x="6676572" y="992187"/>
            <a:ext cx="4620759" cy="4873625"/>
          </a:xfrm>
          <a:ln>
            <a:solidFill>
              <a:schemeClr val="tx1">
                <a:lumMod val="95000"/>
                <a:lumOff val="5000"/>
              </a:schemeClr>
            </a:solidFill>
          </a:ln>
        </p:spPr>
        <p:style>
          <a:lnRef idx="0">
            <a:scrgbClr r="0" g="0" b="0"/>
          </a:lnRef>
          <a:fillRef idx="1001">
            <a:schemeClr val="lt2"/>
          </a:fillRef>
          <a:effectRef idx="0">
            <a:scrgbClr r="0" g="0" b="0"/>
          </a:effectRef>
          <a:fontRef idx="major"/>
        </p:style>
        <p:txBody>
          <a:bodyPr>
            <a:normAutofit fontScale="40000" lnSpcReduction="20000"/>
          </a:bodyPr>
          <a:lstStyle/>
          <a:p>
            <a:pPr marL="0" indent="0">
              <a:buNone/>
            </a:pPr>
            <a:r>
              <a:rPr lang="en-US" sz="4500" b="1" i="0" dirty="0">
                <a:solidFill>
                  <a:schemeClr val="accent1">
                    <a:lumMod val="50000"/>
                  </a:schemeClr>
                </a:solidFill>
                <a:effectLst/>
                <a:latin typeface="erdana"/>
              </a:rPr>
              <a:t>Example</a:t>
            </a:r>
          </a:p>
          <a:p>
            <a:pPr marL="0" indent="0">
              <a:buNone/>
            </a:pPr>
            <a:r>
              <a:rPr lang="en-US" sz="4000" dirty="0"/>
              <a:t>class car {</a:t>
            </a:r>
          </a:p>
          <a:p>
            <a:pPr marL="0" indent="0">
              <a:buNone/>
            </a:pPr>
            <a:r>
              <a:rPr lang="en-US" sz="4000" dirty="0"/>
              <a:t> void brand () </a:t>
            </a:r>
          </a:p>
          <a:p>
            <a:pPr marL="0" indent="0">
              <a:buNone/>
            </a:pPr>
            <a:r>
              <a:rPr lang="en-US" sz="4000" dirty="0"/>
              <a:t>{    </a:t>
            </a:r>
            <a:r>
              <a:rPr lang="en-US" sz="4000" dirty="0" err="1"/>
              <a:t>System.out.println</a:t>
            </a:r>
            <a:r>
              <a:rPr lang="en-US" sz="4000" dirty="0"/>
              <a:t>(“</a:t>
            </a:r>
            <a:r>
              <a:rPr lang="en-US" sz="4000" dirty="0" err="1"/>
              <a:t>audi</a:t>
            </a:r>
            <a:r>
              <a:rPr lang="en-US" sz="4000" dirty="0"/>
              <a:t>");}</a:t>
            </a:r>
          </a:p>
          <a:p>
            <a:pPr marL="0" indent="0">
              <a:buNone/>
            </a:pPr>
            <a:r>
              <a:rPr lang="en-US" sz="4000" dirty="0"/>
              <a:t>}</a:t>
            </a:r>
          </a:p>
          <a:p>
            <a:pPr marL="0" indent="0">
              <a:buNone/>
            </a:pPr>
            <a:r>
              <a:rPr lang="en-US" sz="4000" dirty="0"/>
              <a:t>class model extends car {</a:t>
            </a:r>
          </a:p>
          <a:p>
            <a:pPr marL="0" indent="0">
              <a:buNone/>
            </a:pPr>
            <a:r>
              <a:rPr lang="en-US" sz="4000" dirty="0"/>
              <a:t> void version () </a:t>
            </a:r>
          </a:p>
          <a:p>
            <a:pPr marL="0" indent="0">
              <a:buNone/>
            </a:pPr>
            <a:r>
              <a:rPr lang="en-US" sz="4000" dirty="0"/>
              <a:t>{   </a:t>
            </a:r>
            <a:r>
              <a:rPr lang="en-US" sz="4000" dirty="0" err="1"/>
              <a:t>System.out.println</a:t>
            </a:r>
            <a:r>
              <a:rPr lang="en-US" sz="4000" dirty="0"/>
              <a:t>(“</a:t>
            </a:r>
            <a:r>
              <a:rPr lang="en-US" sz="4000" dirty="0" err="1"/>
              <a:t>gttron</a:t>
            </a:r>
            <a:r>
              <a:rPr lang="en-US" sz="4000" dirty="0"/>
              <a:t>"); }</a:t>
            </a:r>
          </a:p>
          <a:p>
            <a:pPr marL="0" indent="0">
              <a:buNone/>
            </a:pPr>
            <a:r>
              <a:rPr lang="en-US" sz="4000" dirty="0"/>
              <a:t>}</a:t>
            </a:r>
          </a:p>
          <a:p>
            <a:pPr marL="0" indent="0">
              <a:buNone/>
            </a:pPr>
            <a:r>
              <a:rPr lang="en-US" sz="4000" dirty="0"/>
              <a:t>public static void main(String[] </a:t>
            </a:r>
            <a:r>
              <a:rPr lang="en-US" sz="4000" dirty="0" err="1"/>
              <a:t>args</a:t>
            </a:r>
            <a:r>
              <a:rPr lang="en-US" sz="4000" dirty="0"/>
              <a:t>) {</a:t>
            </a:r>
          </a:p>
          <a:p>
            <a:pPr marL="0" indent="0">
              <a:buNone/>
            </a:pPr>
            <a:r>
              <a:rPr lang="en-US" sz="4000" dirty="0"/>
              <a:t>    model obj1 = new model();</a:t>
            </a:r>
          </a:p>
          <a:p>
            <a:pPr marL="0" indent="0">
              <a:buNone/>
            </a:pPr>
            <a:r>
              <a:rPr lang="en-US" sz="4000" dirty="0"/>
              <a:t>Obj1.version();</a:t>
            </a:r>
          </a:p>
          <a:p>
            <a:pPr marL="0" indent="0">
              <a:buNone/>
            </a:pPr>
            <a:r>
              <a:rPr lang="en-US" sz="4000" dirty="0"/>
              <a:t>Obj1.brand();</a:t>
            </a:r>
          </a:p>
          <a:p>
            <a:pPr marL="0" indent="0">
              <a:buNone/>
            </a:pPr>
            <a:r>
              <a:rPr lang="en-US" sz="4000" dirty="0"/>
              <a:t>  }</a:t>
            </a:r>
          </a:p>
          <a:p>
            <a:pPr marL="0" indent="0">
              <a:buNone/>
            </a:pPr>
            <a:r>
              <a:rPr lang="en-US" sz="4000" dirty="0"/>
              <a:t>}</a:t>
            </a:r>
          </a:p>
          <a:p>
            <a:endParaRPr lang="en-US" dirty="0"/>
          </a:p>
        </p:txBody>
      </p:sp>
      <p:sp>
        <p:nvSpPr>
          <p:cNvPr id="4" name="Text Placeholder 3">
            <a:extLst>
              <a:ext uri="{FF2B5EF4-FFF2-40B4-BE49-F238E27FC236}">
                <a16:creationId xmlns:a16="http://schemas.microsoft.com/office/drawing/2014/main" id="{107B2876-0E9F-4CAF-BF6A-E2DDDFD3DEEA}"/>
              </a:ext>
            </a:extLst>
          </p:cNvPr>
          <p:cNvSpPr>
            <a:spLocks noGrp="1"/>
          </p:cNvSpPr>
          <p:nvPr>
            <p:ph type="body" sz="half" idx="2"/>
          </p:nvPr>
        </p:nvSpPr>
        <p:spPr>
          <a:xfrm>
            <a:off x="348344" y="2647922"/>
            <a:ext cx="5355770" cy="2388535"/>
          </a:xfrm>
        </p:spPr>
        <p:txBody>
          <a:bodyPr/>
          <a:lstStyle/>
          <a:p>
            <a:pPr algn="just"/>
            <a:r>
              <a:rPr lang="en-US" sz="1800" b="1" i="0" dirty="0">
                <a:solidFill>
                  <a:schemeClr val="accent1">
                    <a:lumMod val="50000"/>
                  </a:schemeClr>
                </a:solidFill>
                <a:effectLst/>
              </a:rPr>
              <a:t>Single Inheritance Example</a:t>
            </a:r>
          </a:p>
          <a:p>
            <a:pPr algn="just"/>
            <a:r>
              <a:rPr lang="en-US" sz="2000" b="0" i="0" dirty="0">
                <a:solidFill>
                  <a:srgbClr val="333333"/>
                </a:solidFill>
                <a:effectLst/>
                <a:latin typeface="inter-regular"/>
              </a:rPr>
              <a:t>When a class inherits another class, it is known as a </a:t>
            </a:r>
            <a:r>
              <a:rPr lang="en-US" sz="2000" b="0" i="1" dirty="0">
                <a:solidFill>
                  <a:srgbClr val="333333"/>
                </a:solidFill>
                <a:effectLst/>
                <a:latin typeface="inter-regular"/>
              </a:rPr>
              <a:t>single inheritance</a:t>
            </a:r>
            <a:endParaRPr lang="en-US" sz="2000" dirty="0"/>
          </a:p>
          <a:p>
            <a:endParaRPr lang="en-US" dirty="0"/>
          </a:p>
        </p:txBody>
      </p:sp>
      <p:sp>
        <p:nvSpPr>
          <p:cNvPr id="6" name="TextBox 5">
            <a:extLst>
              <a:ext uri="{FF2B5EF4-FFF2-40B4-BE49-F238E27FC236}">
                <a16:creationId xmlns:a16="http://schemas.microsoft.com/office/drawing/2014/main" id="{B2CADCFC-9746-46B3-96D3-F523AF8F2A79}"/>
              </a:ext>
            </a:extLst>
          </p:cNvPr>
          <p:cNvSpPr txBox="1"/>
          <p:nvPr/>
        </p:nvSpPr>
        <p:spPr>
          <a:xfrm>
            <a:off x="348344" y="493486"/>
            <a:ext cx="6081486" cy="2154436"/>
          </a:xfrm>
          <a:prstGeom prst="rect">
            <a:avLst/>
          </a:prstGeom>
          <a:noFill/>
        </p:spPr>
        <p:txBody>
          <a:bodyPr wrap="square">
            <a:spAutoFit/>
          </a:bodyPr>
          <a:lstStyle/>
          <a:p>
            <a:r>
              <a:rPr lang="en-US" sz="2400" b="1" i="0" dirty="0">
                <a:solidFill>
                  <a:schemeClr val="accent1">
                    <a:lumMod val="50000"/>
                  </a:schemeClr>
                </a:solidFill>
                <a:effectLst/>
                <a:latin typeface="+mn-lt"/>
              </a:rPr>
              <a:t>Types of inheritance</a:t>
            </a:r>
            <a:br>
              <a:rPr lang="en-US" sz="2000" b="1" i="0" dirty="0">
                <a:solidFill>
                  <a:schemeClr val="accent1">
                    <a:lumMod val="50000"/>
                  </a:schemeClr>
                </a:solidFill>
                <a:effectLst/>
                <a:latin typeface="+mn-lt"/>
              </a:rPr>
            </a:br>
            <a:br>
              <a:rPr lang="en-US" sz="1800" b="0" i="0" dirty="0">
                <a:solidFill>
                  <a:srgbClr val="610B38"/>
                </a:solidFill>
                <a:effectLst/>
                <a:latin typeface="+mn-lt"/>
              </a:rPr>
            </a:br>
            <a:r>
              <a:rPr lang="en-US" sz="1800" b="0" i="0" dirty="0">
                <a:effectLst/>
                <a:latin typeface="+mn-lt"/>
              </a:rPr>
              <a:t>There can be three types of inheritance in java: single, multilevel and hierarchical.</a:t>
            </a:r>
            <a:br>
              <a:rPr lang="en-US" sz="1800" b="0" i="0" dirty="0">
                <a:effectLst/>
                <a:latin typeface="+mn-lt"/>
              </a:rPr>
            </a:br>
            <a:r>
              <a:rPr lang="en-US" sz="1800" b="0" i="0" dirty="0">
                <a:effectLst/>
                <a:latin typeface="+mn-lt"/>
              </a:rPr>
              <a:t>In java programming, multiple and hybrid inheritance is supported through interface only</a:t>
            </a:r>
            <a:r>
              <a:rPr lang="en-US" sz="2000" b="0" i="0" dirty="0">
                <a:effectLst/>
                <a:latin typeface="inter-regular"/>
              </a:rPr>
              <a:t>.</a:t>
            </a:r>
            <a:br>
              <a:rPr lang="en-US" sz="2000" dirty="0"/>
            </a:br>
            <a:endParaRPr lang="en-US" dirty="0"/>
          </a:p>
        </p:txBody>
      </p:sp>
      <p:sp>
        <p:nvSpPr>
          <p:cNvPr id="9" name="Rectangle 8">
            <a:extLst>
              <a:ext uri="{FF2B5EF4-FFF2-40B4-BE49-F238E27FC236}">
                <a16:creationId xmlns:a16="http://schemas.microsoft.com/office/drawing/2014/main" id="{8EE476BA-8002-4D31-BFC1-32740726781A}"/>
              </a:ext>
            </a:extLst>
          </p:cNvPr>
          <p:cNvSpPr/>
          <p:nvPr/>
        </p:nvSpPr>
        <p:spPr>
          <a:xfrm>
            <a:off x="9608458" y="4951412"/>
            <a:ext cx="16888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err="1"/>
              <a:t>gttron</a:t>
            </a:r>
            <a:endParaRPr lang="en-US" dirty="0"/>
          </a:p>
          <a:p>
            <a:pPr algn="ctr"/>
            <a:r>
              <a:rPr lang="en-US" dirty="0" err="1"/>
              <a:t>audi</a:t>
            </a:r>
            <a:endParaRPr lang="en-US" dirty="0"/>
          </a:p>
        </p:txBody>
      </p:sp>
      <p:pic>
        <p:nvPicPr>
          <p:cNvPr id="2052" name="Picture 4" descr="Inheritance in java - W3spoint | W3schools">
            <a:extLst>
              <a:ext uri="{FF2B5EF4-FFF2-40B4-BE49-F238E27FC236}">
                <a16:creationId xmlns:a16="http://schemas.microsoft.com/office/drawing/2014/main" id="{A94DA552-E28C-4D6C-BF37-80E4646A2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93" y="3861160"/>
            <a:ext cx="5123822" cy="2388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30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F379-1604-4FCB-AE5F-259585123D17}"/>
              </a:ext>
            </a:extLst>
          </p:cNvPr>
          <p:cNvSpPr>
            <a:spLocks noGrp="1"/>
          </p:cNvSpPr>
          <p:nvPr>
            <p:ph type="title" idx="4294967295"/>
          </p:nvPr>
        </p:nvSpPr>
        <p:spPr>
          <a:xfrm>
            <a:off x="319088" y="608920"/>
            <a:ext cx="5283200" cy="857023"/>
          </a:xfrm>
          <a:ln>
            <a:solidFill>
              <a:schemeClr val="bg2">
                <a:lumMod val="75000"/>
              </a:schemeClr>
            </a:solidFill>
          </a:ln>
        </p:spPr>
        <p:style>
          <a:lnRef idx="0">
            <a:scrgbClr r="0" g="0" b="0"/>
          </a:lnRef>
          <a:fillRef idx="1001">
            <a:schemeClr val="lt1"/>
          </a:fillRef>
          <a:effectRef idx="0">
            <a:scrgbClr r="0" g="0" b="0"/>
          </a:effectRef>
          <a:fontRef idx="major"/>
        </p:style>
        <p:txBody>
          <a:bodyPr>
            <a:normAutofit fontScale="90000"/>
          </a:bodyPr>
          <a:lstStyle/>
          <a:p>
            <a:br>
              <a:rPr lang="en-US" sz="2400" b="0" i="0" dirty="0">
                <a:solidFill>
                  <a:srgbClr val="333333"/>
                </a:solidFill>
                <a:effectLst/>
                <a:latin typeface="inter-regular"/>
              </a:rPr>
            </a:br>
            <a:r>
              <a:rPr lang="en-US" sz="3200" b="0" i="0" dirty="0">
                <a:solidFill>
                  <a:schemeClr val="accent1">
                    <a:lumMod val="50000"/>
                  </a:schemeClr>
                </a:solidFill>
                <a:effectLst/>
                <a:latin typeface="erdana"/>
              </a:rPr>
              <a:t>Multilevel Inheritance</a:t>
            </a:r>
            <a:endParaRPr lang="en-US" sz="2400" dirty="0">
              <a:solidFill>
                <a:schemeClr val="accent1">
                  <a:lumMod val="50000"/>
                </a:schemeClr>
              </a:solidFill>
            </a:endParaRPr>
          </a:p>
        </p:txBody>
      </p:sp>
      <p:sp>
        <p:nvSpPr>
          <p:cNvPr id="3" name="Content Placeholder 2">
            <a:extLst>
              <a:ext uri="{FF2B5EF4-FFF2-40B4-BE49-F238E27FC236}">
                <a16:creationId xmlns:a16="http://schemas.microsoft.com/office/drawing/2014/main" id="{08531513-15B0-4E7D-94CC-43057EF1FDCD}"/>
              </a:ext>
            </a:extLst>
          </p:cNvPr>
          <p:cNvSpPr>
            <a:spLocks noGrp="1"/>
          </p:cNvSpPr>
          <p:nvPr>
            <p:ph idx="4294967295"/>
          </p:nvPr>
        </p:nvSpPr>
        <p:spPr>
          <a:xfrm>
            <a:off x="6589713" y="0"/>
            <a:ext cx="5602287" cy="6858000"/>
          </a:xfrm>
          <a:ln>
            <a:solidFill>
              <a:schemeClr val="bg2">
                <a:lumMod val="10000"/>
              </a:schemeClr>
            </a:solidFill>
          </a:ln>
        </p:spPr>
        <p:style>
          <a:lnRef idx="0">
            <a:scrgbClr r="0" g="0" b="0"/>
          </a:lnRef>
          <a:fillRef idx="1002">
            <a:schemeClr val="lt2"/>
          </a:fillRef>
          <a:effectRef idx="0">
            <a:scrgbClr r="0" g="0" b="0"/>
          </a:effectRef>
          <a:fontRef idx="major"/>
        </p:style>
        <p:txBody>
          <a:bodyPr>
            <a:noAutofit/>
          </a:bodyPr>
          <a:lstStyle/>
          <a:p>
            <a:pPr marL="0" indent="0">
              <a:buNone/>
            </a:pPr>
            <a:r>
              <a:rPr lang="en-US" sz="2400" b="1" dirty="0">
                <a:solidFill>
                  <a:schemeClr val="tx2">
                    <a:lumMod val="50000"/>
                  </a:schemeClr>
                </a:solidFill>
              </a:rPr>
              <a:t>Example:-</a:t>
            </a:r>
          </a:p>
          <a:p>
            <a:pPr marL="0" indent="0">
              <a:buNone/>
            </a:pPr>
            <a:r>
              <a:rPr lang="en-US" sz="1800" dirty="0"/>
              <a:t>class testing {</a:t>
            </a:r>
          </a:p>
          <a:p>
            <a:pPr marL="0" indent="0">
              <a:buNone/>
            </a:pPr>
            <a:r>
              <a:rPr lang="en-US" sz="1800" dirty="0"/>
              <a:t> void </a:t>
            </a:r>
            <a:r>
              <a:rPr lang="en-US" sz="1800" dirty="0" err="1"/>
              <a:t>whitebox</a:t>
            </a:r>
            <a:r>
              <a:rPr lang="en-US" sz="1800" dirty="0"/>
              <a:t> () </a:t>
            </a:r>
          </a:p>
          <a:p>
            <a:pPr marL="0" indent="0">
              <a:buNone/>
            </a:pPr>
            <a:r>
              <a:rPr lang="en-US" sz="1800" dirty="0"/>
              <a:t>{    </a:t>
            </a:r>
            <a:r>
              <a:rPr lang="en-US" sz="1800" dirty="0" err="1"/>
              <a:t>System.out.println</a:t>
            </a:r>
            <a:r>
              <a:rPr lang="en-US" sz="1800" dirty="0"/>
              <a:t>(“developer will execute");}</a:t>
            </a:r>
          </a:p>
          <a:p>
            <a:pPr marL="0" indent="0">
              <a:buNone/>
            </a:pPr>
            <a:r>
              <a:rPr lang="en-US" sz="1800" dirty="0"/>
              <a:t>}</a:t>
            </a:r>
          </a:p>
          <a:p>
            <a:pPr marL="0" indent="0">
              <a:buNone/>
            </a:pPr>
            <a:r>
              <a:rPr lang="en-US" sz="1800" dirty="0"/>
              <a:t>class manual extends testing {</a:t>
            </a:r>
          </a:p>
          <a:p>
            <a:pPr marL="0" indent="0">
              <a:buNone/>
            </a:pPr>
            <a:r>
              <a:rPr lang="en-US" sz="1800" dirty="0"/>
              <a:t> void </a:t>
            </a:r>
            <a:r>
              <a:rPr lang="en-US" sz="1800" dirty="0" err="1"/>
              <a:t>blackbox</a:t>
            </a:r>
            <a:r>
              <a:rPr lang="en-US" sz="1800" dirty="0"/>
              <a:t> () </a:t>
            </a:r>
          </a:p>
          <a:p>
            <a:pPr marL="0" indent="0">
              <a:buNone/>
            </a:pPr>
            <a:r>
              <a:rPr lang="en-US" sz="1800" dirty="0"/>
              <a:t>{   </a:t>
            </a:r>
            <a:r>
              <a:rPr lang="en-US" sz="1800" dirty="0" err="1"/>
              <a:t>System.out.println</a:t>
            </a:r>
            <a:r>
              <a:rPr lang="en-US" sz="1800" dirty="0"/>
              <a:t>(“test engineer will execute"); }</a:t>
            </a:r>
          </a:p>
          <a:p>
            <a:pPr marL="0" indent="0">
              <a:buNone/>
            </a:pPr>
            <a:r>
              <a:rPr lang="en-US" sz="1800" dirty="0"/>
              <a:t>}</a:t>
            </a:r>
          </a:p>
          <a:p>
            <a:pPr marL="0" indent="0">
              <a:buNone/>
            </a:pPr>
            <a:r>
              <a:rPr lang="en-US" sz="1800" dirty="0"/>
              <a:t>class automation extends manual {</a:t>
            </a:r>
          </a:p>
          <a:p>
            <a:pPr marL="0" indent="0">
              <a:buNone/>
            </a:pPr>
            <a:r>
              <a:rPr lang="en-US" sz="1800" dirty="0"/>
              <a:t> void performance () </a:t>
            </a:r>
          </a:p>
          <a:p>
            <a:pPr marL="0" indent="0">
              <a:buNone/>
            </a:pPr>
            <a:r>
              <a:rPr lang="en-US" sz="1800" dirty="0"/>
              <a:t>{   </a:t>
            </a:r>
            <a:r>
              <a:rPr lang="en-US" sz="1800" dirty="0" err="1"/>
              <a:t>System.out.println</a:t>
            </a:r>
            <a:r>
              <a:rPr lang="en-US" sz="1800" dirty="0"/>
              <a:t> </a:t>
            </a:r>
            <a:r>
              <a:rPr lang="en-US" sz="1800" dirty="0">
                <a:solidFill>
                  <a:schemeClr val="accent1">
                    <a:lumMod val="50000"/>
                  </a:schemeClr>
                </a:solidFill>
              </a:rPr>
              <a:t>(“solution fixed"); }</a:t>
            </a:r>
          </a:p>
          <a:p>
            <a:pPr marL="0" indent="0">
              <a:buNone/>
            </a:pPr>
            <a:r>
              <a:rPr lang="en-US" sz="1800" dirty="0"/>
              <a:t>public static void main(String[] </a:t>
            </a:r>
            <a:r>
              <a:rPr lang="en-US" sz="1800" dirty="0" err="1"/>
              <a:t>args</a:t>
            </a:r>
            <a:r>
              <a:rPr lang="en-US" sz="1800" dirty="0"/>
              <a:t>) {</a:t>
            </a:r>
          </a:p>
          <a:p>
            <a:pPr marL="0" indent="0">
              <a:buNone/>
            </a:pPr>
            <a:r>
              <a:rPr lang="en-US" sz="1800" dirty="0"/>
              <a:t>automation obj1 =new automation();</a:t>
            </a:r>
          </a:p>
          <a:p>
            <a:pPr marL="0" indent="0">
              <a:buNone/>
            </a:pPr>
            <a:r>
              <a:rPr lang="en-US" sz="1800" dirty="0"/>
              <a:t>Obj1. performance();</a:t>
            </a:r>
          </a:p>
          <a:p>
            <a:pPr marL="0" indent="0">
              <a:buNone/>
            </a:pPr>
            <a:r>
              <a:rPr lang="en-US" sz="1800" dirty="0"/>
              <a:t>Obj1.whitebox();</a:t>
            </a:r>
          </a:p>
          <a:p>
            <a:pPr marL="0" indent="0">
              <a:buNone/>
            </a:pPr>
            <a:r>
              <a:rPr lang="en-US" sz="1800" dirty="0"/>
              <a:t>Obj1.blackbox();}</a:t>
            </a:r>
          </a:p>
          <a:p>
            <a:pPr marL="0" indent="0">
              <a:buNone/>
            </a:pPr>
            <a:r>
              <a:rPr lang="en-US" sz="1800" dirty="0"/>
              <a:t>}</a:t>
            </a:r>
          </a:p>
          <a:p>
            <a:pPr marL="0" indent="0">
              <a:buNone/>
            </a:pPr>
            <a:r>
              <a:rPr lang="en-US" sz="1800" dirty="0"/>
              <a:t>  </a:t>
            </a:r>
          </a:p>
          <a:p>
            <a:pPr marL="0" indent="0">
              <a:buNone/>
            </a:pPr>
            <a:endParaRPr lang="en-US" sz="1400" dirty="0"/>
          </a:p>
        </p:txBody>
      </p:sp>
      <p:sp>
        <p:nvSpPr>
          <p:cNvPr id="4" name="Text Placeholder 3">
            <a:extLst>
              <a:ext uri="{FF2B5EF4-FFF2-40B4-BE49-F238E27FC236}">
                <a16:creationId xmlns:a16="http://schemas.microsoft.com/office/drawing/2014/main" id="{7653AD0B-AFC8-473F-BEB6-2F2204BA6222}"/>
              </a:ext>
            </a:extLst>
          </p:cNvPr>
          <p:cNvSpPr>
            <a:spLocks noGrp="1"/>
          </p:cNvSpPr>
          <p:nvPr>
            <p:ph type="body" sz="half" idx="4294967295"/>
          </p:nvPr>
        </p:nvSpPr>
        <p:spPr>
          <a:xfrm>
            <a:off x="319084" y="1886857"/>
            <a:ext cx="5283201" cy="2525486"/>
          </a:xfrm>
        </p:spPr>
        <p:txBody>
          <a:bodyPr>
            <a:normAutofit lnSpcReduction="10000"/>
          </a:bodyPr>
          <a:lstStyle/>
          <a:p>
            <a:pPr marL="0" indent="0" algn="just">
              <a:buNone/>
            </a:pPr>
            <a:r>
              <a:rPr lang="en-US" sz="2000" b="0" i="0" dirty="0">
                <a:solidFill>
                  <a:srgbClr val="202124"/>
                </a:solidFill>
                <a:effectLst/>
              </a:rPr>
              <a:t>Multi-Level Inheritance in Java,</a:t>
            </a:r>
            <a:r>
              <a:rPr lang="en-US" sz="2000" i="0" dirty="0">
                <a:solidFill>
                  <a:srgbClr val="202124"/>
                </a:solidFill>
                <a:effectLst/>
              </a:rPr>
              <a:t> a class extends to another class that is already extended from another class. </a:t>
            </a:r>
          </a:p>
          <a:p>
            <a:pPr marL="0" indent="0" algn="just">
              <a:buNone/>
            </a:pPr>
            <a:r>
              <a:rPr lang="en-US" sz="2000" b="0" i="0" dirty="0">
                <a:solidFill>
                  <a:srgbClr val="202124"/>
                </a:solidFill>
                <a:effectLst/>
              </a:rPr>
              <a:t>For example, </a:t>
            </a:r>
          </a:p>
          <a:p>
            <a:pPr marL="0" indent="0" algn="just">
              <a:buNone/>
            </a:pPr>
            <a:r>
              <a:rPr lang="en-US" sz="2000" b="0" i="0" dirty="0">
                <a:solidFill>
                  <a:srgbClr val="202124"/>
                </a:solidFill>
                <a:effectLst/>
              </a:rPr>
              <a:t>if there is a class A that extends class B and class B extends from another class C, then this scenario is known to follow Multi-level Inheritance.</a:t>
            </a:r>
            <a:endParaRPr lang="en-US" sz="2000" dirty="0"/>
          </a:p>
        </p:txBody>
      </p:sp>
      <p:sp>
        <p:nvSpPr>
          <p:cNvPr id="8" name="Rectangle 7">
            <a:extLst>
              <a:ext uri="{FF2B5EF4-FFF2-40B4-BE49-F238E27FC236}">
                <a16:creationId xmlns:a16="http://schemas.microsoft.com/office/drawing/2014/main" id="{664D44EF-2701-40A8-8CE0-B14727678ABD}"/>
              </a:ext>
            </a:extLst>
          </p:cNvPr>
          <p:cNvSpPr/>
          <p:nvPr/>
        </p:nvSpPr>
        <p:spPr>
          <a:xfrm>
            <a:off x="9550400" y="5704114"/>
            <a:ext cx="2641600"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Solution fixed</a:t>
            </a:r>
          </a:p>
          <a:p>
            <a:pPr algn="ctr"/>
            <a:r>
              <a:rPr lang="en-US" dirty="0"/>
              <a:t>Test engineer will execute</a:t>
            </a:r>
          </a:p>
          <a:p>
            <a:pPr algn="ctr"/>
            <a:r>
              <a:rPr lang="en-US" dirty="0"/>
              <a:t>Developer will execute</a:t>
            </a:r>
          </a:p>
        </p:txBody>
      </p:sp>
    </p:spTree>
    <p:extLst>
      <p:ext uri="{BB962C8B-B14F-4D97-AF65-F5344CB8AC3E}">
        <p14:creationId xmlns:p14="http://schemas.microsoft.com/office/powerpoint/2010/main" val="7444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9" name="Rectangle 150">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5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66471-C8DC-4730-BB47-34AE7EF66EFE}"/>
              </a:ext>
            </a:extLst>
          </p:cNvPr>
          <p:cNvSpPr>
            <a:spLocks noGrp="1"/>
          </p:cNvSpPr>
          <p:nvPr>
            <p:ph type="title"/>
          </p:nvPr>
        </p:nvSpPr>
        <p:spPr>
          <a:xfrm>
            <a:off x="1166648" y="655591"/>
            <a:ext cx="4929352" cy="2315616"/>
          </a:xfrm>
        </p:spPr>
        <p:txBody>
          <a:bodyPr vert="horz" lIns="91440" tIns="45720" rIns="91440" bIns="45720" rtlCol="0" anchor="ctr">
            <a:normAutofit/>
          </a:bodyPr>
          <a:lstStyle/>
          <a:p>
            <a:r>
              <a:rPr lang="en-US" sz="4400" b="0" i="0" dirty="0">
                <a:effectLst/>
              </a:rPr>
              <a:t>Polymorphism</a:t>
            </a:r>
            <a:br>
              <a:rPr lang="en-US" sz="4400" b="0" i="0" dirty="0">
                <a:effectLst/>
              </a:rPr>
            </a:br>
            <a:endParaRPr lang="en-US" sz="4400" dirty="0"/>
          </a:p>
        </p:txBody>
      </p:sp>
      <p:sp>
        <p:nvSpPr>
          <p:cNvPr id="1071" name="Rectangle 15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2" name="Group 156">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073"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8" name="Picture 14" descr="Java Tutorial : Polymorphism in Java | Java Polymorphism | learntek.org">
            <a:extLst>
              <a:ext uri="{FF2B5EF4-FFF2-40B4-BE49-F238E27FC236}">
                <a16:creationId xmlns:a16="http://schemas.microsoft.com/office/drawing/2014/main" id="{DCC860CC-D596-45CB-9C50-C3FEC2A863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50625" y="574049"/>
            <a:ext cx="4890276" cy="2369202"/>
          </a:xfrm>
          <a:prstGeom prst="rect">
            <a:avLst/>
          </a:prstGeom>
          <a:noFill/>
          <a:extLst>
            <a:ext uri="{909E8E84-426E-40DD-AFC4-6F175D3DCCD1}">
              <a14:hiddenFill xmlns:a14="http://schemas.microsoft.com/office/drawing/2010/main">
                <a:solidFill>
                  <a:srgbClr val="FFFFFF"/>
                </a:solidFill>
              </a14:hiddenFill>
            </a:ext>
          </a:extLst>
        </p:spPr>
      </p:pic>
      <p:sp>
        <p:nvSpPr>
          <p:cNvPr id="1093" name="Rectangle 17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Text Placeholder 3">
            <a:extLst>
              <a:ext uri="{FF2B5EF4-FFF2-40B4-BE49-F238E27FC236}">
                <a16:creationId xmlns:a16="http://schemas.microsoft.com/office/drawing/2014/main" id="{1DA4FBEF-8C50-437F-A168-20C5BCAF987B}"/>
              </a:ext>
            </a:extLst>
          </p:cNvPr>
          <p:cNvSpPr>
            <a:spLocks noGrp="1"/>
          </p:cNvSpPr>
          <p:nvPr>
            <p:ph type="body" sz="half" idx="2"/>
          </p:nvPr>
        </p:nvSpPr>
        <p:spPr>
          <a:xfrm>
            <a:off x="717452" y="1842869"/>
            <a:ext cx="6233173" cy="4687738"/>
          </a:xfrm>
        </p:spPr>
        <p:txBody>
          <a:bodyPr vert="horz" lIns="91440" tIns="45720" rIns="91440" bIns="45720" rtlCol="0" anchor="ctr">
            <a:normAutofit/>
          </a:bodyPr>
          <a:lstStyle/>
          <a:p>
            <a:r>
              <a:rPr lang="en-US" sz="1800" b="0" i="0" dirty="0">
                <a:effectLst/>
              </a:rPr>
              <a:t>Polymorphism allows us to perform a single action in different ways</a:t>
            </a:r>
          </a:p>
          <a:p>
            <a:r>
              <a:rPr lang="en-US" sz="1800" b="0" i="0" dirty="0">
                <a:effectLst/>
              </a:rPr>
              <a:t>The word polymorphism means having many forms.</a:t>
            </a:r>
          </a:p>
          <a:p>
            <a:r>
              <a:rPr lang="en-US" sz="1800" b="0" i="0" dirty="0">
                <a:effectLst/>
              </a:rPr>
              <a:t>In other words, polymorphism allows you to define one interface and have multiple implementations.</a:t>
            </a:r>
          </a:p>
          <a:p>
            <a:pPr algn="just"/>
            <a:r>
              <a:rPr lang="en-US" sz="1800" b="0" i="0" dirty="0">
                <a:effectLst/>
              </a:rPr>
              <a:t>For example,  smartphone for communication. The communication mode can choose could be anything. It can be a call, a text message, a picture message, mail, etc. So, the goal is common that is communication, but their approach is different. This is called </a:t>
            </a:r>
            <a:r>
              <a:rPr lang="en-US" sz="1800" b="1" i="0" dirty="0">
                <a:effectLst/>
              </a:rPr>
              <a:t>Polymorphism.</a:t>
            </a:r>
          </a:p>
          <a:p>
            <a:r>
              <a:rPr lang="en-US" sz="1800" b="1" i="0" dirty="0">
                <a:effectLst/>
              </a:rPr>
              <a:t>polymorphism is mainly divided into two types:</a:t>
            </a:r>
            <a:endParaRPr lang="en-US" sz="1800" b="0" i="0" dirty="0">
              <a:effectLst/>
            </a:endParaRPr>
          </a:p>
          <a:p>
            <a:pPr indent="-228600" fontAlgn="base">
              <a:buFont typeface="Arial" panose="020B0604020202020204" pitchFamily="34" charset="0"/>
              <a:buChar char="•"/>
            </a:pPr>
            <a:r>
              <a:rPr lang="en-US" sz="1800" b="0" i="0" dirty="0">
                <a:effectLst/>
              </a:rPr>
              <a:t>Compile time Polymorphism</a:t>
            </a:r>
          </a:p>
          <a:p>
            <a:pPr indent="-228600" fontAlgn="base">
              <a:buFont typeface="Arial" panose="020B0604020202020204" pitchFamily="34" charset="0"/>
              <a:buChar char="•"/>
            </a:pPr>
            <a:r>
              <a:rPr lang="en-US" sz="1800" b="0" i="0" dirty="0">
                <a:effectLst/>
              </a:rPr>
              <a:t>Runtime Polymorphism</a:t>
            </a:r>
            <a:endParaRPr lang="en-US" sz="1300" b="0" i="0" dirty="0">
              <a:effectLst/>
            </a:endParaRPr>
          </a:p>
        </p:txBody>
      </p:sp>
      <p:pic>
        <p:nvPicPr>
          <p:cNvPr id="1028" name="Picture 4" descr="Polymorphism in Java - Master the Concept in Just 7 Mins. - DataFlair">
            <a:extLst>
              <a:ext uri="{FF2B5EF4-FFF2-40B4-BE49-F238E27FC236}">
                <a16:creationId xmlns:a16="http://schemas.microsoft.com/office/drawing/2014/main" id="{CD1EDEB2-21DB-4D23-9EC3-FB738BB5DB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0625" y="3839647"/>
            <a:ext cx="4890276" cy="239929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Java Tutorial : Polymorphism in Java | Java Polymorphism | learntek.org">
            <a:extLst>
              <a:ext uri="{FF2B5EF4-FFF2-40B4-BE49-F238E27FC236}">
                <a16:creationId xmlns:a16="http://schemas.microsoft.com/office/drawing/2014/main" id="{58B05545-F430-4446-B87B-411DC1B14D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1300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680</TotalTime>
  <Words>2142</Words>
  <Application>Microsoft Office PowerPoint</Application>
  <PresentationFormat>Widescreen</PresentationFormat>
  <Paragraphs>298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erdana</vt:lpstr>
      <vt:lpstr>inter-bold</vt:lpstr>
      <vt:lpstr>inter-regular</vt:lpstr>
      <vt:lpstr>Source Sans Pro</vt:lpstr>
      <vt:lpstr>Office Theme</vt:lpstr>
      <vt:lpstr>OOPS CONCEPT IN JAVA</vt:lpstr>
      <vt:lpstr>What is OOPS? </vt:lpstr>
      <vt:lpstr>OOPs (Object-Oriented Programming System)  Object means a real-world entity such as a pen, chair, table, computer, watch, etc.   Object-Oriented Programming is  a methodology  or  paradigm  to  design  a  program  using classes and  objects. </vt:lpstr>
      <vt:lpstr>Object</vt:lpstr>
      <vt:lpstr>Class</vt:lpstr>
      <vt:lpstr>Inheritance</vt:lpstr>
      <vt:lpstr>PowerPoint Presentation</vt:lpstr>
      <vt:lpstr> Multilevel Inheritance</vt:lpstr>
      <vt:lpstr>Polymorphism </vt:lpstr>
      <vt:lpstr>Method Overloading </vt:lpstr>
      <vt:lpstr>Method Overloading</vt:lpstr>
      <vt:lpstr>Method Overriding </vt:lpstr>
      <vt:lpstr>Abstraction </vt:lpstr>
      <vt:lpstr>Interface </vt:lpstr>
      <vt:lpstr>Encapsulation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 IN JAVA</dc:title>
  <dc:creator>Rajesh Kandhasamy</dc:creator>
  <cp:lastModifiedBy>Rajesh Kandhasamy</cp:lastModifiedBy>
  <cp:revision>31</cp:revision>
  <dcterms:created xsi:type="dcterms:W3CDTF">2021-10-02T10:59:06Z</dcterms:created>
  <dcterms:modified xsi:type="dcterms:W3CDTF">2021-10-08T15:48:03Z</dcterms:modified>
</cp:coreProperties>
</file>