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jpg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1" r:id="rId3"/>
    <p:sldId id="260" r:id="rId4"/>
    <p:sldId id="275" r:id="rId5"/>
    <p:sldId id="266" r:id="rId6"/>
    <p:sldId id="259" r:id="rId7"/>
    <p:sldId id="268" r:id="rId8"/>
    <p:sldId id="271" r:id="rId9"/>
    <p:sldId id="269" r:id="rId10"/>
    <p:sldId id="272" r:id="rId11"/>
    <p:sldId id="270" r:id="rId12"/>
    <p:sldId id="286" r:id="rId13"/>
    <p:sldId id="274" r:id="rId14"/>
    <p:sldId id="284" r:id="rId15"/>
    <p:sldId id="273" r:id="rId16"/>
    <p:sldId id="267" r:id="rId17"/>
    <p:sldId id="276" r:id="rId18"/>
    <p:sldId id="287" r:id="rId19"/>
    <p:sldId id="277" r:id="rId20"/>
    <p:sldId id="278" r:id="rId21"/>
    <p:sldId id="279" r:id="rId22"/>
    <p:sldId id="285" r:id="rId23"/>
    <p:sldId id="280" r:id="rId24"/>
    <p:sldId id="283" r:id="rId25"/>
    <p:sldId id="282" r:id="rId26"/>
    <p:sldId id="264" r:id="rId27"/>
    <p:sldId id="265" r:id="rId28"/>
    <p:sldId id="263" r:id="rId29"/>
    <p:sldId id="262" r:id="rId30"/>
    <p:sldId id="257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0D79E-6F84-4A80-B752-8062D4B5F699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34B6E-75F3-4B9A-941A-59987B6E5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85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007E-7F92-443E-BC09-B57449E45FC8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CED12-60AA-4F8B-91EA-1613C5A50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5235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ED12-60AA-4F8B-91EA-1613C5A50D7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88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ED12-60AA-4F8B-91EA-1613C5A50D7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94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ED12-60AA-4F8B-91EA-1613C5A50D7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78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CED12-60AA-4F8B-91EA-1613C5A50D71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03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16/12/2020</a:t>
            </a:r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FACIAL EXPRESSION RECOGNITION : 2017UGCS010R,2017UGCS056R,2017UGCS062R</a:t>
            </a:r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16/12/2020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FACIAL EXPRESSION RECOGNITION : 2017UGCS010R,2017UGCS056R,2017UGCS062R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16/12/2020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FACIAL EXPRESSION RECOGNITION : 2017UGCS010R,2017UGCS056R,2017UGCS062R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16/12/2020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FACIAL EXPRESSION RECOGNITION : 2017UGCS010R,2017UGCS056R,2017UGCS062R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16/12/2020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FACIAL EXPRESSION RECOGNITION : 2017UGCS010R,2017UGCS056R,2017UGCS062R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16/12/2020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FACIAL EXPRESSION RECOGNITION : 2017UGCS010R,2017UGCS056R,2017UGCS062R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16/12/2020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FACIAL EXPRESSION RECOGNITION : 2017UGCS010R,2017UGCS056R,2017UGCS062R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16/12/2020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FACIAL EXPRESSION RECOGNITION : 2017UGCS010R,2017UGCS056R,2017UGCS062R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16/12/2020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FACIAL EXPRESSION RECOGNITION : 2017UGCS010R,2017UGCS056R,2017UGCS062R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16/12/2020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FACIAL EXPRESSION RECOGNITION : 2017UGCS010R,2017UGCS056R,2017UGCS062R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16/12/2020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FACIAL EXPRESSION RECOGNITION : 2017UGCS010R,2017UGCS056R,2017UGCS062R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460F01-9011-4BE0-9974-303906641967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16/12/2020</a:t>
            </a:r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pt-BR"/>
              <a:t>FACIAL EXPRESSION RECOGNITION : 2017UGCS010R,2017UGCS056R,2017UGCS062R</a:t>
            </a:r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460F01-9011-4BE0-9974-303906641967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210" y="620688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UI Gothic" panose="020B0600070205080204" pitchFamily="34" charset="-128"/>
                <a:ea typeface="MS UI Gothic" panose="020B0600070205080204" pitchFamily="34" charset="-128"/>
                <a:cs typeface="Times New Roman" pitchFamily="18" charset="0"/>
              </a:rPr>
              <a:t>INDIAN INSTITUTE OF INFORMATION TECHNOLOGY,RANCHI </a:t>
            </a:r>
            <a:endParaRPr lang="en-GB" sz="2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UI Gothic" panose="020B0600070205080204" pitchFamily="34" charset="-128"/>
              <a:ea typeface="MS UI Gothic" panose="020B0600070205080204" pitchFamily="34" charset="-128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40768"/>
            <a:ext cx="8286610" cy="5015582"/>
          </a:xfrm>
        </p:spPr>
        <p:txBody>
          <a:bodyPr anchor="ctr">
            <a:normAutofit fontScale="2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IN" sz="6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IN" sz="6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IN" sz="6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IN" sz="64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IN" sz="3200" dirty="0">
              <a:latin typeface="Bahnschrift" panose="020B0502040204020203" pitchFamily="34" charset="0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5600" dirty="0">
                <a:latin typeface="Bahnschrift" panose="020B0502040204020203" pitchFamily="34" charset="0"/>
                <a:cs typeface="Times New Roman" pitchFamily="18" charset="0"/>
              </a:rPr>
              <a:t>FINAL YEAR MINOR PROJECT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5600" dirty="0">
                <a:latin typeface="Bahnschrift" panose="020B0502040204020203" pitchFamily="34" charset="0"/>
                <a:cs typeface="Times New Roman" pitchFamily="18" charset="0"/>
              </a:rPr>
              <a:t>ON</a:t>
            </a:r>
          </a:p>
          <a:p>
            <a:pPr marL="0" indent="0" algn="ctr">
              <a:lnSpc>
                <a:spcPct val="150000"/>
              </a:lnSpc>
              <a:buNone/>
              <a:tabLst>
                <a:tab pos="273050" algn="l"/>
              </a:tabLst>
            </a:pPr>
            <a:r>
              <a:rPr lang="en-IN" sz="9600" b="1" dirty="0">
                <a:solidFill>
                  <a:schemeClr val="tx2"/>
                </a:solidFill>
                <a:latin typeface="Berlin Sans FB Demi" panose="020E0802020502020306" pitchFamily="34" charset="0"/>
                <a:cs typeface="Times New Roman" pitchFamily="18" charset="0"/>
              </a:rPr>
              <a:t>“</a:t>
            </a:r>
            <a:r>
              <a:rPr lang="en-IN" sz="8000" b="1" dirty="0">
                <a:solidFill>
                  <a:schemeClr val="tx2"/>
                </a:solidFill>
                <a:latin typeface="Bahnschrift" panose="020B0502040204020203" pitchFamily="34" charset="0"/>
                <a:cs typeface="Times New Roman" pitchFamily="18" charset="0"/>
              </a:rPr>
              <a:t>FACIAL EXPRESSION RECOGNITION SYSTEM  USING CONVOLUTION NEURAL NETWORK”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7200" b="1" dirty="0">
                <a:latin typeface="Bahnschrift" panose="020B0502040204020203" pitchFamily="34" charset="0"/>
                <a:cs typeface="Times New Roman" pitchFamily="18" charset="0"/>
              </a:rPr>
              <a:t>Under the supervision of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7200" b="1" dirty="0">
                <a:latin typeface="Bahnschrift" panose="020B0502040204020203" pitchFamily="34" charset="0"/>
                <a:cs typeface="Times New Roman" pitchFamily="18" charset="0"/>
              </a:rPr>
              <a:t>Dr. Kumari Pritee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7200" b="1" dirty="0">
                <a:latin typeface="Bahnschrift" panose="020B0502040204020203" pitchFamily="34" charset="0"/>
                <a:cs typeface="Times New Roman" pitchFamily="18" charset="0"/>
              </a:rPr>
              <a:t>(Assistant Professor, CSE, IIIT Ranchi)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IN" sz="7200" b="1" dirty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IN" sz="5600" b="1" dirty="0">
                <a:latin typeface="Bahnschrift" panose="020B0502040204020203" pitchFamily="34" charset="0"/>
                <a:cs typeface="Times New Roman" pitchFamily="18" charset="0"/>
              </a:rPr>
              <a:t>MRINAL SINGH (2017UGCS010R)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IN" sz="5600" b="1" dirty="0">
                <a:latin typeface="Bahnschrift" panose="020B0502040204020203" pitchFamily="34" charset="0"/>
                <a:cs typeface="Times New Roman" pitchFamily="18" charset="0"/>
              </a:rPr>
              <a:t>SUPRIYA RANI (2017UGCS056R)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IN" sz="5600" b="1" dirty="0">
                <a:latin typeface="Bahnschrift" panose="020B0502040204020203" pitchFamily="34" charset="0"/>
                <a:cs typeface="Times New Roman" pitchFamily="18" charset="0"/>
              </a:rPr>
              <a:t>SHOURYA PRATAP BHADAURIYA (2017UGCS062R</a:t>
            </a:r>
            <a:r>
              <a:rPr lang="en-IN" sz="5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</a:t>
            </a:r>
          </a:p>
          <a:p>
            <a:pPr marL="301943" lvl="1" indent="0" algn="r">
              <a:lnSpc>
                <a:spcPct val="150000"/>
              </a:lnSpc>
              <a:buNone/>
            </a:pPr>
            <a:r>
              <a:rPr lang="en-IN" sz="5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 algn="r">
              <a:lnSpc>
                <a:spcPct val="150000"/>
              </a:lnSpc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GB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1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96752"/>
            <a:ext cx="1259632" cy="112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35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u="sng" dirty="0">
                <a:latin typeface="Times New Roman" pitchFamily="18" charset="0"/>
                <a:cs typeface="Times New Roman" pitchFamily="18" charset="0"/>
              </a:rPr>
              <a:t>TESTING PHASE</a:t>
            </a:r>
            <a:endParaRPr lang="en-GB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314970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test, the system receives a grayscale image of a face from test dataset, and outputs the predicted expression by using the final network weights learned during training.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to be a single number that represents one of the seven basic expressions.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56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514" y="4890468"/>
            <a:ext cx="4944988" cy="72008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Testing Phase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11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3356992"/>
            <a:ext cx="13681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Raw Image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339752" y="3356992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Normalization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44008" y="3356992"/>
            <a:ext cx="144016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CNN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6804248" y="3356992"/>
            <a:ext cx="180020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Facial Expression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716016" y="1844824"/>
            <a:ext cx="136815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CNN Weights</a:t>
            </a:r>
            <a:endParaRPr lang="en-GB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619672" y="375303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3851920" y="375303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6084168" y="375303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6" idx="0"/>
          </p:cNvCxnSpPr>
          <p:nvPr/>
        </p:nvCxnSpPr>
        <p:spPr>
          <a:xfrm flipH="1">
            <a:off x="5364088" y="2708920"/>
            <a:ext cx="360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51920" y="44086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7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8AB0-7E64-45C1-A7AB-AA76680E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Normalization</a:t>
            </a:r>
            <a:endParaRPr lang="en-IN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978F6-94C3-443E-A557-88B55595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63C4F-701B-42A8-B766-20A7E743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8" y="1999136"/>
            <a:ext cx="8305800" cy="3840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7944" y="5805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3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u="sng" dirty="0"/>
              <a:t>Convolutional Neural Network (CNN)</a:t>
            </a:r>
            <a:endParaRPr lang="en-GB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learning, a convolutional neural network (CNN, or ConvNet) is a type of feedforward artificial neural network in which the connectivity pattern between its neurons is inspired by the organization of the animal visual cortex.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architecture of a convolutional neural network contains an input layer, some convolutional layers, some fully-connected layers, and an output layer. Here,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to be designed with some modification on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04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6B7D-C18D-4436-8739-A7821B16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32656"/>
            <a:ext cx="8305800" cy="1143000"/>
          </a:xfrm>
        </p:spPr>
        <p:txBody>
          <a:bodyPr/>
          <a:lstStyle/>
          <a:p>
            <a:r>
              <a:rPr lang="en-US" dirty="0"/>
              <a:t>Classic Architectures: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F8E1C0-FFD5-4F78-9CCD-1D177CA9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95AF6-A3E7-4108-AEDA-9C3F25878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7089"/>
            <a:ext cx="7416824" cy="43068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1880" y="63106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7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167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>
                <a:latin typeface="Times New Roman" pitchFamily="18" charset="0"/>
                <a:cs typeface="Times New Roman" pitchFamily="18" charset="0"/>
              </a:rPr>
              <a:t>LeNet Architecture</a:t>
            </a:r>
            <a:endParaRPr lang="en-GB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175"/>
            <a:ext cx="8229600" cy="2519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cs typeface="Times New Roman" pitchFamily="18" charset="0"/>
              </a:rPr>
              <a:t>LeNet is one of the very first convolutional neural networks which helped propel the field of Deep Learning. </a:t>
            </a:r>
          </a:p>
          <a:p>
            <a:pPr marL="0" indent="0">
              <a:buNone/>
            </a:pPr>
            <a:r>
              <a:rPr lang="en-GB" sz="2800" dirty="0">
                <a:cs typeface="Times New Roman" pitchFamily="18" charset="0"/>
              </a:rPr>
              <a:t>It has 6 layers without considering input and</a:t>
            </a:r>
          </a:p>
          <a:p>
            <a:pPr marL="0" indent="0">
              <a:buNone/>
            </a:pPr>
            <a:r>
              <a:rPr lang="en-GB" sz="2800" dirty="0">
                <a:cs typeface="Times New Roman" pitchFamily="18" charset="0"/>
              </a:rPr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15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DB7556-AD1E-41F2-8465-B5BE30A3F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926690"/>
            <a:ext cx="4931160" cy="251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5252" y="65023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0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01208"/>
            <a:ext cx="8305800" cy="504056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Example: LeNet Architecture (Broad View)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16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" y="1904343"/>
            <a:ext cx="7992888" cy="304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1920" y="495866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6</a:t>
            </a:r>
          </a:p>
        </p:txBody>
      </p:sp>
    </p:spTree>
    <p:extLst>
      <p:ext uri="{BB962C8B-B14F-4D97-AF65-F5344CB8AC3E}">
        <p14:creationId xmlns:p14="http://schemas.microsoft.com/office/powerpoint/2010/main" val="357090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2622-1205-45E0-A371-2B45609C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Convolution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1B13A9-F2FF-416B-9928-2CC988FA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17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CB8F9-4590-40EE-8F56-9436BC413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02387"/>
            <a:ext cx="6124575" cy="43539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7864" y="63563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7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85BA-6687-4D66-B1C3-F045A9B0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704088"/>
            <a:ext cx="8305800" cy="1143000"/>
          </a:xfrm>
        </p:spPr>
        <p:txBody>
          <a:bodyPr/>
          <a:lstStyle/>
          <a:p>
            <a:r>
              <a:rPr lang="en-US" dirty="0"/>
              <a:t>Image Padding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DE982-7DB0-4423-9462-6689DF58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18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54F72-C595-4CE8-9AD5-56DCE5BAD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3" y="2204864"/>
            <a:ext cx="8435280" cy="40662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1920" y="63563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6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C798-AE4D-40B3-A3DA-94DA96D6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76672"/>
            <a:ext cx="8305800" cy="700187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2. Max Pooling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C1A5D-E245-45C0-B35A-F58938BF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19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B9E98-A817-4A69-904D-327646F83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76859"/>
            <a:ext cx="5472608" cy="55446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6444044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GB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Importance and Need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Objective and Scope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Working Principle and Methodology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Datasets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Software and Hardware Requirements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400" dirty="0"/>
          </a:p>
          <a:p>
            <a:pPr>
              <a:buFont typeface="Wingdings" pitchFamily="2" charset="2"/>
              <a:buChar char="§"/>
            </a:pPr>
            <a:endParaRPr lang="en-IN" sz="2400" dirty="0"/>
          </a:p>
          <a:p>
            <a:pPr>
              <a:buFont typeface="Wingdings" pitchFamily="2" charset="2"/>
              <a:buChar char="§"/>
            </a:pPr>
            <a:endParaRPr lang="en-IN" sz="2400" dirty="0"/>
          </a:p>
          <a:p>
            <a:pPr>
              <a:buFont typeface="Wingdings" pitchFamily="2" charset="2"/>
              <a:buChar char="§"/>
            </a:pPr>
            <a:endParaRPr lang="en-IN" sz="2400" dirty="0"/>
          </a:p>
          <a:p>
            <a:pPr>
              <a:buFont typeface="Wingdings" pitchFamily="2" charset="2"/>
              <a:buChar char="§"/>
            </a:pPr>
            <a:endParaRPr lang="en-IN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43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90A3-3255-4BD6-9854-3FA9CA76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124744"/>
            <a:ext cx="8305800" cy="1415506"/>
          </a:xfrm>
        </p:spPr>
        <p:txBody>
          <a:bodyPr>
            <a:normAutofit fontScale="90000"/>
          </a:bodyPr>
          <a:lstStyle/>
          <a:p>
            <a:r>
              <a:rPr lang="en-US" dirty="0"/>
              <a:t>Fully Connected and Output Predictions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0B587-A194-4B6F-AF48-B38F5BCD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20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BF45B-66FB-4D5D-A74E-46F7537BC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0" y="2996952"/>
            <a:ext cx="8435280" cy="29274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9912" y="60932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43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1D2B-9420-4AE5-8533-A850232F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Relu Activation Function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F8E93-3AD1-48BD-9672-F7E047D0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21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EC332-5CB3-49DA-9878-98B10865B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01002"/>
            <a:ext cx="6624736" cy="4085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5936" y="62373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8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94564B-3FF5-46B4-AFC1-9858886F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22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C15A9-610A-4B85-A99C-7E16071BD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8296275" cy="3888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1960" y="55172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17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8DAC-1E30-439D-A22D-C6ACC440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0648"/>
            <a:ext cx="8305800" cy="1143000"/>
          </a:xfrm>
        </p:spPr>
        <p:txBody>
          <a:bodyPr/>
          <a:lstStyle/>
          <a:p>
            <a:r>
              <a:rPr lang="en-US" dirty="0"/>
              <a:t>Flattening of Image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AD032-2B1E-45D1-B2B7-AAB50114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23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D6A23-619E-45F7-8D75-DE6122C0E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92" y="1652509"/>
            <a:ext cx="8003232" cy="43068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1880" y="595933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28584" y="184482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2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E41A0-05B5-4FA7-9149-44D1D98B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24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C8CDA-F1A7-48C9-ADE7-5E27328B0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628800"/>
            <a:ext cx="7848872" cy="40814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47864" y="5710213"/>
            <a:ext cx="1296144" cy="38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767026"/>
            <a:ext cx="59766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solidFill>
                  <a:schemeClr val="tx2"/>
                </a:solidFill>
                <a:latin typeface="+mj-lt"/>
              </a:rPr>
              <a:t>Connected Layers</a:t>
            </a:r>
            <a:endParaRPr lang="en-US" sz="5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9846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35-8BC2-41DF-8702-51FA5124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Softmax and Probability connection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8D729-FF23-4470-BA9F-45DF6414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25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5D548-6D7A-4375-9AD6-244D0ECFF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2"/>
          <a:stretch/>
        </p:blipFill>
        <p:spPr>
          <a:xfrm>
            <a:off x="539552" y="1988839"/>
            <a:ext cx="7776864" cy="39625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9912" y="59513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4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>
                <a:latin typeface="Times New Roman" pitchFamily="18" charset="0"/>
                <a:cs typeface="Times New Roman" pitchFamily="18" charset="0"/>
              </a:rPr>
              <a:t>Insights to datasets</a:t>
            </a:r>
            <a:endParaRPr lang="en-GB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05"/>
            <a:ext cx="8229600" cy="504056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This dataset was prepared by 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Pierre-Luc Carrier and Aaron</a:t>
            </a:r>
          </a:p>
          <a:p>
            <a:pPr marL="0" indent="0">
              <a:buNone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Courville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 The dataset is collected from Kaggle website.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consists of 48x48 pixel grayscale images of faces.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set consists of 28,821 examples and validation set consist of 7,066 examples.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faces have been automatically registered so that the face is more or less centered and occupies about the same amount of space in each image.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to categorize each face based on the emotion shown in the facial expression in to one of seven categories (0=Angry, 1=Disgust, 2=Fear, 3=Happy, 4=Sad, 5=Surprise, 6=Neutral).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61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27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790475" y="6488668"/>
            <a:ext cx="135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16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7" y="936440"/>
            <a:ext cx="7131943" cy="54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2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>
                <a:latin typeface="Times New Roman" pitchFamily="18" charset="0"/>
                <a:cs typeface="Times New Roman" pitchFamily="18" charset="0"/>
              </a:rPr>
              <a:t>SOFTWARE AND HARDWARE REQUIREMENTS</a:t>
            </a:r>
            <a:endParaRPr lang="en-GB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Software Requirements:-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Opencv 2.0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Python 3.0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Hardware Requirements:-</a:t>
            </a:r>
          </a:p>
          <a:p>
            <a:pPr marL="0" indent="0">
              <a:buNone/>
            </a:pPr>
            <a:r>
              <a:rPr lang="en-GB" dirty="0"/>
              <a:t> 1.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221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u="sng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581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have used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 architecture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convolution neural network to recognize human facial expressions i.e.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happy, sad, surprise, fear, anger, disgust, and neutral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from grayscale pictures.</a:t>
            </a: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After using different optimizing techniques and proper training, our model will able to predict the outcome from the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25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82" y="365706"/>
            <a:ext cx="8229600" cy="1203900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841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facial expression is the visible manifestation of the affective state, cognitive activity, intention, personality and psychopathology of a person and plays a communicative role in interpersonal relations. 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expression, as the most expensive and direct way to communicate emotion in humans, draws a lot of attraction. However, although facial expression can be easily recognized by human beings, reliable facial expression recognition by machine is still a great challenge.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922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GB" sz="3200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Shan, C., Gong, S., &amp; McOwan, P. W. (2005, September). Robust facial expression recognition using local binary patterns. In Image Processing, 2005. ICIP 2005. IEEE International Conference on (Vol. 2, pp. II-370). IEEE.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GB" sz="16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Chibelushi, C. C., &amp; Bourel, F. (2003). Facial expression recognition: A brief tutorial overview. CVonline: On-Line Compendium of Computer Vision, 9.</a:t>
            </a:r>
          </a:p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GB" sz="2000" i="1" dirty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GB" sz="2000" i="1" dirty="0">
                <a:latin typeface="Times New Roman" pitchFamily="18" charset="0"/>
                <a:cs typeface="Times New Roman" pitchFamily="18" charset="0"/>
              </a:rPr>
              <a:t>"Convolutional Neural Networks (LeNet) – DeepLearning 0.1 documentation". DeepLearning 0.1. LISA Lab. Retrieved 31 August 2013.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endParaRPr lang="en-GB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238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305800" cy="2088232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GB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89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Contd…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recognition of facial expressions can be an important component of natural human-machine interfaces. It needs to perform: 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and location of faces in a cluttered scene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facial feature extraction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facial expression classification.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82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u="sng" dirty="0">
                <a:latin typeface="Times New Roman" pitchFamily="18" charset="0"/>
                <a:cs typeface="Times New Roman" pitchFamily="18" charset="0"/>
              </a:rPr>
              <a:t>IMPORTANCE AND NEED</a:t>
            </a:r>
            <a:endParaRPr lang="en-GB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expressions convey non-verbal cues, which play an important role in interpersonal relations.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recognition of facial expressions can be an important component of natural human-machine interfaces;</a:t>
            </a:r>
          </a:p>
          <a:p>
            <a:pPr>
              <a:buFont typeface="Wingdings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may also be used in behavioural science and in clinical practice</a:t>
            </a:r>
            <a:r>
              <a:rPr lang="en-GB" sz="2400" dirty="0"/>
              <a:t>.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93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 AND SCOPE</a:t>
            </a:r>
            <a:endParaRPr lang="en-GB" sz="3200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34572"/>
            <a:ext cx="8229600" cy="43891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an approach that can achieve the desired goal of face expression identification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effectively. </a:t>
            </a:r>
          </a:p>
          <a:p>
            <a:pPr>
              <a:buFont typeface="Wingdings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recognition system will be implemented using Convolution Neural Network (CNN) to classify images of human faces into discrete expression categories and compare the result of different datasets.</a:t>
            </a:r>
          </a:p>
          <a:p>
            <a:pPr>
              <a:buFont typeface="Wingdings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of the project is based on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Architecture. 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49"/>
            <a:ext cx="762000" cy="478314"/>
          </a:xfrm>
        </p:spPr>
        <p:txBody>
          <a:bodyPr/>
          <a:lstStyle/>
          <a:p>
            <a:fld id="{FA460F01-9011-4BE0-9974-30390664196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96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2652904"/>
          </a:xfrm>
        </p:spPr>
        <p:txBody>
          <a:bodyPr>
            <a:normAutofit/>
          </a:bodyPr>
          <a:lstStyle/>
          <a:p>
            <a:pPr algn="ctr"/>
            <a:r>
              <a:rPr lang="en-IN" sz="4800" u="sng" dirty="0">
                <a:latin typeface="Times New Roman" pitchFamily="18" charset="0"/>
                <a:cs typeface="Times New Roman" pitchFamily="18" charset="0"/>
              </a:rPr>
              <a:t>WORKING PRINCIPLE AND METHODOLOGY</a:t>
            </a:r>
            <a:endParaRPr lang="en-GB" sz="4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62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u="sng" dirty="0">
                <a:latin typeface="Times New Roman" pitchFamily="18" charset="0"/>
                <a:cs typeface="Times New Roman" pitchFamily="18" charset="0"/>
              </a:rPr>
              <a:t>TRAINING PHASE</a:t>
            </a:r>
            <a:endParaRPr lang="en-GB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cs typeface="Times New Roman" pitchFamily="18" charset="0"/>
              </a:rPr>
              <a:t>STEPS:</a:t>
            </a:r>
            <a:endParaRPr lang="en-GB" sz="2400" b="1" dirty="0">
              <a:cs typeface="Times New Roman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step takes as input an image with a face. </a:t>
            </a:r>
          </a:p>
          <a:p>
            <a:pPr marL="571500" indent="-571500">
              <a:buFont typeface="+mj-lt"/>
              <a:buAutoNum type="romanU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is applied to the image. </a:t>
            </a:r>
          </a:p>
          <a:p>
            <a:pPr marL="571500" indent="-571500">
              <a:buFont typeface="+mj-lt"/>
              <a:buAutoNum type="romanU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images are used to train the Convolutional Network. </a:t>
            </a:r>
          </a:p>
          <a:p>
            <a:pPr marL="571500" indent="-571500">
              <a:buFont typeface="+mj-lt"/>
              <a:buAutoNum type="romanU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training step is a set of weights that achieve the best result with the training data</a:t>
            </a: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E5914-54C3-48B5-902D-D6292AD09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7933"/>
            <a:ext cx="1440067" cy="1440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07A190-663C-4FB2-A733-EAD1689C2316}"/>
              </a:ext>
            </a:extLst>
          </p:cNvPr>
          <p:cNvSpPr txBox="1"/>
          <p:nvPr/>
        </p:nvSpPr>
        <p:spPr>
          <a:xfrm>
            <a:off x="1440067" y="6538912"/>
            <a:ext cx="29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consuming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20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4792066"/>
            <a:ext cx="8305800" cy="536711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Training Phase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F01-9011-4BE0-9974-303906641967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539552" y="2944366"/>
            <a:ext cx="158417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Raw Image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668935" y="2944366"/>
            <a:ext cx="158417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Normalization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4716016" y="2944366"/>
            <a:ext cx="165618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CNN Train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6660232" y="2945507"/>
            <a:ext cx="172819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CNN weights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123728" y="3484426"/>
            <a:ext cx="5452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355976" y="348442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6372200" y="3484426"/>
            <a:ext cx="288032" cy="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06679" y="422129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62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</TotalTime>
  <Words>1030</Words>
  <Application>Microsoft Office PowerPoint</Application>
  <PresentationFormat>On-screen Show (4:3)</PresentationFormat>
  <Paragraphs>177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MS UI Gothic</vt:lpstr>
      <vt:lpstr>Bahnschrift</vt:lpstr>
      <vt:lpstr>Berlin Sans FB Demi</vt:lpstr>
      <vt:lpstr>Calibri</vt:lpstr>
      <vt:lpstr>Constantia</vt:lpstr>
      <vt:lpstr>Times New Roman</vt:lpstr>
      <vt:lpstr>Wingdings</vt:lpstr>
      <vt:lpstr>Wingdings 2</vt:lpstr>
      <vt:lpstr>Flow</vt:lpstr>
      <vt:lpstr>                   INDIAN INSTITUTE OF INFORMATION TECHNOLOGY,RANCHI </vt:lpstr>
      <vt:lpstr>CONTENTS</vt:lpstr>
      <vt:lpstr>INTRODUCTION</vt:lpstr>
      <vt:lpstr>Contd…</vt:lpstr>
      <vt:lpstr>IMPORTANCE AND NEED</vt:lpstr>
      <vt:lpstr>OBJECTIVES AND SCOPE</vt:lpstr>
      <vt:lpstr>WORKING PRINCIPLE AND METHODOLOGY</vt:lpstr>
      <vt:lpstr>TRAINING PHASE</vt:lpstr>
      <vt:lpstr>Training Phase</vt:lpstr>
      <vt:lpstr>TESTING PHASE</vt:lpstr>
      <vt:lpstr>Testing Phase</vt:lpstr>
      <vt:lpstr>Normalization</vt:lpstr>
      <vt:lpstr>Convolutional Neural Network (CNN)</vt:lpstr>
      <vt:lpstr>Classic Architectures:</vt:lpstr>
      <vt:lpstr>LeNet Architecture</vt:lpstr>
      <vt:lpstr>Example: LeNet Architecture (Broad View)</vt:lpstr>
      <vt:lpstr>Step 1. Convolution</vt:lpstr>
      <vt:lpstr>Image Padding</vt:lpstr>
      <vt:lpstr>Step 2. Max Pooling</vt:lpstr>
      <vt:lpstr>Fully Connected and Output Predictions </vt:lpstr>
      <vt:lpstr>Relu Activation Function </vt:lpstr>
      <vt:lpstr>PowerPoint Presentation</vt:lpstr>
      <vt:lpstr>Flattening of Image</vt:lpstr>
      <vt:lpstr>PowerPoint Presentation</vt:lpstr>
      <vt:lpstr>Softmax and Probability connection</vt:lpstr>
      <vt:lpstr>Insights to datasets</vt:lpstr>
      <vt:lpstr>PowerPoint Presentation</vt:lpstr>
      <vt:lpstr>SOFTWARE AND HARDWARE REQUIREMENTS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INSTITUTE OF INFORMATION TECHNOLOGY,RANCHI</dc:title>
  <dc:creator>HELLO</dc:creator>
  <cp:lastModifiedBy>S Rani</cp:lastModifiedBy>
  <cp:revision>87</cp:revision>
  <dcterms:created xsi:type="dcterms:W3CDTF">2020-11-22T12:54:17Z</dcterms:created>
  <dcterms:modified xsi:type="dcterms:W3CDTF">2020-12-21T09:44:24Z</dcterms:modified>
</cp:coreProperties>
</file>