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FC43-A184-DC82-B670-5DC2AE0850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CAB4FC-764D-B782-7252-52E8E15635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3A210F-2724-595F-8FB3-C53BCC0B1834}"/>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5" name="Footer Placeholder 4">
            <a:extLst>
              <a:ext uri="{FF2B5EF4-FFF2-40B4-BE49-F238E27FC236}">
                <a16:creationId xmlns:a16="http://schemas.microsoft.com/office/drawing/2014/main" id="{493FA576-3179-BBBE-9005-6D62B2915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2A0D6-C414-9834-22FA-5AE2BF9323C6}"/>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114253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4385-B388-BDD3-CB12-7C3ED0FAB6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856F1D-4610-F180-A3D6-4B5281305A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D6DEF-2463-80F9-190B-EFFE1D02771E}"/>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5" name="Footer Placeholder 4">
            <a:extLst>
              <a:ext uri="{FF2B5EF4-FFF2-40B4-BE49-F238E27FC236}">
                <a16:creationId xmlns:a16="http://schemas.microsoft.com/office/drawing/2014/main" id="{31A8BE01-0384-53AF-2946-073B2F03E1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B944A-A34F-2D0A-AF3E-8888F8C95668}"/>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1781790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CD822-F664-9F5A-AB30-C9FFF25EF6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CA66DE-A58B-99DD-549A-EBBA57F027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8A03DC-E685-BC5B-797F-6A9DA79B813B}"/>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5" name="Footer Placeholder 4">
            <a:extLst>
              <a:ext uri="{FF2B5EF4-FFF2-40B4-BE49-F238E27FC236}">
                <a16:creationId xmlns:a16="http://schemas.microsoft.com/office/drawing/2014/main" id="{D12211CB-2DDF-FFFB-22EB-E4A9E5A75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685EE-8A98-D704-2C5A-DEBCA2BD66E1}"/>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1028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3C6F-294C-88DD-5B54-B3D0EF7AE3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D3793-121E-D06A-9684-D16B77892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FC0E6-3883-EDE2-CA39-205A2DEA6EE4}"/>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5" name="Footer Placeholder 4">
            <a:extLst>
              <a:ext uri="{FF2B5EF4-FFF2-40B4-BE49-F238E27FC236}">
                <a16:creationId xmlns:a16="http://schemas.microsoft.com/office/drawing/2014/main" id="{4B111D13-4EF2-93B3-B8FD-E7B27FC310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23CD9-7476-2CC6-15B6-66219F3B725F}"/>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376802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9B66-5913-F46E-EE00-01F98C525B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805C8B-486D-236B-7390-F88F8150C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E65367-4226-759F-A8BA-097998117EEB}"/>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5" name="Footer Placeholder 4">
            <a:extLst>
              <a:ext uri="{FF2B5EF4-FFF2-40B4-BE49-F238E27FC236}">
                <a16:creationId xmlns:a16="http://schemas.microsoft.com/office/drawing/2014/main" id="{203CB1D8-7741-941A-47AC-EE49237A1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99CFD-074A-5CFE-803B-2D3CC8DE4924}"/>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134982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E6D5-E109-0412-2741-10FE22C944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68A663-E5EE-21B4-77E4-BDA149FBF5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C1829D-1CB9-2547-766C-384FED08A8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1B9ED1-96D4-54DA-8020-1202F622589F}"/>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6" name="Footer Placeholder 5">
            <a:extLst>
              <a:ext uri="{FF2B5EF4-FFF2-40B4-BE49-F238E27FC236}">
                <a16:creationId xmlns:a16="http://schemas.microsoft.com/office/drawing/2014/main" id="{ECA72356-779A-8B24-4097-3E0399F8C4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B5A398-0078-3FD3-EFCE-69ACA170C5DB}"/>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105909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44D-A91A-C560-1716-8D926FA19E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514768-A7C3-4673-250E-DF560895F1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41AFB4-E57D-1FA8-E18D-9FC6E88696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AC8B2E-D416-65EA-6006-49E2F4E66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A9BD29-FD11-565E-253C-05AE22B928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9881CE-3493-2A02-AED2-FA99AD8A95F8}"/>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8" name="Footer Placeholder 7">
            <a:extLst>
              <a:ext uri="{FF2B5EF4-FFF2-40B4-BE49-F238E27FC236}">
                <a16:creationId xmlns:a16="http://schemas.microsoft.com/office/drawing/2014/main" id="{6AEAF441-8F2F-27EE-A071-A2ADDF1D2A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B1DED8-B108-11EF-5752-A3FCFCB730BD}"/>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170075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20C5-50FB-046F-2843-761066BFD1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E5C7F7-555E-EB0A-2095-FD437043B174}"/>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4" name="Footer Placeholder 3">
            <a:extLst>
              <a:ext uri="{FF2B5EF4-FFF2-40B4-BE49-F238E27FC236}">
                <a16:creationId xmlns:a16="http://schemas.microsoft.com/office/drawing/2014/main" id="{97D60895-8C5F-B9C2-7B5D-4A19C8378B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CE7033-005B-BB40-8C9F-9BE322FB2296}"/>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423881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45A3C-EB6A-DB4D-B9DE-2BE8B40BFFE8}"/>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3" name="Footer Placeholder 2">
            <a:extLst>
              <a:ext uri="{FF2B5EF4-FFF2-40B4-BE49-F238E27FC236}">
                <a16:creationId xmlns:a16="http://schemas.microsoft.com/office/drawing/2014/main" id="{44C27E40-97DC-0E87-DDA3-401D833811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4463B4-E494-388C-C50B-CE4F109F4D83}"/>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58863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D2DF-F941-6BD0-6A66-DA19C043E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A9B5AE-0F5D-E0D8-3DB8-B6478DB05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E55E3-7070-03B6-55D5-DF9DF4DFB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0EF1C-708C-CC4D-B20F-AE1249ADA11E}"/>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6" name="Footer Placeholder 5">
            <a:extLst>
              <a:ext uri="{FF2B5EF4-FFF2-40B4-BE49-F238E27FC236}">
                <a16:creationId xmlns:a16="http://schemas.microsoft.com/office/drawing/2014/main" id="{4E6A4FBD-979F-9667-2F70-16E669FF6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35839-6326-24B6-0546-801AC84F874B}"/>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154397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9736-8A5C-2116-FE44-E4BB2EA1C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C1CC3A-DC3A-4921-308A-110389087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4EC831-6EE7-64D5-A743-A7B0EA7D8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9B1A8-578F-F3D4-2FD0-28B956B1E0B2}"/>
              </a:ext>
            </a:extLst>
          </p:cNvPr>
          <p:cNvSpPr>
            <a:spLocks noGrp="1"/>
          </p:cNvSpPr>
          <p:nvPr>
            <p:ph type="dt" sz="half" idx="10"/>
          </p:nvPr>
        </p:nvSpPr>
        <p:spPr/>
        <p:txBody>
          <a:bodyPr/>
          <a:lstStyle/>
          <a:p>
            <a:fld id="{931B5EBC-2FC6-4A0C-AB90-D768DD648685}" type="datetimeFigureOut">
              <a:rPr lang="en-IN" smtClean="0"/>
              <a:t>28-09-2023</a:t>
            </a:fld>
            <a:endParaRPr lang="en-IN"/>
          </a:p>
        </p:txBody>
      </p:sp>
      <p:sp>
        <p:nvSpPr>
          <p:cNvPr id="6" name="Footer Placeholder 5">
            <a:extLst>
              <a:ext uri="{FF2B5EF4-FFF2-40B4-BE49-F238E27FC236}">
                <a16:creationId xmlns:a16="http://schemas.microsoft.com/office/drawing/2014/main" id="{F2AC3575-FAAF-5B29-4331-F763CB49DC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F4CDB1-7B9F-9ED9-E6CC-717A8A553537}"/>
              </a:ext>
            </a:extLst>
          </p:cNvPr>
          <p:cNvSpPr>
            <a:spLocks noGrp="1"/>
          </p:cNvSpPr>
          <p:nvPr>
            <p:ph type="sldNum" sz="quarter" idx="12"/>
          </p:nvPr>
        </p:nvSpPr>
        <p:spPr/>
        <p:txBody>
          <a:bodyPr/>
          <a:lstStyle/>
          <a:p>
            <a:fld id="{E80B9BF2-BF6D-4AD7-BDC6-4D00BAD2820F}" type="slidenum">
              <a:rPr lang="en-IN" smtClean="0"/>
              <a:t>‹#›</a:t>
            </a:fld>
            <a:endParaRPr lang="en-IN"/>
          </a:p>
        </p:txBody>
      </p:sp>
    </p:spTree>
    <p:extLst>
      <p:ext uri="{BB962C8B-B14F-4D97-AF65-F5344CB8AC3E}">
        <p14:creationId xmlns:p14="http://schemas.microsoft.com/office/powerpoint/2010/main" val="284209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6306F1-2EB8-5113-C8B5-85FA9EA78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48BBC-ADE3-759B-5592-5A28C88D9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D6E4B-ABCF-EAE8-5BFD-37A7B0DB3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B5EBC-2FC6-4A0C-AB90-D768DD648685}" type="datetimeFigureOut">
              <a:rPr lang="en-IN" smtClean="0"/>
              <a:t>28-09-2023</a:t>
            </a:fld>
            <a:endParaRPr lang="en-IN"/>
          </a:p>
        </p:txBody>
      </p:sp>
      <p:sp>
        <p:nvSpPr>
          <p:cNvPr id="5" name="Footer Placeholder 4">
            <a:extLst>
              <a:ext uri="{FF2B5EF4-FFF2-40B4-BE49-F238E27FC236}">
                <a16:creationId xmlns:a16="http://schemas.microsoft.com/office/drawing/2014/main" id="{11BE1E7C-2F18-79F3-2916-050E31A0A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1AFC5C-3836-602C-31E5-D68EA3942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B9BF2-BF6D-4AD7-BDC6-4D00BAD2820F}" type="slidenum">
              <a:rPr lang="en-IN" smtClean="0"/>
              <a:t>‹#›</a:t>
            </a:fld>
            <a:endParaRPr lang="en-IN"/>
          </a:p>
        </p:txBody>
      </p:sp>
    </p:spTree>
    <p:extLst>
      <p:ext uri="{BB962C8B-B14F-4D97-AF65-F5344CB8AC3E}">
        <p14:creationId xmlns:p14="http://schemas.microsoft.com/office/powerpoint/2010/main" val="367664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3418-2A53-1BCB-2D62-D441B26E1ED0}"/>
              </a:ext>
            </a:extLst>
          </p:cNvPr>
          <p:cNvSpPr>
            <a:spLocks noGrp="1"/>
          </p:cNvSpPr>
          <p:nvPr>
            <p:ph type="ctrTitle"/>
          </p:nvPr>
        </p:nvSpPr>
        <p:spPr/>
        <p:txBody>
          <a:bodyPr/>
          <a:lstStyle/>
          <a:p>
            <a:r>
              <a:rPr lang="en-IN" dirty="0"/>
              <a:t>AI-POWERED SPAM CLASSIFIER</a:t>
            </a:r>
          </a:p>
        </p:txBody>
      </p:sp>
      <p:sp>
        <p:nvSpPr>
          <p:cNvPr id="3" name="Subtitle 2">
            <a:extLst>
              <a:ext uri="{FF2B5EF4-FFF2-40B4-BE49-F238E27FC236}">
                <a16:creationId xmlns:a16="http://schemas.microsoft.com/office/drawing/2014/main" id="{06D8D04B-1A6D-081B-57F8-81B27DF4F110}"/>
              </a:ext>
            </a:extLst>
          </p:cNvPr>
          <p:cNvSpPr>
            <a:spLocks noGrp="1"/>
          </p:cNvSpPr>
          <p:nvPr>
            <p:ph type="subTitle" idx="1"/>
          </p:nvPr>
        </p:nvSpPr>
        <p:spPr/>
        <p:txBody>
          <a:bodyPr>
            <a:normAutofit fontScale="92500" lnSpcReduction="10000"/>
          </a:bodyPr>
          <a:lstStyle/>
          <a:p>
            <a:r>
              <a:rPr lang="en-IN" dirty="0"/>
              <a:t>A SOLUTION FOR EFFICIENT EMAIL FILTERING</a:t>
            </a:r>
          </a:p>
          <a:p>
            <a:endParaRPr lang="en-IN" dirty="0"/>
          </a:p>
          <a:p>
            <a:r>
              <a:rPr lang="en-IN" dirty="0"/>
              <a:t>                NAME:S.PRIYA DHARSHINI                                                                                            </a:t>
            </a:r>
          </a:p>
          <a:p>
            <a:r>
              <a:rPr lang="en-IN" dirty="0"/>
              <a:t>DATE:28-09-2003</a:t>
            </a:r>
          </a:p>
        </p:txBody>
      </p:sp>
    </p:spTree>
    <p:extLst>
      <p:ext uri="{BB962C8B-B14F-4D97-AF65-F5344CB8AC3E}">
        <p14:creationId xmlns:p14="http://schemas.microsoft.com/office/powerpoint/2010/main" val="332044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71B2-A0BA-567F-3C98-243A3CFB9D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00140DD7-A950-16B2-4C4D-E9C45D47B857}"/>
              </a:ext>
            </a:extLst>
          </p:cNvPr>
          <p:cNvSpPr>
            <a:spLocks noGrp="1"/>
          </p:cNvSpPr>
          <p:nvPr>
            <p:ph idx="1"/>
          </p:nvPr>
        </p:nvSpPr>
        <p:spPr/>
        <p:txBody>
          <a:bodyPr/>
          <a:lstStyle/>
          <a:p>
            <a:r>
              <a:rPr lang="en-IN" dirty="0"/>
              <a:t>Introduction</a:t>
            </a:r>
          </a:p>
          <a:p>
            <a:r>
              <a:rPr lang="en-IN" dirty="0"/>
              <a:t>Project objectives</a:t>
            </a:r>
          </a:p>
          <a:p>
            <a:r>
              <a:rPr lang="en-IN" dirty="0"/>
              <a:t>AI Model Overview</a:t>
            </a:r>
          </a:p>
          <a:p>
            <a:r>
              <a:rPr lang="en-IN" dirty="0"/>
              <a:t>Prototype Demonstration</a:t>
            </a:r>
          </a:p>
          <a:p>
            <a:r>
              <a:rPr lang="en-IN" dirty="0"/>
              <a:t>Evaluation Metrics</a:t>
            </a:r>
          </a:p>
          <a:p>
            <a:r>
              <a:rPr lang="en-IN" dirty="0"/>
              <a:t>Future Development</a:t>
            </a:r>
          </a:p>
          <a:p>
            <a:r>
              <a:rPr lang="en-IN" dirty="0"/>
              <a:t>Conclusion </a:t>
            </a:r>
          </a:p>
          <a:p>
            <a:pPr marL="0" indent="0">
              <a:buNone/>
            </a:pPr>
            <a:endParaRPr lang="en-IN" dirty="0"/>
          </a:p>
        </p:txBody>
      </p:sp>
    </p:spTree>
    <p:extLst>
      <p:ext uri="{BB962C8B-B14F-4D97-AF65-F5344CB8AC3E}">
        <p14:creationId xmlns:p14="http://schemas.microsoft.com/office/powerpoint/2010/main" val="185764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E47F-639E-4E2E-B73B-2A27C93D6CD9}"/>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E16479C2-13F6-E8A6-BA30-718BE40D3AAA}"/>
              </a:ext>
            </a:extLst>
          </p:cNvPr>
          <p:cNvSpPr>
            <a:spLocks noGrp="1"/>
          </p:cNvSpPr>
          <p:nvPr>
            <p:ph idx="1"/>
          </p:nvPr>
        </p:nvSpPr>
        <p:spPr/>
        <p:txBody>
          <a:bodyPr/>
          <a:lstStyle/>
          <a:p>
            <a:r>
              <a:rPr lang="en-US" dirty="0"/>
              <a:t>In the rapidly evolving landscape of the 21st century, one technological advancement has emerged as a transformative force, reshaping industries, economies, and the very fabric of our daily lives—Artificial Intelligence (AI). From self-driving cars and virtual personal assistants to healthcare diagnostics and recommendation systems, AI has permeated nearly every facet of modern society. Its influence is profound, its potential vast, and its implications far-reaching.</a:t>
            </a:r>
            <a:endParaRPr lang="en-IN" dirty="0"/>
          </a:p>
        </p:txBody>
      </p:sp>
    </p:spTree>
    <p:extLst>
      <p:ext uri="{BB962C8B-B14F-4D97-AF65-F5344CB8AC3E}">
        <p14:creationId xmlns:p14="http://schemas.microsoft.com/office/powerpoint/2010/main" val="255694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0199-A625-BF6B-829A-2777EA34BAC7}"/>
              </a:ext>
            </a:extLst>
          </p:cNvPr>
          <p:cNvSpPr>
            <a:spLocks noGrp="1"/>
          </p:cNvSpPr>
          <p:nvPr>
            <p:ph type="title"/>
          </p:nvPr>
        </p:nvSpPr>
        <p:spPr/>
        <p:txBody>
          <a:bodyPr/>
          <a:lstStyle/>
          <a:p>
            <a:r>
              <a:rPr lang="en-IN" dirty="0"/>
              <a:t>PROJECT OBJECTIVES:</a:t>
            </a:r>
          </a:p>
        </p:txBody>
      </p:sp>
      <p:sp>
        <p:nvSpPr>
          <p:cNvPr id="3" name="Content Placeholder 2">
            <a:extLst>
              <a:ext uri="{FF2B5EF4-FFF2-40B4-BE49-F238E27FC236}">
                <a16:creationId xmlns:a16="http://schemas.microsoft.com/office/drawing/2014/main" id="{3BE536A1-69F5-E05D-BCF8-0FCDC0C9979B}"/>
              </a:ext>
            </a:extLst>
          </p:cNvPr>
          <p:cNvSpPr>
            <a:spLocks noGrp="1"/>
          </p:cNvSpPr>
          <p:nvPr>
            <p:ph idx="1"/>
          </p:nvPr>
        </p:nvSpPr>
        <p:spPr/>
        <p:txBody>
          <a:bodyPr>
            <a:normAutofit fontScale="25000" lnSpcReduction="20000"/>
          </a:bodyPr>
          <a:lstStyle/>
          <a:p>
            <a:pPr marL="0" indent="0">
              <a:buNone/>
            </a:pPr>
            <a:r>
              <a:rPr lang="en-US" sz="4000" b="1" dirty="0"/>
              <a:t>1. Develop an Effective Spam Detection Model:</a:t>
            </a:r>
          </a:p>
          <a:p>
            <a:endParaRPr lang="en-US" dirty="0"/>
          </a:p>
          <a:p>
            <a:r>
              <a:rPr lang="en-US" sz="4000" dirty="0"/>
              <a:t>Objective: Build an AI-powered spam classifier that can accurately distinguish between spam and non-spam messages.</a:t>
            </a:r>
          </a:p>
          <a:p>
            <a:r>
              <a:rPr lang="en-US" sz="4000" dirty="0"/>
              <a:t>Measurable Outcome: Achieve a minimum accuracy rate of 95% on a test dataset of labeled messages.</a:t>
            </a:r>
          </a:p>
          <a:p>
            <a:pPr marL="0" indent="0">
              <a:buNone/>
            </a:pPr>
            <a:r>
              <a:rPr lang="en-US" sz="4000" b="1" dirty="0"/>
              <a:t>2. Reduce False Positives and False Negatives:</a:t>
            </a:r>
          </a:p>
          <a:p>
            <a:endParaRPr lang="en-US" dirty="0"/>
          </a:p>
          <a:p>
            <a:r>
              <a:rPr lang="en-US" sz="4000" dirty="0"/>
              <a:t>Objective: Minimize false positives (legitimate messages classified as spam) and false negatives (spam messages classified as legitimate).</a:t>
            </a:r>
          </a:p>
          <a:p>
            <a:r>
              <a:rPr lang="en-US" sz="4000" dirty="0"/>
              <a:t>Measurable Outcome: Aim for a false positive rate of less than 2% and a false negative rate of less than 5%.</a:t>
            </a:r>
          </a:p>
          <a:p>
            <a:pPr marL="0" indent="0">
              <a:buNone/>
            </a:pPr>
            <a:r>
              <a:rPr lang="en-US" sz="4400" b="1" dirty="0"/>
              <a:t>3. Scalability and Speed:</a:t>
            </a:r>
          </a:p>
          <a:p>
            <a:endParaRPr lang="en-US" dirty="0"/>
          </a:p>
          <a:p>
            <a:r>
              <a:rPr lang="en-US" sz="4000" dirty="0"/>
              <a:t>Objective: Ensure that the spam classifier can handle a large volume of messages in real-time.</a:t>
            </a:r>
          </a:p>
          <a:p>
            <a:r>
              <a:rPr lang="en-US" sz="4000" dirty="0"/>
              <a:t>Measurable Outcome: Process a minimum of 1,000 messages per second with low latency.</a:t>
            </a:r>
          </a:p>
          <a:p>
            <a:pPr marL="0" indent="0">
              <a:buNone/>
            </a:pPr>
            <a:r>
              <a:rPr lang="en-US" sz="4400" b="1" dirty="0"/>
              <a:t>4. Continuous Learning and Improvement:</a:t>
            </a:r>
          </a:p>
          <a:p>
            <a:endParaRPr lang="en-US" dirty="0"/>
          </a:p>
          <a:p>
            <a:r>
              <a:rPr lang="en-US" sz="4000" dirty="0"/>
              <a:t>Objective: Implement mechanisms for the model to continuously learn and adapt to new spam patterns.</a:t>
            </a:r>
          </a:p>
          <a:p>
            <a:r>
              <a:rPr lang="en-US" sz="4000" dirty="0"/>
              <a:t>Measurable Outcome: Regularly update the classifier with fresh data and retrain the model at least once a month to maintain high accuracy.</a:t>
            </a:r>
          </a:p>
          <a:p>
            <a:pPr marL="0" indent="0">
              <a:buNone/>
            </a:pPr>
            <a:r>
              <a:rPr lang="en-US" sz="4400" b="1" dirty="0"/>
              <a:t>5. Multilingual Support:</a:t>
            </a:r>
          </a:p>
          <a:p>
            <a:endParaRPr lang="en-US" dirty="0"/>
          </a:p>
          <a:p>
            <a:r>
              <a:rPr lang="en-US" sz="4000" dirty="0"/>
              <a:t>Objective: Enable the spam classifier to handle messages in multiple languages.</a:t>
            </a:r>
          </a:p>
          <a:p>
            <a:r>
              <a:rPr lang="en-US" sz="4000" dirty="0"/>
              <a:t>Measurable Outcome: Achieve a minimum accuracy rate of 90% on messages in languages other than English.</a:t>
            </a:r>
            <a:endParaRPr lang="en-IN" sz="4000" dirty="0"/>
          </a:p>
        </p:txBody>
      </p:sp>
    </p:spTree>
    <p:extLst>
      <p:ext uri="{BB962C8B-B14F-4D97-AF65-F5344CB8AC3E}">
        <p14:creationId xmlns:p14="http://schemas.microsoft.com/office/powerpoint/2010/main" val="32430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CDF0-7B0C-7152-52AE-4B450D8772AA}"/>
              </a:ext>
            </a:extLst>
          </p:cNvPr>
          <p:cNvSpPr>
            <a:spLocks noGrp="1"/>
          </p:cNvSpPr>
          <p:nvPr>
            <p:ph type="title"/>
          </p:nvPr>
        </p:nvSpPr>
        <p:spPr/>
        <p:txBody>
          <a:bodyPr/>
          <a:lstStyle/>
          <a:p>
            <a:r>
              <a:rPr lang="en-IN" dirty="0"/>
              <a:t>AI MODEL OVERVIEW:</a:t>
            </a:r>
          </a:p>
        </p:txBody>
      </p:sp>
      <p:sp>
        <p:nvSpPr>
          <p:cNvPr id="3" name="Content Placeholder 2">
            <a:extLst>
              <a:ext uri="{FF2B5EF4-FFF2-40B4-BE49-F238E27FC236}">
                <a16:creationId xmlns:a16="http://schemas.microsoft.com/office/drawing/2014/main" id="{372BE1DE-374A-7CB5-D841-DD4B53ADEDB9}"/>
              </a:ext>
            </a:extLst>
          </p:cNvPr>
          <p:cNvSpPr>
            <a:spLocks noGrp="1"/>
          </p:cNvSpPr>
          <p:nvPr>
            <p:ph idx="1"/>
          </p:nvPr>
        </p:nvSpPr>
        <p:spPr/>
        <p:txBody>
          <a:bodyPr>
            <a:normAutofit fontScale="32500" lnSpcReduction="20000"/>
          </a:bodyPr>
          <a:lstStyle/>
          <a:p>
            <a:pPr marL="0" indent="0">
              <a:buNone/>
            </a:pPr>
            <a:r>
              <a:rPr lang="en-US" sz="3700" b="1" dirty="0"/>
              <a:t>1. Purpose and Task:</a:t>
            </a:r>
          </a:p>
          <a:p>
            <a:endParaRPr lang="en-US" dirty="0"/>
          </a:p>
          <a:p>
            <a:r>
              <a:rPr lang="en-US" sz="3700" dirty="0"/>
              <a:t>AI models are built to solve specific tasks or problems. The purpose of a model can vary widely, from image recognition and natural language processing to recommendation systems and autonomous driving.</a:t>
            </a:r>
          </a:p>
          <a:p>
            <a:pPr marL="0" indent="0">
              <a:buNone/>
            </a:pPr>
            <a:r>
              <a:rPr lang="en-US" sz="3700" b="1" dirty="0"/>
              <a:t>2. Data:</a:t>
            </a:r>
          </a:p>
          <a:p>
            <a:endParaRPr lang="en-US" dirty="0"/>
          </a:p>
          <a:p>
            <a:r>
              <a:rPr lang="en-US" sz="3700" dirty="0"/>
              <a:t>Models learn from data. Training data is essential for teaching an AI model to recognize patterns, make predictions, or generate responses. High-quality and representative data are critical for model performance.</a:t>
            </a:r>
          </a:p>
          <a:p>
            <a:pPr marL="0" indent="0">
              <a:buNone/>
            </a:pPr>
            <a:r>
              <a:rPr lang="en-US" sz="3700" b="1" dirty="0"/>
              <a:t>3. Learning Algorithms:</a:t>
            </a:r>
          </a:p>
          <a:p>
            <a:endParaRPr lang="en-US" dirty="0"/>
          </a:p>
          <a:p>
            <a:r>
              <a:rPr lang="en-US" sz="3700" dirty="0"/>
              <a:t>Learning algorithms are the mathematical methods or procedures that AI models use to adjust their internal parameters based on the provided data. Common learning algorithms include neural networks, decision trees, support vector machines, and clustering algorithms.</a:t>
            </a:r>
          </a:p>
          <a:p>
            <a:pPr marL="0" indent="0">
              <a:buNone/>
            </a:pPr>
            <a:r>
              <a:rPr lang="en-US" sz="3000" b="1" dirty="0"/>
              <a:t>4. </a:t>
            </a:r>
            <a:r>
              <a:rPr lang="en-US" sz="3700" b="1" dirty="0"/>
              <a:t>Features and Representation:</a:t>
            </a:r>
          </a:p>
          <a:p>
            <a:endParaRPr lang="en-US" dirty="0"/>
          </a:p>
          <a:p>
            <a:r>
              <a:rPr lang="en-US" sz="3700" dirty="0"/>
              <a:t>Features are the characteristics or attributes of the input data that the model uses to make predictions or classifications. Feature engineering involves selecting, transforming, or extracting relevant features from raw data.</a:t>
            </a:r>
          </a:p>
          <a:p>
            <a:pPr marL="0" indent="0">
              <a:buNone/>
            </a:pPr>
            <a:r>
              <a:rPr lang="en-US" sz="3700" b="1" dirty="0"/>
              <a:t>5. Model Architecture:</a:t>
            </a:r>
          </a:p>
          <a:p>
            <a:endParaRPr lang="en-US" dirty="0"/>
          </a:p>
          <a:p>
            <a:r>
              <a:rPr lang="en-US" sz="3700" dirty="0"/>
              <a:t>The model's architecture defines its structure and how it processes input data. For example, a neural network consists of layers of interconnected nodes (neurons) that process data through weighted connections.</a:t>
            </a:r>
            <a:endParaRPr lang="en-IN" sz="3700" dirty="0"/>
          </a:p>
        </p:txBody>
      </p:sp>
    </p:spTree>
    <p:extLst>
      <p:ext uri="{BB962C8B-B14F-4D97-AF65-F5344CB8AC3E}">
        <p14:creationId xmlns:p14="http://schemas.microsoft.com/office/powerpoint/2010/main" val="412189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7427-1B7F-F232-7770-00296CCFE4B9}"/>
              </a:ext>
            </a:extLst>
          </p:cNvPr>
          <p:cNvSpPr>
            <a:spLocks noGrp="1"/>
          </p:cNvSpPr>
          <p:nvPr>
            <p:ph type="title"/>
          </p:nvPr>
        </p:nvSpPr>
        <p:spPr/>
        <p:txBody>
          <a:bodyPr/>
          <a:lstStyle/>
          <a:p>
            <a:r>
              <a:rPr lang="en-IN" dirty="0"/>
              <a:t>PROTOTYPE DEMONSTRATION:</a:t>
            </a:r>
          </a:p>
        </p:txBody>
      </p:sp>
      <p:sp>
        <p:nvSpPr>
          <p:cNvPr id="3" name="Content Placeholder 2">
            <a:extLst>
              <a:ext uri="{FF2B5EF4-FFF2-40B4-BE49-F238E27FC236}">
                <a16:creationId xmlns:a16="http://schemas.microsoft.com/office/drawing/2014/main" id="{AFC3FE22-B406-2532-F365-A4FB54CE783C}"/>
              </a:ext>
            </a:extLst>
          </p:cNvPr>
          <p:cNvSpPr>
            <a:spLocks noGrp="1"/>
          </p:cNvSpPr>
          <p:nvPr>
            <p:ph idx="1"/>
          </p:nvPr>
        </p:nvSpPr>
        <p:spPr/>
        <p:txBody>
          <a:bodyPr>
            <a:normAutofit fontScale="55000" lnSpcReduction="20000"/>
          </a:bodyPr>
          <a:lstStyle/>
          <a:p>
            <a:pPr marL="0" indent="0">
              <a:buNone/>
            </a:pPr>
            <a:r>
              <a:rPr lang="en-US" sz="3800" b="1" dirty="0"/>
              <a:t>Demonstration:</a:t>
            </a:r>
          </a:p>
          <a:p>
            <a:endParaRPr lang="en-US" dirty="0"/>
          </a:p>
          <a:p>
            <a:r>
              <a:rPr lang="en-US" sz="2900" dirty="0"/>
              <a:t>In your demonstration, you can follow these steps:</a:t>
            </a:r>
          </a:p>
          <a:p>
            <a:endParaRPr lang="en-US" sz="2900" dirty="0"/>
          </a:p>
          <a:p>
            <a:r>
              <a:rPr lang="en-US" sz="2900" dirty="0"/>
              <a:t>Step 1: Load Model: Load the pre-trained spam classifier model.</a:t>
            </a:r>
          </a:p>
          <a:p>
            <a:endParaRPr lang="en-US" sz="2900" dirty="0"/>
          </a:p>
          <a:p>
            <a:r>
              <a:rPr lang="en-US" sz="2900" dirty="0"/>
              <a:t>Step 2: User Input: Ask the user to input a message for classification.</a:t>
            </a:r>
          </a:p>
          <a:p>
            <a:endParaRPr lang="en-US" sz="2900" dirty="0"/>
          </a:p>
          <a:p>
            <a:r>
              <a:rPr lang="en-US" sz="2900" dirty="0"/>
              <a:t>Step 3: Preprocessing: Preprocess the user's input message by tokenizing and converting it into numerical features using the same preprocessing steps applied during model training.</a:t>
            </a:r>
          </a:p>
          <a:p>
            <a:endParaRPr lang="en-US" sz="2900" dirty="0"/>
          </a:p>
          <a:p>
            <a:r>
              <a:rPr lang="en-US" sz="2900" dirty="0"/>
              <a:t>Step 4: Classification: Use the loaded model to classify the input message as spam or not spam.</a:t>
            </a:r>
          </a:p>
          <a:p>
            <a:endParaRPr lang="en-US" sz="2900" dirty="0"/>
          </a:p>
          <a:p>
            <a:r>
              <a:rPr lang="en-US" sz="2900" dirty="0"/>
              <a:t>Step 5: Display Result: Display the classification result to the user (e.g., "Spam" or "Not Spam"</a:t>
            </a:r>
            <a:endParaRPr lang="en-IN" sz="2900" dirty="0"/>
          </a:p>
        </p:txBody>
      </p:sp>
    </p:spTree>
    <p:extLst>
      <p:ext uri="{BB962C8B-B14F-4D97-AF65-F5344CB8AC3E}">
        <p14:creationId xmlns:p14="http://schemas.microsoft.com/office/powerpoint/2010/main" val="336021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8448-6DB4-78F1-C48D-8DDB53D78349}"/>
              </a:ext>
            </a:extLst>
          </p:cNvPr>
          <p:cNvSpPr>
            <a:spLocks noGrp="1"/>
          </p:cNvSpPr>
          <p:nvPr>
            <p:ph type="title"/>
          </p:nvPr>
        </p:nvSpPr>
        <p:spPr/>
        <p:txBody>
          <a:bodyPr/>
          <a:lstStyle/>
          <a:p>
            <a:r>
              <a:rPr lang="en-IN" dirty="0"/>
              <a:t>EVALUATION METRICS:</a:t>
            </a:r>
          </a:p>
        </p:txBody>
      </p:sp>
      <p:sp>
        <p:nvSpPr>
          <p:cNvPr id="3" name="Content Placeholder 2">
            <a:extLst>
              <a:ext uri="{FF2B5EF4-FFF2-40B4-BE49-F238E27FC236}">
                <a16:creationId xmlns:a16="http://schemas.microsoft.com/office/drawing/2014/main" id="{6B3D3641-733A-FD10-380B-8E0E1F2464D4}"/>
              </a:ext>
            </a:extLst>
          </p:cNvPr>
          <p:cNvSpPr>
            <a:spLocks noGrp="1"/>
          </p:cNvSpPr>
          <p:nvPr>
            <p:ph idx="1"/>
          </p:nvPr>
        </p:nvSpPr>
        <p:spPr/>
        <p:txBody>
          <a:bodyPr>
            <a:normAutofit fontScale="55000" lnSpcReduction="20000"/>
          </a:bodyPr>
          <a:lstStyle/>
          <a:p>
            <a:pPr marL="0" indent="0">
              <a:buNone/>
            </a:pPr>
            <a:r>
              <a:rPr lang="en-US" b="1" dirty="0"/>
              <a:t>Accuracy (ACC):</a:t>
            </a:r>
          </a:p>
          <a:p>
            <a:pPr marL="0" indent="0">
              <a:buNone/>
            </a:pPr>
            <a:r>
              <a:rPr lang="en-US" dirty="0"/>
              <a:t>Formula: (TP + TN) / (TP + TN + FP + FN)</a:t>
            </a:r>
          </a:p>
          <a:p>
            <a:pPr marL="0" indent="0">
              <a:buNone/>
            </a:pPr>
            <a:r>
              <a:rPr lang="en-US" dirty="0"/>
              <a:t>Accuracy measures the overall correctness of the classifier, i.e., the proportion of correctly classified instances (both spam and non-spam) out of the total instances.</a:t>
            </a:r>
          </a:p>
          <a:p>
            <a:pPr marL="0" indent="0">
              <a:buNone/>
            </a:pPr>
            <a:r>
              <a:rPr lang="en-US" b="1" dirty="0"/>
              <a:t>Precision (also called Positive Predictive Value):</a:t>
            </a:r>
          </a:p>
          <a:p>
            <a:pPr marL="0" indent="0">
              <a:buNone/>
            </a:pPr>
            <a:r>
              <a:rPr lang="en-US" dirty="0"/>
              <a:t>Formula: TP / (TP + FP)</a:t>
            </a:r>
          </a:p>
          <a:p>
            <a:pPr marL="0" indent="0">
              <a:buNone/>
            </a:pPr>
            <a:r>
              <a:rPr lang="en-US" dirty="0"/>
              <a:t>Precision quantifies the accuracy of the classifier when it predicts a message as spam. It measures the proportion of true spam messages among the predicted spam messages.</a:t>
            </a:r>
          </a:p>
          <a:p>
            <a:pPr marL="0" indent="0">
              <a:buNone/>
            </a:pPr>
            <a:r>
              <a:rPr lang="en-US" b="1" dirty="0"/>
              <a:t>Recall (also called Sensitivity or True Positive Rate):</a:t>
            </a:r>
          </a:p>
          <a:p>
            <a:pPr marL="0" indent="0">
              <a:buNone/>
            </a:pPr>
            <a:r>
              <a:rPr lang="en-US" dirty="0"/>
              <a:t>Formula: TP / (TP + FN)</a:t>
            </a:r>
          </a:p>
          <a:p>
            <a:pPr marL="0" indent="0">
              <a:buNone/>
            </a:pPr>
            <a:r>
              <a:rPr lang="en-US" dirty="0"/>
              <a:t>Recall measures the ability of the classifier to correctly identify spam messages. It quantifies the proportion of true spam messages that were correctly identified as such.</a:t>
            </a:r>
          </a:p>
          <a:p>
            <a:pPr marL="0" indent="0">
              <a:buNone/>
            </a:pPr>
            <a:r>
              <a:rPr lang="en-US" b="1" dirty="0"/>
              <a:t>F1-Score:</a:t>
            </a:r>
          </a:p>
          <a:p>
            <a:pPr marL="0" indent="0">
              <a:buNone/>
            </a:pPr>
            <a:r>
              <a:rPr lang="en-US" dirty="0"/>
              <a:t>Formula: 2 * (Precision * Recall) / (Precision + Recall)</a:t>
            </a:r>
          </a:p>
          <a:p>
            <a:pPr marL="0" indent="0">
              <a:buNone/>
            </a:pPr>
            <a:r>
              <a:rPr lang="en-US" dirty="0"/>
              <a:t>The F1-Score is the harmonic mean of precision and recall. It provides a balance between these two metrics and is useful when there is an uneven class distribution.</a:t>
            </a:r>
            <a:endParaRPr lang="en-IN" dirty="0"/>
          </a:p>
        </p:txBody>
      </p:sp>
    </p:spTree>
    <p:extLst>
      <p:ext uri="{BB962C8B-B14F-4D97-AF65-F5344CB8AC3E}">
        <p14:creationId xmlns:p14="http://schemas.microsoft.com/office/powerpoint/2010/main" val="292566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749-69EC-B99E-AF84-B86C4E1CF93E}"/>
              </a:ext>
            </a:extLst>
          </p:cNvPr>
          <p:cNvSpPr>
            <a:spLocks noGrp="1"/>
          </p:cNvSpPr>
          <p:nvPr>
            <p:ph type="title"/>
          </p:nvPr>
        </p:nvSpPr>
        <p:spPr/>
        <p:txBody>
          <a:bodyPr/>
          <a:lstStyle/>
          <a:p>
            <a:r>
              <a:rPr lang="en-IN" dirty="0"/>
              <a:t>FUTURE DEVELOPMENT:</a:t>
            </a:r>
          </a:p>
        </p:txBody>
      </p:sp>
      <p:sp>
        <p:nvSpPr>
          <p:cNvPr id="3" name="Content Placeholder 2">
            <a:extLst>
              <a:ext uri="{FF2B5EF4-FFF2-40B4-BE49-F238E27FC236}">
                <a16:creationId xmlns:a16="http://schemas.microsoft.com/office/drawing/2014/main" id="{3B61EC18-9F04-0273-6E9A-D57902A768D0}"/>
              </a:ext>
            </a:extLst>
          </p:cNvPr>
          <p:cNvSpPr>
            <a:spLocks noGrp="1"/>
          </p:cNvSpPr>
          <p:nvPr>
            <p:ph idx="1"/>
          </p:nvPr>
        </p:nvSpPr>
        <p:spPr/>
        <p:txBody>
          <a:bodyPr>
            <a:normAutofit fontScale="40000" lnSpcReduction="20000"/>
          </a:bodyPr>
          <a:lstStyle/>
          <a:p>
            <a:r>
              <a:rPr lang="en-US" sz="3000" b="1" dirty="0"/>
              <a:t>Deep Learning and Neural Networks:</a:t>
            </a:r>
          </a:p>
          <a:p>
            <a:endParaRPr lang="en-US" dirty="0"/>
          </a:p>
          <a:p>
            <a:r>
              <a:rPr lang="en-US" sz="3000" dirty="0"/>
              <a:t>Continued advancements in deep learning techniques, such as convolutional neural networks (CNNs) and recurrent neural networks (RNNs), may lead to more effective feature extraction and modeling for spam detection.</a:t>
            </a:r>
          </a:p>
          <a:p>
            <a:r>
              <a:rPr lang="en-US" sz="3000" b="1" dirty="0"/>
              <a:t>Natural Language Processing (NLP):</a:t>
            </a:r>
          </a:p>
          <a:p>
            <a:endParaRPr lang="en-US" dirty="0"/>
          </a:p>
          <a:p>
            <a:r>
              <a:rPr lang="en-US" sz="3000" dirty="0"/>
              <a:t>Utilizing NLP models like transformer-based architectures (e.g., GPT-4, BERT) can improve the understanding of context, semantics, and language nuances, making it more challenging for spammers to evade detection.</a:t>
            </a:r>
          </a:p>
          <a:p>
            <a:r>
              <a:rPr lang="en-US" sz="3000" b="1" dirty="0"/>
              <a:t>Multimodal Analysis:</a:t>
            </a:r>
          </a:p>
          <a:p>
            <a:endParaRPr lang="en-US" dirty="0"/>
          </a:p>
          <a:p>
            <a:r>
              <a:rPr lang="en-US" sz="3000" dirty="0"/>
              <a:t>Combining text analysis with image, audio, and video analysis can help identify spam across various media types, making classifiers more versatile and capable of handling different content formats.</a:t>
            </a:r>
          </a:p>
          <a:p>
            <a:r>
              <a:rPr lang="en-US" sz="3000" b="1" dirty="0"/>
              <a:t>Adaptive Learning:</a:t>
            </a:r>
          </a:p>
          <a:p>
            <a:endParaRPr lang="en-US" dirty="0"/>
          </a:p>
          <a:p>
            <a:r>
              <a:rPr lang="en-US" sz="3000" dirty="0"/>
              <a:t>AI-powered spam classifiers will become more adaptive and responsive to evolving spam tactics. Continuous learning and retraining models with real-time data will be crucial to stay ahead of spammers.</a:t>
            </a:r>
          </a:p>
          <a:p>
            <a:r>
              <a:rPr lang="en-US" sz="3000" b="1" dirty="0"/>
              <a:t>User Feedback Loops:</a:t>
            </a:r>
          </a:p>
          <a:p>
            <a:endParaRPr lang="en-US" dirty="0"/>
          </a:p>
          <a:p>
            <a:r>
              <a:rPr lang="en-US" sz="3000" dirty="0"/>
              <a:t>Implementing feedback mechanisms where users can report false positives and negatives will help improve the accuracy of spam classifiers over time.</a:t>
            </a:r>
            <a:endParaRPr lang="en-IN" sz="3000" dirty="0"/>
          </a:p>
        </p:txBody>
      </p:sp>
    </p:spTree>
    <p:extLst>
      <p:ext uri="{BB962C8B-B14F-4D97-AF65-F5344CB8AC3E}">
        <p14:creationId xmlns:p14="http://schemas.microsoft.com/office/powerpoint/2010/main" val="105449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5263-150F-A68D-41C9-952D2BD3DB8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A1F4DCE-4C57-CD57-0BD3-CDAEBCAE83C3}"/>
              </a:ext>
            </a:extLst>
          </p:cNvPr>
          <p:cNvSpPr>
            <a:spLocks noGrp="1"/>
          </p:cNvSpPr>
          <p:nvPr>
            <p:ph idx="1"/>
          </p:nvPr>
        </p:nvSpPr>
        <p:spPr/>
        <p:txBody>
          <a:bodyPr/>
          <a:lstStyle/>
          <a:p>
            <a:endParaRPr lang="en-US" dirty="0"/>
          </a:p>
          <a:p>
            <a:r>
              <a:rPr lang="en-US" dirty="0"/>
              <a:t>In conclusion, AI-powered spam classifiers play a vital role in our digital lives by helping to filter out unwanted, malicious, or irrelevant content from our communication channels. </a:t>
            </a:r>
          </a:p>
          <a:p>
            <a:r>
              <a:rPr lang="en-US" dirty="0"/>
              <a:t>As technology continues to advance, so too will the capabilities and effectiveness of these classifiers.</a:t>
            </a:r>
            <a:endParaRPr lang="en-IN" dirty="0"/>
          </a:p>
        </p:txBody>
      </p:sp>
    </p:spTree>
    <p:extLst>
      <p:ext uri="{BB962C8B-B14F-4D97-AF65-F5344CB8AC3E}">
        <p14:creationId xmlns:p14="http://schemas.microsoft.com/office/powerpoint/2010/main" val="3032769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1094</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AI-POWERED SPAM CLASSIFIER</vt:lpstr>
      <vt:lpstr>AGENDA:</vt:lpstr>
      <vt:lpstr>INTRODUCTION </vt:lpstr>
      <vt:lpstr>PROJECT OBJECTIVES:</vt:lpstr>
      <vt:lpstr>AI MODEL OVERVIEW:</vt:lpstr>
      <vt:lpstr>PROTOTYPE DEMONSTRATION:</vt:lpstr>
      <vt:lpstr>EVALUATION METRICS:</vt:lpstr>
      <vt:lpstr>FUTURE 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SPAM CLASSIFIER</dc:title>
  <dc:creator>durga lakshmi</dc:creator>
  <cp:lastModifiedBy>DELL</cp:lastModifiedBy>
  <cp:revision>1</cp:revision>
  <dcterms:created xsi:type="dcterms:W3CDTF">2023-09-28T12:46:45Z</dcterms:created>
  <dcterms:modified xsi:type="dcterms:W3CDTF">2023-09-29T07:52:24Z</dcterms:modified>
</cp:coreProperties>
</file>