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0" r:id="rId4"/>
  </p:sldMasterIdLst>
  <p:sldIdLst>
    <p:sldId id="257"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61E9CF0-7402-46B0-B786-395FE36937E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00F0FEE-E0C4-462C-9572-04085AB91AE2}">
      <dgm:prSet/>
      <dgm:spPr/>
      <dgm:t>
        <a:bodyPr/>
        <a:lstStyle/>
        <a:p>
          <a:r>
            <a:rPr lang="en-US"/>
            <a:t>Source: from Four Square</a:t>
          </a:r>
        </a:p>
      </dgm:t>
    </dgm:pt>
    <dgm:pt modelId="{7F60EFF9-E75F-4C9E-800E-F9F1236CB0F6}" type="parTrans" cxnId="{6D29A9F0-E9F4-467D-94B8-E2A9193E867F}">
      <dgm:prSet/>
      <dgm:spPr/>
      <dgm:t>
        <a:bodyPr/>
        <a:lstStyle/>
        <a:p>
          <a:endParaRPr lang="en-US"/>
        </a:p>
      </dgm:t>
    </dgm:pt>
    <dgm:pt modelId="{1A57FE1E-8162-4BD9-B7EC-61979E6545B7}" type="sibTrans" cxnId="{6D29A9F0-E9F4-467D-94B8-E2A9193E867F}">
      <dgm:prSet/>
      <dgm:spPr/>
      <dgm:t>
        <a:bodyPr/>
        <a:lstStyle/>
        <a:p>
          <a:endParaRPr lang="en-US"/>
        </a:p>
      </dgm:t>
    </dgm:pt>
    <dgm:pt modelId="{66B18583-8E5F-4EC0-BDF5-E4D55B472EF5}">
      <dgm:prSet/>
      <dgm:spPr/>
      <dgm:t>
        <a:bodyPr/>
        <a:lstStyle/>
        <a:p>
          <a:r>
            <a:rPr lang="en-US"/>
            <a:t>We will base our search in orchard road and look within a 20km radius for office buildings. </a:t>
          </a:r>
        </a:p>
      </dgm:t>
    </dgm:pt>
    <dgm:pt modelId="{615996B3-5B05-416B-BCAF-2EE2270CA61D}" type="parTrans" cxnId="{DF29D044-D5C2-4355-89E0-5D41989BEBB3}">
      <dgm:prSet/>
      <dgm:spPr/>
      <dgm:t>
        <a:bodyPr/>
        <a:lstStyle/>
        <a:p>
          <a:endParaRPr lang="en-US"/>
        </a:p>
      </dgm:t>
    </dgm:pt>
    <dgm:pt modelId="{FFDDC54C-D792-42D4-A494-36228F765397}" type="sibTrans" cxnId="{DF29D044-D5C2-4355-89E0-5D41989BEBB3}">
      <dgm:prSet/>
      <dgm:spPr/>
      <dgm:t>
        <a:bodyPr/>
        <a:lstStyle/>
        <a:p>
          <a:endParaRPr lang="en-US"/>
        </a:p>
      </dgm:t>
    </dgm:pt>
    <dgm:pt modelId="{9CFBF764-8B53-47E4-A602-1A149C813447}">
      <dgm:prSet/>
      <dgm:spPr/>
      <dgm:t>
        <a:bodyPr/>
        <a:lstStyle/>
        <a:p>
          <a:r>
            <a:rPr lang="en-US"/>
            <a:t>To clean the data, we first get only the columns that matter, for e.g. name, categories, lat and lng. This is then mapped out using folium for clarity. </a:t>
          </a:r>
        </a:p>
      </dgm:t>
    </dgm:pt>
    <dgm:pt modelId="{EB446299-F7A3-43ED-86B3-DD12F3F7832C}" type="parTrans" cxnId="{CE68D7E1-9892-4831-AA84-6B4FD792AA6E}">
      <dgm:prSet/>
      <dgm:spPr/>
      <dgm:t>
        <a:bodyPr/>
        <a:lstStyle/>
        <a:p>
          <a:endParaRPr lang="en-US"/>
        </a:p>
      </dgm:t>
    </dgm:pt>
    <dgm:pt modelId="{C1B400EC-987A-489D-A6BD-8D56E676BD66}" type="sibTrans" cxnId="{CE68D7E1-9892-4831-AA84-6B4FD792AA6E}">
      <dgm:prSet/>
      <dgm:spPr/>
      <dgm:t>
        <a:bodyPr/>
        <a:lstStyle/>
        <a:p>
          <a:endParaRPr lang="en-US"/>
        </a:p>
      </dgm:t>
    </dgm:pt>
    <dgm:pt modelId="{A74B7A0B-5A37-4C71-AD17-813A220BC17F}">
      <dgm:prSet/>
      <dgm:spPr/>
      <dgm:t>
        <a:bodyPr/>
        <a:lstStyle/>
        <a:p>
          <a:r>
            <a:rPr lang="en-US"/>
            <a:t>The densest location will be where I will recommend the restaurant to open.</a:t>
          </a:r>
        </a:p>
      </dgm:t>
    </dgm:pt>
    <dgm:pt modelId="{7EBECE7F-98A1-49A4-9513-BF640D321464}" type="parTrans" cxnId="{87511E59-9FE9-401C-BE61-16895B7997D6}">
      <dgm:prSet/>
      <dgm:spPr/>
      <dgm:t>
        <a:bodyPr/>
        <a:lstStyle/>
        <a:p>
          <a:endParaRPr lang="en-US"/>
        </a:p>
      </dgm:t>
    </dgm:pt>
    <dgm:pt modelId="{BECDA331-E11D-4953-AFAC-3749154C7A04}" type="sibTrans" cxnId="{87511E59-9FE9-401C-BE61-16895B7997D6}">
      <dgm:prSet/>
      <dgm:spPr/>
      <dgm:t>
        <a:bodyPr/>
        <a:lstStyle/>
        <a:p>
          <a:endParaRPr lang="en-US"/>
        </a:p>
      </dgm:t>
    </dgm:pt>
    <dgm:pt modelId="{772DEC71-FAD5-4212-A67F-89241D43B457}" type="pres">
      <dgm:prSet presAssocID="{B61E9CF0-7402-46B0-B786-395FE36937EF}" presName="root" presStyleCnt="0">
        <dgm:presLayoutVars>
          <dgm:dir/>
          <dgm:resizeHandles val="exact"/>
        </dgm:presLayoutVars>
      </dgm:prSet>
      <dgm:spPr/>
    </dgm:pt>
    <dgm:pt modelId="{48E0517C-0543-436F-AD64-ECCEF3DF680C}" type="pres">
      <dgm:prSet presAssocID="{C00F0FEE-E0C4-462C-9572-04085AB91AE2}" presName="compNode" presStyleCnt="0"/>
      <dgm:spPr/>
    </dgm:pt>
    <dgm:pt modelId="{D6487D2B-9C63-40DD-A088-F9BA4C68393B}" type="pres">
      <dgm:prSet presAssocID="{C00F0FEE-E0C4-462C-9572-04085AB91AE2}" presName="bgRect" presStyleLbl="bgShp" presStyleIdx="0" presStyleCnt="4"/>
      <dgm:spPr/>
    </dgm:pt>
    <dgm:pt modelId="{F6F01A12-D96F-4FB7-AA55-169D885116A7}" type="pres">
      <dgm:prSet presAssocID="{C00F0FEE-E0C4-462C-9572-04085AB91AE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DEA08D9F-913B-4D7F-A434-6B82CCF9FDD3}" type="pres">
      <dgm:prSet presAssocID="{C00F0FEE-E0C4-462C-9572-04085AB91AE2}" presName="spaceRect" presStyleCnt="0"/>
      <dgm:spPr/>
    </dgm:pt>
    <dgm:pt modelId="{987FD986-5DB3-4FFB-A000-48F4A8906038}" type="pres">
      <dgm:prSet presAssocID="{C00F0FEE-E0C4-462C-9572-04085AB91AE2}" presName="parTx" presStyleLbl="revTx" presStyleIdx="0" presStyleCnt="4">
        <dgm:presLayoutVars>
          <dgm:chMax val="0"/>
          <dgm:chPref val="0"/>
        </dgm:presLayoutVars>
      </dgm:prSet>
      <dgm:spPr/>
    </dgm:pt>
    <dgm:pt modelId="{BC0C72FD-A9B3-449F-BD54-B4C33CF94595}" type="pres">
      <dgm:prSet presAssocID="{1A57FE1E-8162-4BD9-B7EC-61979E6545B7}" presName="sibTrans" presStyleCnt="0"/>
      <dgm:spPr/>
    </dgm:pt>
    <dgm:pt modelId="{D08BC51C-1F27-4178-9008-8741FA59F208}" type="pres">
      <dgm:prSet presAssocID="{66B18583-8E5F-4EC0-BDF5-E4D55B472EF5}" presName="compNode" presStyleCnt="0"/>
      <dgm:spPr/>
    </dgm:pt>
    <dgm:pt modelId="{625CCD05-E8AC-4872-88E7-5411EEFCF55D}" type="pres">
      <dgm:prSet presAssocID="{66B18583-8E5F-4EC0-BDF5-E4D55B472EF5}" presName="bgRect" presStyleLbl="bgShp" presStyleIdx="1" presStyleCnt="4"/>
      <dgm:spPr/>
    </dgm:pt>
    <dgm:pt modelId="{D32CEE69-8145-47F4-99F0-DF2C6CE3B4D6}" type="pres">
      <dgm:prSet presAssocID="{66B18583-8E5F-4EC0-BDF5-E4D55B472EF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C6F40B1A-03B1-4DA7-A7AD-D49776EB79B2}" type="pres">
      <dgm:prSet presAssocID="{66B18583-8E5F-4EC0-BDF5-E4D55B472EF5}" presName="spaceRect" presStyleCnt="0"/>
      <dgm:spPr/>
    </dgm:pt>
    <dgm:pt modelId="{92A65C15-BE34-4968-8E8D-FB40B740ACEB}" type="pres">
      <dgm:prSet presAssocID="{66B18583-8E5F-4EC0-BDF5-E4D55B472EF5}" presName="parTx" presStyleLbl="revTx" presStyleIdx="1" presStyleCnt="4">
        <dgm:presLayoutVars>
          <dgm:chMax val="0"/>
          <dgm:chPref val="0"/>
        </dgm:presLayoutVars>
      </dgm:prSet>
      <dgm:spPr/>
    </dgm:pt>
    <dgm:pt modelId="{4BA0E4F7-CFE5-46B3-95C1-4CFFF56940E3}" type="pres">
      <dgm:prSet presAssocID="{FFDDC54C-D792-42D4-A494-36228F765397}" presName="sibTrans" presStyleCnt="0"/>
      <dgm:spPr/>
    </dgm:pt>
    <dgm:pt modelId="{E0FDCE5E-AE51-4846-A20D-98328E2AB072}" type="pres">
      <dgm:prSet presAssocID="{9CFBF764-8B53-47E4-A602-1A149C813447}" presName="compNode" presStyleCnt="0"/>
      <dgm:spPr/>
    </dgm:pt>
    <dgm:pt modelId="{5B554FA8-8C0F-44D9-9B30-84C05B4315CD}" type="pres">
      <dgm:prSet presAssocID="{9CFBF764-8B53-47E4-A602-1A149C813447}" presName="bgRect" presStyleLbl="bgShp" presStyleIdx="2" presStyleCnt="4"/>
      <dgm:spPr/>
    </dgm:pt>
    <dgm:pt modelId="{1C460CC7-B8EF-45FF-A686-663D848779BB}" type="pres">
      <dgm:prSet presAssocID="{9CFBF764-8B53-47E4-A602-1A149C81344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keleton"/>
        </a:ext>
      </dgm:extLst>
    </dgm:pt>
    <dgm:pt modelId="{67DA6BAB-4552-482F-A55E-A9B2CCC31589}" type="pres">
      <dgm:prSet presAssocID="{9CFBF764-8B53-47E4-A602-1A149C813447}" presName="spaceRect" presStyleCnt="0"/>
      <dgm:spPr/>
    </dgm:pt>
    <dgm:pt modelId="{DE347A40-72E8-4A69-A4CD-7853522D909E}" type="pres">
      <dgm:prSet presAssocID="{9CFBF764-8B53-47E4-A602-1A149C813447}" presName="parTx" presStyleLbl="revTx" presStyleIdx="2" presStyleCnt="4">
        <dgm:presLayoutVars>
          <dgm:chMax val="0"/>
          <dgm:chPref val="0"/>
        </dgm:presLayoutVars>
      </dgm:prSet>
      <dgm:spPr/>
    </dgm:pt>
    <dgm:pt modelId="{D6CD175D-665E-411A-A30F-8C833D71C2BC}" type="pres">
      <dgm:prSet presAssocID="{C1B400EC-987A-489D-A6BD-8D56E676BD66}" presName="sibTrans" presStyleCnt="0"/>
      <dgm:spPr/>
    </dgm:pt>
    <dgm:pt modelId="{24DF814A-7256-42F0-BCE1-07CD51811724}" type="pres">
      <dgm:prSet presAssocID="{A74B7A0B-5A37-4C71-AD17-813A220BC17F}" presName="compNode" presStyleCnt="0"/>
      <dgm:spPr/>
    </dgm:pt>
    <dgm:pt modelId="{1A3371FB-E736-4360-B2DE-C29D74AF71B9}" type="pres">
      <dgm:prSet presAssocID="{A74B7A0B-5A37-4C71-AD17-813A220BC17F}" presName="bgRect" presStyleLbl="bgShp" presStyleIdx="3" presStyleCnt="4"/>
      <dgm:spPr/>
    </dgm:pt>
    <dgm:pt modelId="{093390B4-CC76-42E0-8237-F3F9B0AEE382}" type="pres">
      <dgm:prSet presAssocID="{A74B7A0B-5A37-4C71-AD17-813A220BC17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iter"/>
        </a:ext>
      </dgm:extLst>
    </dgm:pt>
    <dgm:pt modelId="{E6387158-E422-4C12-A903-EDE1070A76E4}" type="pres">
      <dgm:prSet presAssocID="{A74B7A0B-5A37-4C71-AD17-813A220BC17F}" presName="spaceRect" presStyleCnt="0"/>
      <dgm:spPr/>
    </dgm:pt>
    <dgm:pt modelId="{FCBF9C62-5326-44CD-9193-AD8572A3F2B6}" type="pres">
      <dgm:prSet presAssocID="{A74B7A0B-5A37-4C71-AD17-813A220BC17F}" presName="parTx" presStyleLbl="revTx" presStyleIdx="3" presStyleCnt="4">
        <dgm:presLayoutVars>
          <dgm:chMax val="0"/>
          <dgm:chPref val="0"/>
        </dgm:presLayoutVars>
      </dgm:prSet>
      <dgm:spPr/>
    </dgm:pt>
  </dgm:ptLst>
  <dgm:cxnLst>
    <dgm:cxn modelId="{1AFF781E-8BB5-4134-8CD6-9389B5A852BD}" type="presOf" srcId="{B61E9CF0-7402-46B0-B786-395FE36937EF}" destId="{772DEC71-FAD5-4212-A67F-89241D43B457}" srcOrd="0" destOrd="0" presId="urn:microsoft.com/office/officeart/2018/2/layout/IconVerticalSolidList"/>
    <dgm:cxn modelId="{FD84B51E-F03D-41DE-9428-549569F3F0D0}" type="presOf" srcId="{C00F0FEE-E0C4-462C-9572-04085AB91AE2}" destId="{987FD986-5DB3-4FFB-A000-48F4A8906038}" srcOrd="0" destOrd="0" presId="urn:microsoft.com/office/officeart/2018/2/layout/IconVerticalSolidList"/>
    <dgm:cxn modelId="{DF29D044-D5C2-4355-89E0-5D41989BEBB3}" srcId="{B61E9CF0-7402-46B0-B786-395FE36937EF}" destId="{66B18583-8E5F-4EC0-BDF5-E4D55B472EF5}" srcOrd="1" destOrd="0" parTransId="{615996B3-5B05-416B-BCAF-2EE2270CA61D}" sibTransId="{FFDDC54C-D792-42D4-A494-36228F765397}"/>
    <dgm:cxn modelId="{87511E59-9FE9-401C-BE61-16895B7997D6}" srcId="{B61E9CF0-7402-46B0-B786-395FE36937EF}" destId="{A74B7A0B-5A37-4C71-AD17-813A220BC17F}" srcOrd="3" destOrd="0" parTransId="{7EBECE7F-98A1-49A4-9513-BF640D321464}" sibTransId="{BECDA331-E11D-4953-AFAC-3749154C7A04}"/>
    <dgm:cxn modelId="{660D6F59-C6C6-4332-8CB8-64A5883305A0}" type="presOf" srcId="{66B18583-8E5F-4EC0-BDF5-E4D55B472EF5}" destId="{92A65C15-BE34-4968-8E8D-FB40B740ACEB}" srcOrd="0" destOrd="0" presId="urn:microsoft.com/office/officeart/2018/2/layout/IconVerticalSolidList"/>
    <dgm:cxn modelId="{DA8600B6-E735-491C-B5F0-5A91225244BC}" type="presOf" srcId="{9CFBF764-8B53-47E4-A602-1A149C813447}" destId="{DE347A40-72E8-4A69-A4CD-7853522D909E}" srcOrd="0" destOrd="0" presId="urn:microsoft.com/office/officeart/2018/2/layout/IconVerticalSolidList"/>
    <dgm:cxn modelId="{9AB82CCC-A5A7-4EB2-8155-2380F48B4E09}" type="presOf" srcId="{A74B7A0B-5A37-4C71-AD17-813A220BC17F}" destId="{FCBF9C62-5326-44CD-9193-AD8572A3F2B6}" srcOrd="0" destOrd="0" presId="urn:microsoft.com/office/officeart/2018/2/layout/IconVerticalSolidList"/>
    <dgm:cxn modelId="{CE68D7E1-9892-4831-AA84-6B4FD792AA6E}" srcId="{B61E9CF0-7402-46B0-B786-395FE36937EF}" destId="{9CFBF764-8B53-47E4-A602-1A149C813447}" srcOrd="2" destOrd="0" parTransId="{EB446299-F7A3-43ED-86B3-DD12F3F7832C}" sibTransId="{C1B400EC-987A-489D-A6BD-8D56E676BD66}"/>
    <dgm:cxn modelId="{6D29A9F0-E9F4-467D-94B8-E2A9193E867F}" srcId="{B61E9CF0-7402-46B0-B786-395FE36937EF}" destId="{C00F0FEE-E0C4-462C-9572-04085AB91AE2}" srcOrd="0" destOrd="0" parTransId="{7F60EFF9-E75F-4C9E-800E-F9F1236CB0F6}" sibTransId="{1A57FE1E-8162-4BD9-B7EC-61979E6545B7}"/>
    <dgm:cxn modelId="{AC93CEBC-2AEA-4219-9C30-380231AE005A}" type="presParOf" srcId="{772DEC71-FAD5-4212-A67F-89241D43B457}" destId="{48E0517C-0543-436F-AD64-ECCEF3DF680C}" srcOrd="0" destOrd="0" presId="urn:microsoft.com/office/officeart/2018/2/layout/IconVerticalSolidList"/>
    <dgm:cxn modelId="{E98734C8-3D81-409F-B0E0-9E62884B4A72}" type="presParOf" srcId="{48E0517C-0543-436F-AD64-ECCEF3DF680C}" destId="{D6487D2B-9C63-40DD-A088-F9BA4C68393B}" srcOrd="0" destOrd="0" presId="urn:microsoft.com/office/officeart/2018/2/layout/IconVerticalSolidList"/>
    <dgm:cxn modelId="{ACCBA9CB-E30D-41AB-9B98-3686C4BE9668}" type="presParOf" srcId="{48E0517C-0543-436F-AD64-ECCEF3DF680C}" destId="{F6F01A12-D96F-4FB7-AA55-169D885116A7}" srcOrd="1" destOrd="0" presId="urn:microsoft.com/office/officeart/2018/2/layout/IconVerticalSolidList"/>
    <dgm:cxn modelId="{433F38CA-E0F7-4569-813F-4B5D36C8F33D}" type="presParOf" srcId="{48E0517C-0543-436F-AD64-ECCEF3DF680C}" destId="{DEA08D9F-913B-4D7F-A434-6B82CCF9FDD3}" srcOrd="2" destOrd="0" presId="urn:microsoft.com/office/officeart/2018/2/layout/IconVerticalSolidList"/>
    <dgm:cxn modelId="{5D1A0383-61CC-4C7D-B185-8DE94867EA21}" type="presParOf" srcId="{48E0517C-0543-436F-AD64-ECCEF3DF680C}" destId="{987FD986-5DB3-4FFB-A000-48F4A8906038}" srcOrd="3" destOrd="0" presId="urn:microsoft.com/office/officeart/2018/2/layout/IconVerticalSolidList"/>
    <dgm:cxn modelId="{10172B6D-7842-420D-B082-D604716BC962}" type="presParOf" srcId="{772DEC71-FAD5-4212-A67F-89241D43B457}" destId="{BC0C72FD-A9B3-449F-BD54-B4C33CF94595}" srcOrd="1" destOrd="0" presId="urn:microsoft.com/office/officeart/2018/2/layout/IconVerticalSolidList"/>
    <dgm:cxn modelId="{349498C0-1796-48EF-88AE-A22107DAFA1B}" type="presParOf" srcId="{772DEC71-FAD5-4212-A67F-89241D43B457}" destId="{D08BC51C-1F27-4178-9008-8741FA59F208}" srcOrd="2" destOrd="0" presId="urn:microsoft.com/office/officeart/2018/2/layout/IconVerticalSolidList"/>
    <dgm:cxn modelId="{FEAE5BEF-3C22-43DB-926C-3ACCA83D8BCB}" type="presParOf" srcId="{D08BC51C-1F27-4178-9008-8741FA59F208}" destId="{625CCD05-E8AC-4872-88E7-5411EEFCF55D}" srcOrd="0" destOrd="0" presId="urn:microsoft.com/office/officeart/2018/2/layout/IconVerticalSolidList"/>
    <dgm:cxn modelId="{388634FC-A7CB-4C49-BBF3-C09D418195B1}" type="presParOf" srcId="{D08BC51C-1F27-4178-9008-8741FA59F208}" destId="{D32CEE69-8145-47F4-99F0-DF2C6CE3B4D6}" srcOrd="1" destOrd="0" presId="urn:microsoft.com/office/officeart/2018/2/layout/IconVerticalSolidList"/>
    <dgm:cxn modelId="{A1E13748-5749-4013-BFB1-226EC35B9E8E}" type="presParOf" srcId="{D08BC51C-1F27-4178-9008-8741FA59F208}" destId="{C6F40B1A-03B1-4DA7-A7AD-D49776EB79B2}" srcOrd="2" destOrd="0" presId="urn:microsoft.com/office/officeart/2018/2/layout/IconVerticalSolidList"/>
    <dgm:cxn modelId="{70029063-CEF1-4FB1-BB52-ADDA665104C3}" type="presParOf" srcId="{D08BC51C-1F27-4178-9008-8741FA59F208}" destId="{92A65C15-BE34-4968-8E8D-FB40B740ACEB}" srcOrd="3" destOrd="0" presId="urn:microsoft.com/office/officeart/2018/2/layout/IconVerticalSolidList"/>
    <dgm:cxn modelId="{82CA0CAC-421E-4A68-94DE-3F94EAF1E1B2}" type="presParOf" srcId="{772DEC71-FAD5-4212-A67F-89241D43B457}" destId="{4BA0E4F7-CFE5-46B3-95C1-4CFFF56940E3}" srcOrd="3" destOrd="0" presId="urn:microsoft.com/office/officeart/2018/2/layout/IconVerticalSolidList"/>
    <dgm:cxn modelId="{BF6496B3-3B79-4246-8151-7C60E9B42EC8}" type="presParOf" srcId="{772DEC71-FAD5-4212-A67F-89241D43B457}" destId="{E0FDCE5E-AE51-4846-A20D-98328E2AB072}" srcOrd="4" destOrd="0" presId="urn:microsoft.com/office/officeart/2018/2/layout/IconVerticalSolidList"/>
    <dgm:cxn modelId="{BDAA8126-3683-46BE-BF48-C85D6944DF59}" type="presParOf" srcId="{E0FDCE5E-AE51-4846-A20D-98328E2AB072}" destId="{5B554FA8-8C0F-44D9-9B30-84C05B4315CD}" srcOrd="0" destOrd="0" presId="urn:microsoft.com/office/officeart/2018/2/layout/IconVerticalSolidList"/>
    <dgm:cxn modelId="{BC1C4925-C217-4B52-95CA-8BD37E08B34B}" type="presParOf" srcId="{E0FDCE5E-AE51-4846-A20D-98328E2AB072}" destId="{1C460CC7-B8EF-45FF-A686-663D848779BB}" srcOrd="1" destOrd="0" presId="urn:microsoft.com/office/officeart/2018/2/layout/IconVerticalSolidList"/>
    <dgm:cxn modelId="{629E1A22-9BBE-4627-9931-42E0F9C71BEF}" type="presParOf" srcId="{E0FDCE5E-AE51-4846-A20D-98328E2AB072}" destId="{67DA6BAB-4552-482F-A55E-A9B2CCC31589}" srcOrd="2" destOrd="0" presId="urn:microsoft.com/office/officeart/2018/2/layout/IconVerticalSolidList"/>
    <dgm:cxn modelId="{9D0BCF10-9EF1-46B4-88AF-A94F7C343B96}" type="presParOf" srcId="{E0FDCE5E-AE51-4846-A20D-98328E2AB072}" destId="{DE347A40-72E8-4A69-A4CD-7853522D909E}" srcOrd="3" destOrd="0" presId="urn:microsoft.com/office/officeart/2018/2/layout/IconVerticalSolidList"/>
    <dgm:cxn modelId="{F01B162B-C8EA-42E3-89C8-DE87286D0B3B}" type="presParOf" srcId="{772DEC71-FAD5-4212-A67F-89241D43B457}" destId="{D6CD175D-665E-411A-A30F-8C833D71C2BC}" srcOrd="5" destOrd="0" presId="urn:microsoft.com/office/officeart/2018/2/layout/IconVerticalSolidList"/>
    <dgm:cxn modelId="{FF9CF9A1-6E5D-4253-9755-D2FBF50F9C5A}" type="presParOf" srcId="{772DEC71-FAD5-4212-A67F-89241D43B457}" destId="{24DF814A-7256-42F0-BCE1-07CD51811724}" srcOrd="6" destOrd="0" presId="urn:microsoft.com/office/officeart/2018/2/layout/IconVerticalSolidList"/>
    <dgm:cxn modelId="{FF4D4EAE-8D65-45BF-835D-E29B7589A48A}" type="presParOf" srcId="{24DF814A-7256-42F0-BCE1-07CD51811724}" destId="{1A3371FB-E736-4360-B2DE-C29D74AF71B9}" srcOrd="0" destOrd="0" presId="urn:microsoft.com/office/officeart/2018/2/layout/IconVerticalSolidList"/>
    <dgm:cxn modelId="{03DABFA2-1AA0-4F28-9C3D-0281B84F26F3}" type="presParOf" srcId="{24DF814A-7256-42F0-BCE1-07CD51811724}" destId="{093390B4-CC76-42E0-8237-F3F9B0AEE382}" srcOrd="1" destOrd="0" presId="urn:microsoft.com/office/officeart/2018/2/layout/IconVerticalSolidList"/>
    <dgm:cxn modelId="{834B8C6C-91B0-47D5-9EE6-CB71A084D4F9}" type="presParOf" srcId="{24DF814A-7256-42F0-BCE1-07CD51811724}" destId="{E6387158-E422-4C12-A903-EDE1070A76E4}" srcOrd="2" destOrd="0" presId="urn:microsoft.com/office/officeart/2018/2/layout/IconVerticalSolidList"/>
    <dgm:cxn modelId="{6D87304A-A480-4A76-A784-5BFAB24BC563}" type="presParOf" srcId="{24DF814A-7256-42F0-BCE1-07CD51811724}" destId="{FCBF9C62-5326-44CD-9193-AD8572A3F2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B7191E-7DB9-4FCE-8717-5AA50B181F2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4DD612E-914C-474B-9414-314675E2ADCD}">
      <dgm:prSet/>
      <dgm:spPr/>
      <dgm:t>
        <a:bodyPr/>
        <a:lstStyle/>
        <a:p>
          <a:r>
            <a:rPr lang="en-US"/>
            <a:t>The recommendation was made based on a very simple analysis and it can be included to cater to more demands from the restaurant owner – for e.g., collecting data of lunch crowd within the 20km radius from orchard etc. </a:t>
          </a:r>
        </a:p>
      </dgm:t>
    </dgm:pt>
    <dgm:pt modelId="{7F82CACA-6A63-4DD8-A384-DEE9BCD75E8F}" type="parTrans" cxnId="{C2084A2D-CDB5-4451-81F4-20791573C3CF}">
      <dgm:prSet/>
      <dgm:spPr/>
      <dgm:t>
        <a:bodyPr/>
        <a:lstStyle/>
        <a:p>
          <a:endParaRPr lang="en-US"/>
        </a:p>
      </dgm:t>
    </dgm:pt>
    <dgm:pt modelId="{046FEE9D-59D8-430F-99C5-687047D4D140}" type="sibTrans" cxnId="{C2084A2D-CDB5-4451-81F4-20791573C3CF}">
      <dgm:prSet/>
      <dgm:spPr/>
      <dgm:t>
        <a:bodyPr/>
        <a:lstStyle/>
        <a:p>
          <a:endParaRPr lang="en-US"/>
        </a:p>
      </dgm:t>
    </dgm:pt>
    <dgm:pt modelId="{DFC81616-7CDA-46F8-833B-996ED5B78BCB}">
      <dgm:prSet/>
      <dgm:spPr/>
      <dgm:t>
        <a:bodyPr/>
        <a:lstStyle/>
        <a:p>
          <a:r>
            <a:rPr lang="en-US"/>
            <a:t>Also, the rent may be a factor too so probably property prices will play a part. </a:t>
          </a:r>
        </a:p>
      </dgm:t>
    </dgm:pt>
    <dgm:pt modelId="{93EC4525-D4E8-4CA2-A3CC-6C4102DBF794}" type="parTrans" cxnId="{55BAA39A-FDD9-402B-82B0-2AC5E4F9B783}">
      <dgm:prSet/>
      <dgm:spPr/>
      <dgm:t>
        <a:bodyPr/>
        <a:lstStyle/>
        <a:p>
          <a:endParaRPr lang="en-US"/>
        </a:p>
      </dgm:t>
    </dgm:pt>
    <dgm:pt modelId="{33654875-47C2-4628-83A0-8B3AD598F330}" type="sibTrans" cxnId="{55BAA39A-FDD9-402B-82B0-2AC5E4F9B783}">
      <dgm:prSet/>
      <dgm:spPr/>
      <dgm:t>
        <a:bodyPr/>
        <a:lstStyle/>
        <a:p>
          <a:endParaRPr lang="en-US"/>
        </a:p>
      </dgm:t>
    </dgm:pt>
    <dgm:pt modelId="{D43D2630-E7AF-445C-ACB8-F606FAB8D2B9}">
      <dgm:prSet/>
      <dgm:spPr/>
      <dgm:t>
        <a:bodyPr/>
        <a:lstStyle/>
        <a:p>
          <a:r>
            <a:rPr lang="en-US"/>
            <a:t>Lastly, it seems like only 50 office buildings were listed from Foursquare and I wonder if this is a limitation of the software – that they cannot output more locations.</a:t>
          </a:r>
        </a:p>
      </dgm:t>
    </dgm:pt>
    <dgm:pt modelId="{56429942-C65D-4750-88A3-F5D8AC46B1F3}" type="parTrans" cxnId="{73CBD1B8-0D8E-4B68-BBF5-F6C58DD655D5}">
      <dgm:prSet/>
      <dgm:spPr/>
      <dgm:t>
        <a:bodyPr/>
        <a:lstStyle/>
        <a:p>
          <a:endParaRPr lang="en-US"/>
        </a:p>
      </dgm:t>
    </dgm:pt>
    <dgm:pt modelId="{9CCEF45F-C764-4D13-8BC6-CE0B965356C7}" type="sibTrans" cxnId="{73CBD1B8-0D8E-4B68-BBF5-F6C58DD655D5}">
      <dgm:prSet/>
      <dgm:spPr/>
      <dgm:t>
        <a:bodyPr/>
        <a:lstStyle/>
        <a:p>
          <a:endParaRPr lang="en-US"/>
        </a:p>
      </dgm:t>
    </dgm:pt>
    <dgm:pt modelId="{1EB93A00-A702-4E71-BD85-D8503507944B}" type="pres">
      <dgm:prSet presAssocID="{66B7191E-7DB9-4FCE-8717-5AA50B181F21}" presName="root" presStyleCnt="0">
        <dgm:presLayoutVars>
          <dgm:dir/>
          <dgm:resizeHandles val="exact"/>
        </dgm:presLayoutVars>
      </dgm:prSet>
      <dgm:spPr/>
    </dgm:pt>
    <dgm:pt modelId="{F81B021E-BC84-44B4-A70D-50A3C46AB801}" type="pres">
      <dgm:prSet presAssocID="{84DD612E-914C-474B-9414-314675E2ADCD}" presName="compNode" presStyleCnt="0"/>
      <dgm:spPr/>
    </dgm:pt>
    <dgm:pt modelId="{5E92798D-6310-48DA-9A66-E35BBE2D915D}" type="pres">
      <dgm:prSet presAssocID="{84DD612E-914C-474B-9414-314675E2ADCD}" presName="bgRect" presStyleLbl="bgShp" presStyleIdx="0" presStyleCnt="3"/>
      <dgm:spPr/>
    </dgm:pt>
    <dgm:pt modelId="{6C2D0E42-5087-431B-8A79-3F67E13759FF}" type="pres">
      <dgm:prSet presAssocID="{84DD612E-914C-474B-9414-314675E2ADC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iter"/>
        </a:ext>
      </dgm:extLst>
    </dgm:pt>
    <dgm:pt modelId="{E64D4B3C-463E-4559-8E30-C2A0F2ABB6A5}" type="pres">
      <dgm:prSet presAssocID="{84DD612E-914C-474B-9414-314675E2ADCD}" presName="spaceRect" presStyleCnt="0"/>
      <dgm:spPr/>
    </dgm:pt>
    <dgm:pt modelId="{B1376669-5E72-499C-850C-E98EE9D0C164}" type="pres">
      <dgm:prSet presAssocID="{84DD612E-914C-474B-9414-314675E2ADCD}" presName="parTx" presStyleLbl="revTx" presStyleIdx="0" presStyleCnt="3">
        <dgm:presLayoutVars>
          <dgm:chMax val="0"/>
          <dgm:chPref val="0"/>
        </dgm:presLayoutVars>
      </dgm:prSet>
      <dgm:spPr/>
    </dgm:pt>
    <dgm:pt modelId="{058C32CD-80A0-44C4-96B0-81F62DD3904D}" type="pres">
      <dgm:prSet presAssocID="{046FEE9D-59D8-430F-99C5-687047D4D140}" presName="sibTrans" presStyleCnt="0"/>
      <dgm:spPr/>
    </dgm:pt>
    <dgm:pt modelId="{FA272909-A624-4CD2-9070-82CA7D962496}" type="pres">
      <dgm:prSet presAssocID="{DFC81616-7CDA-46F8-833B-996ED5B78BCB}" presName="compNode" presStyleCnt="0"/>
      <dgm:spPr/>
    </dgm:pt>
    <dgm:pt modelId="{8B4827A7-211A-44A7-97F1-3418574C37B7}" type="pres">
      <dgm:prSet presAssocID="{DFC81616-7CDA-46F8-833B-996ED5B78BCB}" presName="bgRect" presStyleLbl="bgShp" presStyleIdx="1" presStyleCnt="3"/>
      <dgm:spPr/>
    </dgm:pt>
    <dgm:pt modelId="{100191AB-B754-4F2E-9359-E9CA813364A2}" type="pres">
      <dgm:prSet presAssocID="{DFC81616-7CDA-46F8-833B-996ED5B78B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4CE2C478-7C2E-42F5-BB28-ECD44B22736A}" type="pres">
      <dgm:prSet presAssocID="{DFC81616-7CDA-46F8-833B-996ED5B78BCB}" presName="spaceRect" presStyleCnt="0"/>
      <dgm:spPr/>
    </dgm:pt>
    <dgm:pt modelId="{024B60B1-037F-4BFB-9D4C-7630F2E71BC9}" type="pres">
      <dgm:prSet presAssocID="{DFC81616-7CDA-46F8-833B-996ED5B78BCB}" presName="parTx" presStyleLbl="revTx" presStyleIdx="1" presStyleCnt="3">
        <dgm:presLayoutVars>
          <dgm:chMax val="0"/>
          <dgm:chPref val="0"/>
        </dgm:presLayoutVars>
      </dgm:prSet>
      <dgm:spPr/>
    </dgm:pt>
    <dgm:pt modelId="{E024FC55-35C4-4816-A4AF-BAA001AC95BF}" type="pres">
      <dgm:prSet presAssocID="{33654875-47C2-4628-83A0-8B3AD598F330}" presName="sibTrans" presStyleCnt="0"/>
      <dgm:spPr/>
    </dgm:pt>
    <dgm:pt modelId="{4D93625D-E803-4B16-9379-B3AD1359042B}" type="pres">
      <dgm:prSet presAssocID="{D43D2630-E7AF-445C-ACB8-F606FAB8D2B9}" presName="compNode" presStyleCnt="0"/>
      <dgm:spPr/>
    </dgm:pt>
    <dgm:pt modelId="{A5977FFD-DC01-44C8-A4FB-D57957A72FCB}" type="pres">
      <dgm:prSet presAssocID="{D43D2630-E7AF-445C-ACB8-F606FAB8D2B9}" presName="bgRect" presStyleLbl="bgShp" presStyleIdx="2" presStyleCnt="3"/>
      <dgm:spPr/>
    </dgm:pt>
    <dgm:pt modelId="{D0806BD4-793E-4C0C-8684-4474934426C8}" type="pres">
      <dgm:prSet presAssocID="{D43D2630-E7AF-445C-ACB8-F606FAB8D2B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terpillar"/>
        </a:ext>
      </dgm:extLst>
    </dgm:pt>
    <dgm:pt modelId="{04473FC6-9E8A-4B78-800A-C2FF3593A44F}" type="pres">
      <dgm:prSet presAssocID="{D43D2630-E7AF-445C-ACB8-F606FAB8D2B9}" presName="spaceRect" presStyleCnt="0"/>
      <dgm:spPr/>
    </dgm:pt>
    <dgm:pt modelId="{DD107B3D-4698-4428-B19B-4E50CD306F6C}" type="pres">
      <dgm:prSet presAssocID="{D43D2630-E7AF-445C-ACB8-F606FAB8D2B9}" presName="parTx" presStyleLbl="revTx" presStyleIdx="2" presStyleCnt="3">
        <dgm:presLayoutVars>
          <dgm:chMax val="0"/>
          <dgm:chPref val="0"/>
        </dgm:presLayoutVars>
      </dgm:prSet>
      <dgm:spPr/>
    </dgm:pt>
  </dgm:ptLst>
  <dgm:cxnLst>
    <dgm:cxn modelId="{C2084A2D-CDB5-4451-81F4-20791573C3CF}" srcId="{66B7191E-7DB9-4FCE-8717-5AA50B181F21}" destId="{84DD612E-914C-474B-9414-314675E2ADCD}" srcOrd="0" destOrd="0" parTransId="{7F82CACA-6A63-4DD8-A384-DEE9BCD75E8F}" sibTransId="{046FEE9D-59D8-430F-99C5-687047D4D140}"/>
    <dgm:cxn modelId="{55BAA39A-FDD9-402B-82B0-2AC5E4F9B783}" srcId="{66B7191E-7DB9-4FCE-8717-5AA50B181F21}" destId="{DFC81616-7CDA-46F8-833B-996ED5B78BCB}" srcOrd="1" destOrd="0" parTransId="{93EC4525-D4E8-4CA2-A3CC-6C4102DBF794}" sibTransId="{33654875-47C2-4628-83A0-8B3AD598F330}"/>
    <dgm:cxn modelId="{BC21AEAB-006E-42D6-A051-D2227D7B5E05}" type="presOf" srcId="{66B7191E-7DB9-4FCE-8717-5AA50B181F21}" destId="{1EB93A00-A702-4E71-BD85-D8503507944B}" srcOrd="0" destOrd="0" presId="urn:microsoft.com/office/officeart/2018/2/layout/IconVerticalSolidList"/>
    <dgm:cxn modelId="{73CBD1B8-0D8E-4B68-BBF5-F6C58DD655D5}" srcId="{66B7191E-7DB9-4FCE-8717-5AA50B181F21}" destId="{D43D2630-E7AF-445C-ACB8-F606FAB8D2B9}" srcOrd="2" destOrd="0" parTransId="{56429942-C65D-4750-88A3-F5D8AC46B1F3}" sibTransId="{9CCEF45F-C764-4D13-8BC6-CE0B965356C7}"/>
    <dgm:cxn modelId="{877069EB-3AEB-4EEE-B69A-09D540260411}" type="presOf" srcId="{D43D2630-E7AF-445C-ACB8-F606FAB8D2B9}" destId="{DD107B3D-4698-4428-B19B-4E50CD306F6C}" srcOrd="0" destOrd="0" presId="urn:microsoft.com/office/officeart/2018/2/layout/IconVerticalSolidList"/>
    <dgm:cxn modelId="{9328BEF1-2F36-4EF1-B4D5-628D54D2B26F}" type="presOf" srcId="{DFC81616-7CDA-46F8-833B-996ED5B78BCB}" destId="{024B60B1-037F-4BFB-9D4C-7630F2E71BC9}" srcOrd="0" destOrd="0" presId="urn:microsoft.com/office/officeart/2018/2/layout/IconVerticalSolidList"/>
    <dgm:cxn modelId="{2FFB7AF6-2C17-44AB-8F39-ACB6851F5E06}" type="presOf" srcId="{84DD612E-914C-474B-9414-314675E2ADCD}" destId="{B1376669-5E72-499C-850C-E98EE9D0C164}" srcOrd="0" destOrd="0" presId="urn:microsoft.com/office/officeart/2018/2/layout/IconVerticalSolidList"/>
    <dgm:cxn modelId="{FDB5067A-0CAE-48D5-B742-4C5F783AAEBB}" type="presParOf" srcId="{1EB93A00-A702-4E71-BD85-D8503507944B}" destId="{F81B021E-BC84-44B4-A70D-50A3C46AB801}" srcOrd="0" destOrd="0" presId="urn:microsoft.com/office/officeart/2018/2/layout/IconVerticalSolidList"/>
    <dgm:cxn modelId="{9969FBD6-A758-4149-971E-E32376645071}" type="presParOf" srcId="{F81B021E-BC84-44B4-A70D-50A3C46AB801}" destId="{5E92798D-6310-48DA-9A66-E35BBE2D915D}" srcOrd="0" destOrd="0" presId="urn:microsoft.com/office/officeart/2018/2/layout/IconVerticalSolidList"/>
    <dgm:cxn modelId="{B6F84F74-6D3B-4720-A0E3-78DE40082BB3}" type="presParOf" srcId="{F81B021E-BC84-44B4-A70D-50A3C46AB801}" destId="{6C2D0E42-5087-431B-8A79-3F67E13759FF}" srcOrd="1" destOrd="0" presId="urn:microsoft.com/office/officeart/2018/2/layout/IconVerticalSolidList"/>
    <dgm:cxn modelId="{C30A4672-B6D2-4150-B6F7-285D1665115A}" type="presParOf" srcId="{F81B021E-BC84-44B4-A70D-50A3C46AB801}" destId="{E64D4B3C-463E-4559-8E30-C2A0F2ABB6A5}" srcOrd="2" destOrd="0" presId="urn:microsoft.com/office/officeart/2018/2/layout/IconVerticalSolidList"/>
    <dgm:cxn modelId="{5E149E2D-8506-4C37-835A-36DFC90D3210}" type="presParOf" srcId="{F81B021E-BC84-44B4-A70D-50A3C46AB801}" destId="{B1376669-5E72-499C-850C-E98EE9D0C164}" srcOrd="3" destOrd="0" presId="urn:microsoft.com/office/officeart/2018/2/layout/IconVerticalSolidList"/>
    <dgm:cxn modelId="{F34A09AD-D370-4A99-930E-BF5286184497}" type="presParOf" srcId="{1EB93A00-A702-4E71-BD85-D8503507944B}" destId="{058C32CD-80A0-44C4-96B0-81F62DD3904D}" srcOrd="1" destOrd="0" presId="urn:microsoft.com/office/officeart/2018/2/layout/IconVerticalSolidList"/>
    <dgm:cxn modelId="{1DF78826-CEBF-47DB-ABE4-66DD20333701}" type="presParOf" srcId="{1EB93A00-A702-4E71-BD85-D8503507944B}" destId="{FA272909-A624-4CD2-9070-82CA7D962496}" srcOrd="2" destOrd="0" presId="urn:microsoft.com/office/officeart/2018/2/layout/IconVerticalSolidList"/>
    <dgm:cxn modelId="{802A7D22-33A8-4C55-94D1-FA2517F67FA6}" type="presParOf" srcId="{FA272909-A624-4CD2-9070-82CA7D962496}" destId="{8B4827A7-211A-44A7-97F1-3418574C37B7}" srcOrd="0" destOrd="0" presId="urn:microsoft.com/office/officeart/2018/2/layout/IconVerticalSolidList"/>
    <dgm:cxn modelId="{2653D9B3-2DD5-4AC0-8BE3-A5B2F8283203}" type="presParOf" srcId="{FA272909-A624-4CD2-9070-82CA7D962496}" destId="{100191AB-B754-4F2E-9359-E9CA813364A2}" srcOrd="1" destOrd="0" presId="urn:microsoft.com/office/officeart/2018/2/layout/IconVerticalSolidList"/>
    <dgm:cxn modelId="{3E299124-2600-4F0D-A93F-617115D11D6D}" type="presParOf" srcId="{FA272909-A624-4CD2-9070-82CA7D962496}" destId="{4CE2C478-7C2E-42F5-BB28-ECD44B22736A}" srcOrd="2" destOrd="0" presId="urn:microsoft.com/office/officeart/2018/2/layout/IconVerticalSolidList"/>
    <dgm:cxn modelId="{F4B54DE3-6931-4644-B433-987E57FB7583}" type="presParOf" srcId="{FA272909-A624-4CD2-9070-82CA7D962496}" destId="{024B60B1-037F-4BFB-9D4C-7630F2E71BC9}" srcOrd="3" destOrd="0" presId="urn:microsoft.com/office/officeart/2018/2/layout/IconVerticalSolidList"/>
    <dgm:cxn modelId="{FED5477F-236E-496C-B973-15D1B932A2A6}" type="presParOf" srcId="{1EB93A00-A702-4E71-BD85-D8503507944B}" destId="{E024FC55-35C4-4816-A4AF-BAA001AC95BF}" srcOrd="3" destOrd="0" presId="urn:microsoft.com/office/officeart/2018/2/layout/IconVerticalSolidList"/>
    <dgm:cxn modelId="{96608DA1-9391-4EED-8055-7FC30D8BEE5B}" type="presParOf" srcId="{1EB93A00-A702-4E71-BD85-D8503507944B}" destId="{4D93625D-E803-4B16-9379-B3AD1359042B}" srcOrd="4" destOrd="0" presId="urn:microsoft.com/office/officeart/2018/2/layout/IconVerticalSolidList"/>
    <dgm:cxn modelId="{92F075A4-5FF5-4719-95D1-404ACACA693F}" type="presParOf" srcId="{4D93625D-E803-4B16-9379-B3AD1359042B}" destId="{A5977FFD-DC01-44C8-A4FB-D57957A72FCB}" srcOrd="0" destOrd="0" presId="urn:microsoft.com/office/officeart/2018/2/layout/IconVerticalSolidList"/>
    <dgm:cxn modelId="{85DFD66D-C772-4D6B-9D55-30E3744E01D2}" type="presParOf" srcId="{4D93625D-E803-4B16-9379-B3AD1359042B}" destId="{D0806BD4-793E-4C0C-8684-4474934426C8}" srcOrd="1" destOrd="0" presId="urn:microsoft.com/office/officeart/2018/2/layout/IconVerticalSolidList"/>
    <dgm:cxn modelId="{B54DC289-5E6D-4C7C-95E4-98DD3543A57C}" type="presParOf" srcId="{4D93625D-E803-4B16-9379-B3AD1359042B}" destId="{04473FC6-9E8A-4B78-800A-C2FF3593A44F}" srcOrd="2" destOrd="0" presId="urn:microsoft.com/office/officeart/2018/2/layout/IconVerticalSolidList"/>
    <dgm:cxn modelId="{239235FC-C112-41C3-BCF3-652527685104}" type="presParOf" srcId="{4D93625D-E803-4B16-9379-B3AD1359042B}" destId="{DD107B3D-4698-4428-B19B-4E50CD306F6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87D2B-9C63-40DD-A088-F9BA4C68393B}">
      <dsp:nvSpPr>
        <dsp:cNvPr id="0" name=""/>
        <dsp:cNvSpPr/>
      </dsp:nvSpPr>
      <dsp:spPr>
        <a:xfrm>
          <a:off x="0" y="2244"/>
          <a:ext cx="6254749" cy="11377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F01A12-D96F-4FB7-AA55-169D885116A7}">
      <dsp:nvSpPr>
        <dsp:cNvPr id="0" name=""/>
        <dsp:cNvSpPr/>
      </dsp:nvSpPr>
      <dsp:spPr>
        <a:xfrm>
          <a:off x="344173" y="258241"/>
          <a:ext cx="625769" cy="625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87FD986-5DB3-4FFB-A000-48F4A8906038}">
      <dsp:nvSpPr>
        <dsp:cNvPr id="0" name=""/>
        <dsp:cNvSpPr/>
      </dsp:nvSpPr>
      <dsp:spPr>
        <a:xfrm>
          <a:off x="1314116" y="2244"/>
          <a:ext cx="4940633" cy="1137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13" tIns="120413" rIns="120413" bIns="120413" numCol="1" spcCol="1270" anchor="ctr" anchorCtr="0">
          <a:noAutofit/>
        </a:bodyPr>
        <a:lstStyle/>
        <a:p>
          <a:pPr marL="0" lvl="0" indent="0" algn="l" defTabSz="844550">
            <a:lnSpc>
              <a:spcPct val="90000"/>
            </a:lnSpc>
            <a:spcBef>
              <a:spcPct val="0"/>
            </a:spcBef>
            <a:spcAft>
              <a:spcPct val="35000"/>
            </a:spcAft>
            <a:buNone/>
          </a:pPr>
          <a:r>
            <a:rPr lang="en-US" sz="1900" kern="1200"/>
            <a:t>Source: from Four Square</a:t>
          </a:r>
        </a:p>
      </dsp:txBody>
      <dsp:txXfrm>
        <a:off x="1314116" y="2244"/>
        <a:ext cx="4940633" cy="1137763"/>
      </dsp:txXfrm>
    </dsp:sp>
    <dsp:sp modelId="{625CCD05-E8AC-4872-88E7-5411EEFCF55D}">
      <dsp:nvSpPr>
        <dsp:cNvPr id="0" name=""/>
        <dsp:cNvSpPr/>
      </dsp:nvSpPr>
      <dsp:spPr>
        <a:xfrm>
          <a:off x="0" y="1424448"/>
          <a:ext cx="6254749" cy="113776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2CEE69-8145-47F4-99F0-DF2C6CE3B4D6}">
      <dsp:nvSpPr>
        <dsp:cNvPr id="0" name=""/>
        <dsp:cNvSpPr/>
      </dsp:nvSpPr>
      <dsp:spPr>
        <a:xfrm>
          <a:off x="344173" y="1680445"/>
          <a:ext cx="625769" cy="625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2A65C15-BE34-4968-8E8D-FB40B740ACEB}">
      <dsp:nvSpPr>
        <dsp:cNvPr id="0" name=""/>
        <dsp:cNvSpPr/>
      </dsp:nvSpPr>
      <dsp:spPr>
        <a:xfrm>
          <a:off x="1314116" y="1424448"/>
          <a:ext cx="4940633" cy="1137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13" tIns="120413" rIns="120413" bIns="120413" numCol="1" spcCol="1270" anchor="ctr" anchorCtr="0">
          <a:noAutofit/>
        </a:bodyPr>
        <a:lstStyle/>
        <a:p>
          <a:pPr marL="0" lvl="0" indent="0" algn="l" defTabSz="844550">
            <a:lnSpc>
              <a:spcPct val="90000"/>
            </a:lnSpc>
            <a:spcBef>
              <a:spcPct val="0"/>
            </a:spcBef>
            <a:spcAft>
              <a:spcPct val="35000"/>
            </a:spcAft>
            <a:buNone/>
          </a:pPr>
          <a:r>
            <a:rPr lang="en-US" sz="1900" kern="1200"/>
            <a:t>We will base our search in orchard road and look within a 20km radius for office buildings. </a:t>
          </a:r>
        </a:p>
      </dsp:txBody>
      <dsp:txXfrm>
        <a:off x="1314116" y="1424448"/>
        <a:ext cx="4940633" cy="1137763"/>
      </dsp:txXfrm>
    </dsp:sp>
    <dsp:sp modelId="{5B554FA8-8C0F-44D9-9B30-84C05B4315CD}">
      <dsp:nvSpPr>
        <dsp:cNvPr id="0" name=""/>
        <dsp:cNvSpPr/>
      </dsp:nvSpPr>
      <dsp:spPr>
        <a:xfrm>
          <a:off x="0" y="2846652"/>
          <a:ext cx="6254749" cy="113776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460CC7-B8EF-45FF-A686-663D848779BB}">
      <dsp:nvSpPr>
        <dsp:cNvPr id="0" name=""/>
        <dsp:cNvSpPr/>
      </dsp:nvSpPr>
      <dsp:spPr>
        <a:xfrm>
          <a:off x="344173" y="3102649"/>
          <a:ext cx="625769" cy="6257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E347A40-72E8-4A69-A4CD-7853522D909E}">
      <dsp:nvSpPr>
        <dsp:cNvPr id="0" name=""/>
        <dsp:cNvSpPr/>
      </dsp:nvSpPr>
      <dsp:spPr>
        <a:xfrm>
          <a:off x="1314116" y="2846652"/>
          <a:ext cx="4940633" cy="1137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13" tIns="120413" rIns="120413" bIns="120413" numCol="1" spcCol="1270" anchor="ctr" anchorCtr="0">
          <a:noAutofit/>
        </a:bodyPr>
        <a:lstStyle/>
        <a:p>
          <a:pPr marL="0" lvl="0" indent="0" algn="l" defTabSz="844550">
            <a:lnSpc>
              <a:spcPct val="90000"/>
            </a:lnSpc>
            <a:spcBef>
              <a:spcPct val="0"/>
            </a:spcBef>
            <a:spcAft>
              <a:spcPct val="35000"/>
            </a:spcAft>
            <a:buNone/>
          </a:pPr>
          <a:r>
            <a:rPr lang="en-US" sz="1900" kern="1200"/>
            <a:t>To clean the data, we first get only the columns that matter, for e.g. name, categories, lat and lng. This is then mapped out using folium for clarity. </a:t>
          </a:r>
        </a:p>
      </dsp:txBody>
      <dsp:txXfrm>
        <a:off x="1314116" y="2846652"/>
        <a:ext cx="4940633" cy="1137763"/>
      </dsp:txXfrm>
    </dsp:sp>
    <dsp:sp modelId="{1A3371FB-E736-4360-B2DE-C29D74AF71B9}">
      <dsp:nvSpPr>
        <dsp:cNvPr id="0" name=""/>
        <dsp:cNvSpPr/>
      </dsp:nvSpPr>
      <dsp:spPr>
        <a:xfrm>
          <a:off x="0" y="4268856"/>
          <a:ext cx="6254749" cy="113776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3390B4-CC76-42E0-8237-F3F9B0AEE382}">
      <dsp:nvSpPr>
        <dsp:cNvPr id="0" name=""/>
        <dsp:cNvSpPr/>
      </dsp:nvSpPr>
      <dsp:spPr>
        <a:xfrm>
          <a:off x="344173" y="4524853"/>
          <a:ext cx="625769" cy="62576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CBF9C62-5326-44CD-9193-AD8572A3F2B6}">
      <dsp:nvSpPr>
        <dsp:cNvPr id="0" name=""/>
        <dsp:cNvSpPr/>
      </dsp:nvSpPr>
      <dsp:spPr>
        <a:xfrm>
          <a:off x="1314116" y="4268856"/>
          <a:ext cx="4940633" cy="1137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13" tIns="120413" rIns="120413" bIns="120413" numCol="1" spcCol="1270" anchor="ctr" anchorCtr="0">
          <a:noAutofit/>
        </a:bodyPr>
        <a:lstStyle/>
        <a:p>
          <a:pPr marL="0" lvl="0" indent="0" algn="l" defTabSz="844550">
            <a:lnSpc>
              <a:spcPct val="90000"/>
            </a:lnSpc>
            <a:spcBef>
              <a:spcPct val="0"/>
            </a:spcBef>
            <a:spcAft>
              <a:spcPct val="35000"/>
            </a:spcAft>
            <a:buNone/>
          </a:pPr>
          <a:r>
            <a:rPr lang="en-US" sz="1900" kern="1200"/>
            <a:t>The densest location will be where I will recommend the restaurant to open.</a:t>
          </a:r>
        </a:p>
      </dsp:txBody>
      <dsp:txXfrm>
        <a:off x="1314116" y="4268856"/>
        <a:ext cx="4940633" cy="11377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92798D-6310-48DA-9A66-E35BBE2D915D}">
      <dsp:nvSpPr>
        <dsp:cNvPr id="0" name=""/>
        <dsp:cNvSpPr/>
      </dsp:nvSpPr>
      <dsp:spPr>
        <a:xfrm>
          <a:off x="0" y="680"/>
          <a:ext cx="6305550" cy="159197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2D0E42-5087-431B-8A79-3F67E13759FF}">
      <dsp:nvSpPr>
        <dsp:cNvPr id="0" name=""/>
        <dsp:cNvSpPr/>
      </dsp:nvSpPr>
      <dsp:spPr>
        <a:xfrm>
          <a:off x="481573" y="358875"/>
          <a:ext cx="875587" cy="875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1376669-5E72-499C-850C-E98EE9D0C164}">
      <dsp:nvSpPr>
        <dsp:cNvPr id="0" name=""/>
        <dsp:cNvSpPr/>
      </dsp:nvSpPr>
      <dsp:spPr>
        <a:xfrm>
          <a:off x="1838734" y="680"/>
          <a:ext cx="4466815" cy="1591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84" tIns="168484" rIns="168484" bIns="168484" numCol="1" spcCol="1270" anchor="ctr" anchorCtr="0">
          <a:noAutofit/>
        </a:bodyPr>
        <a:lstStyle/>
        <a:p>
          <a:pPr marL="0" lvl="0" indent="0" algn="l" defTabSz="711200">
            <a:lnSpc>
              <a:spcPct val="90000"/>
            </a:lnSpc>
            <a:spcBef>
              <a:spcPct val="0"/>
            </a:spcBef>
            <a:spcAft>
              <a:spcPct val="35000"/>
            </a:spcAft>
            <a:buNone/>
          </a:pPr>
          <a:r>
            <a:rPr lang="en-US" sz="1600" kern="1200"/>
            <a:t>The recommendation was made based on a very simple analysis and it can be included to cater to more demands from the restaurant owner – for e.g., collecting data of lunch crowd within the 20km radius from orchard etc. </a:t>
          </a:r>
        </a:p>
      </dsp:txBody>
      <dsp:txXfrm>
        <a:off x="1838734" y="680"/>
        <a:ext cx="4466815" cy="1591978"/>
      </dsp:txXfrm>
    </dsp:sp>
    <dsp:sp modelId="{8B4827A7-211A-44A7-97F1-3418574C37B7}">
      <dsp:nvSpPr>
        <dsp:cNvPr id="0" name=""/>
        <dsp:cNvSpPr/>
      </dsp:nvSpPr>
      <dsp:spPr>
        <a:xfrm>
          <a:off x="0" y="1990652"/>
          <a:ext cx="6305550" cy="159197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0191AB-B754-4F2E-9359-E9CA813364A2}">
      <dsp:nvSpPr>
        <dsp:cNvPr id="0" name=""/>
        <dsp:cNvSpPr/>
      </dsp:nvSpPr>
      <dsp:spPr>
        <a:xfrm>
          <a:off x="481573" y="2348848"/>
          <a:ext cx="875587" cy="875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24B60B1-037F-4BFB-9D4C-7630F2E71BC9}">
      <dsp:nvSpPr>
        <dsp:cNvPr id="0" name=""/>
        <dsp:cNvSpPr/>
      </dsp:nvSpPr>
      <dsp:spPr>
        <a:xfrm>
          <a:off x="1838734" y="1990652"/>
          <a:ext cx="4466815" cy="1591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84" tIns="168484" rIns="168484" bIns="168484" numCol="1" spcCol="1270" anchor="ctr" anchorCtr="0">
          <a:noAutofit/>
        </a:bodyPr>
        <a:lstStyle/>
        <a:p>
          <a:pPr marL="0" lvl="0" indent="0" algn="l" defTabSz="711200">
            <a:lnSpc>
              <a:spcPct val="90000"/>
            </a:lnSpc>
            <a:spcBef>
              <a:spcPct val="0"/>
            </a:spcBef>
            <a:spcAft>
              <a:spcPct val="35000"/>
            </a:spcAft>
            <a:buNone/>
          </a:pPr>
          <a:r>
            <a:rPr lang="en-US" sz="1600" kern="1200"/>
            <a:t>Also, the rent may be a factor too so probably property prices will play a part. </a:t>
          </a:r>
        </a:p>
      </dsp:txBody>
      <dsp:txXfrm>
        <a:off x="1838734" y="1990652"/>
        <a:ext cx="4466815" cy="1591978"/>
      </dsp:txXfrm>
    </dsp:sp>
    <dsp:sp modelId="{A5977FFD-DC01-44C8-A4FB-D57957A72FCB}">
      <dsp:nvSpPr>
        <dsp:cNvPr id="0" name=""/>
        <dsp:cNvSpPr/>
      </dsp:nvSpPr>
      <dsp:spPr>
        <a:xfrm>
          <a:off x="0" y="3980625"/>
          <a:ext cx="6305550" cy="159197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806BD4-793E-4C0C-8684-4474934426C8}">
      <dsp:nvSpPr>
        <dsp:cNvPr id="0" name=""/>
        <dsp:cNvSpPr/>
      </dsp:nvSpPr>
      <dsp:spPr>
        <a:xfrm>
          <a:off x="481573" y="4338820"/>
          <a:ext cx="875587" cy="875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D107B3D-4698-4428-B19B-4E50CD306F6C}">
      <dsp:nvSpPr>
        <dsp:cNvPr id="0" name=""/>
        <dsp:cNvSpPr/>
      </dsp:nvSpPr>
      <dsp:spPr>
        <a:xfrm>
          <a:off x="1838734" y="3980625"/>
          <a:ext cx="4466815" cy="1591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84" tIns="168484" rIns="168484" bIns="168484" numCol="1" spcCol="1270" anchor="ctr" anchorCtr="0">
          <a:noAutofit/>
        </a:bodyPr>
        <a:lstStyle/>
        <a:p>
          <a:pPr marL="0" lvl="0" indent="0" algn="l" defTabSz="711200">
            <a:lnSpc>
              <a:spcPct val="90000"/>
            </a:lnSpc>
            <a:spcBef>
              <a:spcPct val="0"/>
            </a:spcBef>
            <a:spcAft>
              <a:spcPct val="35000"/>
            </a:spcAft>
            <a:buNone/>
          </a:pPr>
          <a:r>
            <a:rPr lang="en-US" sz="1600" kern="1200"/>
            <a:t>Lastly, it seems like only 50 office buildings were listed from Foursquare and I wonder if this is a limitation of the software – that they cannot output more locations.</a:t>
          </a:r>
        </a:p>
      </dsp:txBody>
      <dsp:txXfrm>
        <a:off x="1838734" y="3980625"/>
        <a:ext cx="4466815" cy="159197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A0C0817-A112-4847-8014-A94B7D2A4EA3}" type="datetime1">
              <a:rPr lang="en-US" smtClean="0"/>
              <a:t>3/15/2020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34B7E4EF-A1BD-40F4-AB7B-04F084DD991D}"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4513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76647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66875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37148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9C646AA-F36E-4540-911D-FFFC0A0EF24A}" type="datetime1">
              <a:rPr lang="en-US" smtClean="0"/>
              <a:t>3/15/2020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34B7E4EF-A1BD-40F4-AB7B-04F084DD991D}"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12360080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6423152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5971415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68059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0801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E8D12A6-918A-48BD-8CB9-CA713993B0EA}" type="datetime1">
              <a:rPr lang="en-US" smtClean="0"/>
              <a:t>3/15/2020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34B7E4EF-A1BD-40F4-AB7B-04F084DD991D}"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7881443"/>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778CE86-875F-4587-BCF6-FA054AFC0D53}" type="datetime1">
              <a:rPr lang="en-US" smtClean="0"/>
              <a:pPr/>
              <a:t>3/15/2020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pPr algn="l"/>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05840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6FA2B21-3FCD-4721-B95C-427943F61125}" type="datetime1">
              <a:rPr lang="en-US" smtClean="0"/>
              <a:t>3/15/2020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4B7E4EF-A1BD-40F4-AB7B-04F084DD991D}"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994725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44849" y="954923"/>
            <a:ext cx="5875694" cy="4504620"/>
          </a:xfrm>
        </p:spPr>
        <p:txBody>
          <a:bodyPr>
            <a:normAutofit/>
          </a:bodyPr>
          <a:lstStyle/>
          <a:p>
            <a:r>
              <a:rPr lang="en-US" sz="3800"/>
              <a:t>Recommending a restaurant location in Singapore for a restaurant catered for office workers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43157" y="5572664"/>
            <a:ext cx="5877385" cy="841803"/>
          </a:xfrm>
        </p:spPr>
        <p:txBody>
          <a:bodyPr>
            <a:normAutofit/>
          </a:bodyPr>
          <a:lstStyle/>
          <a:p>
            <a:r>
              <a:rPr lang="en-US" dirty="0">
                <a:solidFill>
                  <a:schemeClr val="bg2"/>
                </a:solidFill>
              </a:rPr>
              <a:t>Elisa Ang</a:t>
            </a:r>
          </a:p>
        </p:txBody>
      </p:sp>
      <p:pic>
        <p:nvPicPr>
          <p:cNvPr id="5" name="Picture 4" descr="A picture containing fabric, table, red, covered&#10;&#10;Description automatically generated">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l="26290" r="30383"/>
          <a:stretch/>
        </p:blipFill>
        <p:spPr>
          <a:xfrm>
            <a:off x="6909481" y="10"/>
            <a:ext cx="5282519" cy="6857990"/>
          </a:xfrm>
          <a:custGeom>
            <a:avLst/>
            <a:gdLst/>
            <a:ahLst/>
            <a:cxnLst/>
            <a:rect l="l" t="t" r="r" b="b"/>
            <a:pathLst>
              <a:path w="5282519" h="6858000">
                <a:moveTo>
                  <a:pt x="189795" y="0"/>
                </a:moveTo>
                <a:lnTo>
                  <a:pt x="5282519" y="0"/>
                </a:lnTo>
                <a:lnTo>
                  <a:pt x="5282519"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close/>
              </a:path>
            </a:pathLst>
          </a:custGeom>
        </p:spPr>
      </p:pic>
    </p:spTree>
    <p:extLst>
      <p:ext uri="{BB962C8B-B14F-4D97-AF65-F5344CB8AC3E}">
        <p14:creationId xmlns:p14="http://schemas.microsoft.com/office/powerpoint/2010/main" val="1736693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765051" y="382385"/>
            <a:ext cx="6015897" cy="1492132"/>
          </a:xfrm>
        </p:spPr>
        <p:txBody>
          <a:bodyPr vert="horz" lIns="91440" tIns="45720" rIns="91440" bIns="45720" rtlCol="0" anchor="t">
            <a:normAutofit/>
          </a:bodyPr>
          <a:lstStyle/>
          <a:p>
            <a:r>
              <a:rPr lang="en-US" b="1"/>
              <a:t>Introduction</a:t>
            </a:r>
          </a:p>
        </p:txBody>
      </p:sp>
      <p:sp>
        <p:nvSpPr>
          <p:cNvPr id="3" name="Rectangle 2">
            <a:extLst>
              <a:ext uri="{FF2B5EF4-FFF2-40B4-BE49-F238E27FC236}">
                <a16:creationId xmlns:a16="http://schemas.microsoft.com/office/drawing/2014/main" id="{2E09972C-3D25-4F6B-AD2C-0F481001ED3C}"/>
              </a:ext>
            </a:extLst>
          </p:cNvPr>
          <p:cNvSpPr/>
          <p:nvPr/>
        </p:nvSpPr>
        <p:spPr>
          <a:xfrm>
            <a:off x="765051" y="2286001"/>
            <a:ext cx="6015897" cy="3593591"/>
          </a:xfrm>
          <a:prstGeom prst="rect">
            <a:avLst/>
          </a:prstGeom>
        </p:spPr>
        <p:txBody>
          <a:bodyPr vert="horz" lIns="91440" tIns="45720" rIns="91440" bIns="45720" rtlCol="0">
            <a:normAutofit/>
          </a:bodyPr>
          <a:lstStyle/>
          <a:p>
            <a:pPr indent="-228600" defTabSz="914400">
              <a:lnSpc>
                <a:spcPct val="110000"/>
              </a:lnSpc>
              <a:spcBef>
                <a:spcPts val="700"/>
              </a:spcBef>
              <a:spcAft>
                <a:spcPts val="800"/>
              </a:spcAft>
              <a:buClr>
                <a:schemeClr val="tx2"/>
              </a:buClr>
            </a:pPr>
            <a:r>
              <a:rPr lang="en-US" dirty="0">
                <a:solidFill>
                  <a:schemeClr val="tx1">
                    <a:lumMod val="65000"/>
                    <a:lumOff val="35000"/>
                  </a:schemeClr>
                </a:solidFill>
              </a:rPr>
              <a:t> </a:t>
            </a:r>
          </a:p>
          <a:p>
            <a:pPr indent="-228600" defTabSz="914400">
              <a:lnSpc>
                <a:spcPct val="110000"/>
              </a:lnSpc>
              <a:spcBef>
                <a:spcPts val="700"/>
              </a:spcBef>
              <a:spcAft>
                <a:spcPts val="800"/>
              </a:spcAft>
              <a:buClr>
                <a:schemeClr val="tx2"/>
              </a:buClr>
            </a:pPr>
            <a:r>
              <a:rPr lang="en-US" dirty="0">
                <a:solidFill>
                  <a:schemeClr val="tx1">
                    <a:lumMod val="65000"/>
                    <a:lumOff val="35000"/>
                  </a:schemeClr>
                </a:solidFill>
              </a:rPr>
              <a:t>A restaurant owner is looking to open a restaurant in Singapore. The restaurant owner would like to work from Monday to Friday, catering for both lunch and dinner, and so ideally, hope to attract office workers as his main customer. Hence, being near to offices is the key. The owner stays near the Orchard road and so is looking at a location near his home. </a:t>
            </a:r>
            <a:endParaRPr lang="en-US" dirty="0">
              <a:solidFill>
                <a:schemeClr val="tx1">
                  <a:lumMod val="65000"/>
                  <a:lumOff val="35000"/>
                </a:schemeClr>
              </a:solidFill>
              <a:effectLst/>
            </a:endParaRPr>
          </a:p>
        </p:txBody>
      </p:sp>
      <p:pic>
        <p:nvPicPr>
          <p:cNvPr id="4" name="Picture 3" descr="A picture containing fabric, table, red, covered&#10;&#10;Description automatically generated">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l="28259" r="32353"/>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12160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6949B-EF94-48CC-A0CC-59D91EAD2D63}"/>
              </a:ext>
            </a:extLst>
          </p:cNvPr>
          <p:cNvSpPr>
            <a:spLocks noGrp="1"/>
          </p:cNvSpPr>
          <p:nvPr>
            <p:ph type="title"/>
          </p:nvPr>
        </p:nvSpPr>
        <p:spPr>
          <a:xfrm>
            <a:off x="1251679" y="645107"/>
            <a:ext cx="3384329" cy="5408284"/>
          </a:xfrm>
        </p:spPr>
        <p:txBody>
          <a:bodyPr anchor="ctr">
            <a:normAutofit/>
          </a:bodyPr>
          <a:lstStyle/>
          <a:p>
            <a:r>
              <a:rPr lang="en-US" sz="4000" b="1" cap="small"/>
              <a:t>Data acquisition and cleaning</a:t>
            </a:r>
            <a:endParaRPr lang="en-US" sz="4000"/>
          </a:p>
        </p:txBody>
      </p:sp>
      <p:graphicFrame>
        <p:nvGraphicFramePr>
          <p:cNvPr id="5" name="Content Placeholder 2">
            <a:extLst>
              <a:ext uri="{FF2B5EF4-FFF2-40B4-BE49-F238E27FC236}">
                <a16:creationId xmlns:a16="http://schemas.microsoft.com/office/drawing/2014/main" id="{AF90DE93-F7B8-4762-8B08-1A5FE59B2484}"/>
              </a:ext>
            </a:extLst>
          </p:cNvPr>
          <p:cNvGraphicFramePr>
            <a:graphicFrameLocks noGrp="1"/>
          </p:cNvGraphicFramePr>
          <p:nvPr>
            <p:ph idx="1"/>
            <p:extLst>
              <p:ext uri="{D42A27DB-BD31-4B8C-83A1-F6EECF244321}">
                <p14:modId xmlns:p14="http://schemas.microsoft.com/office/powerpoint/2010/main" val="509772569"/>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7902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3B3D315-2706-4149-873C-331EDFAFE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A3E569-99EE-4E5E-ABB6-04C1066601AF}"/>
              </a:ext>
            </a:extLst>
          </p:cNvPr>
          <p:cNvSpPr>
            <a:spLocks noGrp="1"/>
          </p:cNvSpPr>
          <p:nvPr>
            <p:ph type="title"/>
          </p:nvPr>
        </p:nvSpPr>
        <p:spPr>
          <a:xfrm>
            <a:off x="1251678" y="949642"/>
            <a:ext cx="4882422" cy="1492132"/>
          </a:xfrm>
        </p:spPr>
        <p:txBody>
          <a:bodyPr>
            <a:normAutofit/>
          </a:bodyPr>
          <a:lstStyle/>
          <a:p>
            <a:r>
              <a:rPr lang="en-US" b="1" cap="small"/>
              <a:t>Methodology</a:t>
            </a:r>
            <a:endParaRPr lang="en-US"/>
          </a:p>
        </p:txBody>
      </p:sp>
      <p:sp>
        <p:nvSpPr>
          <p:cNvPr id="17" name="Rectangle 16">
            <a:extLst>
              <a:ext uri="{FF2B5EF4-FFF2-40B4-BE49-F238E27FC236}">
                <a16:creationId xmlns:a16="http://schemas.microsoft.com/office/drawing/2014/main" id="{8D04E398-086D-467C-B390-9F9079FA7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8FF056F3-EAAB-47F6-A660-89341DEFD284}"/>
              </a:ext>
            </a:extLst>
          </p:cNvPr>
          <p:cNvSpPr>
            <a:spLocks noGrp="1"/>
          </p:cNvSpPr>
          <p:nvPr>
            <p:ph idx="1"/>
          </p:nvPr>
        </p:nvSpPr>
        <p:spPr>
          <a:xfrm>
            <a:off x="1251678" y="2667000"/>
            <a:ext cx="4964065" cy="3212592"/>
          </a:xfrm>
        </p:spPr>
        <p:txBody>
          <a:bodyPr>
            <a:normAutofit/>
          </a:bodyPr>
          <a:lstStyle/>
          <a:p>
            <a:r>
              <a:rPr lang="en-US">
                <a:solidFill>
                  <a:schemeClr val="tx1">
                    <a:lumMod val="85000"/>
                    <a:lumOff val="15000"/>
                  </a:schemeClr>
                </a:solidFill>
              </a:rPr>
              <a:t>Apply k means clustering algorithm. </a:t>
            </a:r>
          </a:p>
          <a:p>
            <a:pPr marL="0" indent="0">
              <a:buNone/>
            </a:pPr>
            <a:endParaRPr lang="en-US">
              <a:solidFill>
                <a:schemeClr val="tx1">
                  <a:lumMod val="85000"/>
                  <a:lumOff val="15000"/>
                </a:schemeClr>
              </a:solidFill>
            </a:endParaRPr>
          </a:p>
          <a:p>
            <a:r>
              <a:rPr lang="en-US">
                <a:solidFill>
                  <a:schemeClr val="tx1">
                    <a:lumMod val="85000"/>
                    <a:lumOff val="15000"/>
                  </a:schemeClr>
                </a:solidFill>
              </a:rPr>
              <a:t>From the folium map, it seems like there are 3 clusters, so number of clusters were set to 3. N_init was just set to 12. The data was fitted and plotted. </a:t>
            </a:r>
          </a:p>
        </p:txBody>
      </p:sp>
      <p:sp>
        <p:nvSpPr>
          <p:cNvPr id="19" name="Freeform 6">
            <a:extLst>
              <a:ext uri="{FF2B5EF4-FFF2-40B4-BE49-F238E27FC236}">
                <a16:creationId xmlns:a16="http://schemas.microsoft.com/office/drawing/2014/main" id="{20E344BB-E23E-4198-B2C7-8E752C6A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90140"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pic>
        <p:nvPicPr>
          <p:cNvPr id="6" name="Picture 5" descr="C:\Users\A101642\AppData\Local\Microsoft\Windows\INetCache\Content.MSO\66450A07.tmp">
            <a:extLst>
              <a:ext uri="{FF2B5EF4-FFF2-40B4-BE49-F238E27FC236}">
                <a16:creationId xmlns:a16="http://schemas.microsoft.com/office/drawing/2014/main" id="{4E02B737-AA29-4DEA-9225-2EAD6E860EEB}"/>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399261" y="2158316"/>
            <a:ext cx="3217333" cy="2139485"/>
          </a:xfrm>
          <a:prstGeom prst="rect">
            <a:avLst/>
          </a:prstGeom>
          <a:noFill/>
        </p:spPr>
      </p:pic>
    </p:spTree>
    <p:extLst>
      <p:ext uri="{BB962C8B-B14F-4D97-AF65-F5344CB8AC3E}">
        <p14:creationId xmlns:p14="http://schemas.microsoft.com/office/powerpoint/2010/main" val="311513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A42442-7705-4C9B-8C7E-1ADA6EF880A3}"/>
              </a:ext>
            </a:extLst>
          </p:cNvPr>
          <p:cNvSpPr>
            <a:spLocks noGrp="1"/>
          </p:cNvSpPr>
          <p:nvPr>
            <p:ph type="title"/>
          </p:nvPr>
        </p:nvSpPr>
        <p:spPr>
          <a:xfrm>
            <a:off x="761996" y="1153287"/>
            <a:ext cx="3570566" cy="4551426"/>
          </a:xfrm>
        </p:spPr>
        <p:txBody>
          <a:bodyPr anchor="ctr">
            <a:normAutofit/>
          </a:bodyPr>
          <a:lstStyle/>
          <a:p>
            <a:pPr algn="r"/>
            <a:r>
              <a:rPr lang="en-US" sz="3200" b="1" cap="small"/>
              <a:t>Results</a:t>
            </a:r>
            <a:endParaRPr lang="en-US" sz="320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C6D5D83-5C62-4BA4-B05B-9CF054C0219D}"/>
              </a:ext>
            </a:extLst>
          </p:cNvPr>
          <p:cNvSpPr>
            <a:spLocks noGrp="1"/>
          </p:cNvSpPr>
          <p:nvPr>
            <p:ph idx="1"/>
          </p:nvPr>
        </p:nvSpPr>
        <p:spPr>
          <a:xfrm>
            <a:off x="4976031" y="1153287"/>
            <a:ext cx="6453969" cy="4551426"/>
          </a:xfrm>
        </p:spPr>
        <p:txBody>
          <a:bodyPr anchor="ctr">
            <a:normAutofit/>
          </a:bodyPr>
          <a:lstStyle/>
          <a:p>
            <a:r>
              <a:rPr lang="en-US" sz="1600" dirty="0"/>
              <a:t>Based on the data collected, the recommended location will be at the red dot, where the location is described by latitude of 1.298 and longitude of 103.8, since this is where most of the offices are located</a:t>
            </a:r>
          </a:p>
          <a:p>
            <a:endParaRPr lang="en-US" sz="16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95655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CCBFA95-0326-4CEC-8E0A-A6B16A16850A}"/>
              </a:ext>
            </a:extLst>
          </p:cNvPr>
          <p:cNvSpPr>
            <a:spLocks noGrp="1"/>
          </p:cNvSpPr>
          <p:nvPr>
            <p:ph type="title"/>
          </p:nvPr>
        </p:nvSpPr>
        <p:spPr>
          <a:xfrm>
            <a:off x="8050787" y="482321"/>
            <a:ext cx="3656581" cy="5571625"/>
          </a:xfrm>
        </p:spPr>
        <p:txBody>
          <a:bodyPr anchor="ctr">
            <a:normAutofit/>
          </a:bodyPr>
          <a:lstStyle/>
          <a:p>
            <a:r>
              <a:rPr lang="en-US" dirty="0"/>
              <a:t>Discussion</a:t>
            </a:r>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15471F0F-0FA6-47D8-9D4C-D02D8CCE30F6}"/>
              </a:ext>
            </a:extLst>
          </p:cNvPr>
          <p:cNvGraphicFramePr>
            <a:graphicFrameLocks noGrp="1"/>
          </p:cNvGraphicFramePr>
          <p:nvPr>
            <p:ph idx="1"/>
            <p:extLst>
              <p:ext uri="{D42A27DB-BD31-4B8C-83A1-F6EECF244321}">
                <p14:modId xmlns:p14="http://schemas.microsoft.com/office/powerpoint/2010/main" val="2816679208"/>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9182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9D06C-99F7-43FA-9FB8-78D99296E74B}"/>
              </a:ext>
            </a:extLst>
          </p:cNvPr>
          <p:cNvSpPr>
            <a:spLocks noGrp="1"/>
          </p:cNvSpPr>
          <p:nvPr>
            <p:ph type="title"/>
          </p:nvPr>
        </p:nvSpPr>
        <p:spPr>
          <a:xfrm>
            <a:off x="761996" y="382385"/>
            <a:ext cx="10668004" cy="1113295"/>
          </a:xfrm>
        </p:spPr>
        <p:txBody>
          <a:bodyPr anchor="b">
            <a:normAutofit/>
          </a:bodyPr>
          <a:lstStyle/>
          <a:p>
            <a:pPr algn="ctr"/>
            <a:r>
              <a:rPr lang="en-US" dirty="0"/>
              <a:t>Conclusion</a:t>
            </a:r>
            <a:endParaRPr lang="en-US"/>
          </a:p>
        </p:txBody>
      </p:sp>
      <p:sp>
        <p:nvSpPr>
          <p:cNvPr id="3" name="Content Placeholder 2">
            <a:extLst>
              <a:ext uri="{FF2B5EF4-FFF2-40B4-BE49-F238E27FC236}">
                <a16:creationId xmlns:a16="http://schemas.microsoft.com/office/drawing/2014/main" id="{7F4432BA-B10B-4A7C-AD56-E515B556FD99}"/>
              </a:ext>
            </a:extLst>
          </p:cNvPr>
          <p:cNvSpPr>
            <a:spLocks noGrp="1"/>
          </p:cNvSpPr>
          <p:nvPr>
            <p:ph idx="1"/>
          </p:nvPr>
        </p:nvSpPr>
        <p:spPr>
          <a:xfrm>
            <a:off x="761996" y="1785257"/>
            <a:ext cx="10668004" cy="3440539"/>
          </a:xfrm>
        </p:spPr>
        <p:txBody>
          <a:bodyPr>
            <a:normAutofit/>
          </a:bodyPr>
          <a:lstStyle/>
          <a:p>
            <a:r>
              <a:rPr lang="en-US" sz="2400" dirty="0"/>
              <a:t>In conclusion, a restaurant owner had a simple request of needing a location to open a restaurant. By getting the office buildings data form Foursquare, and applying a k means clustering algorithm, we recommended a location. </a:t>
            </a:r>
          </a:p>
          <a:p>
            <a:endParaRPr lang="en-US" sz="2400" dirty="0"/>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670795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5B9BA36D401844C991507B1343CEE0E" ma:contentTypeVersion="9" ma:contentTypeDescription="Create a new document." ma:contentTypeScope="" ma:versionID="b220767e4acb59e3be68bf2c16ca367c">
  <xsd:schema xmlns:xsd="http://www.w3.org/2001/XMLSchema" xmlns:xs="http://www.w3.org/2001/XMLSchema" xmlns:p="http://schemas.microsoft.com/office/2006/metadata/properties" xmlns:ns3="57fbacf0-9c39-4689-a169-a88be0f04ba4" targetNamespace="http://schemas.microsoft.com/office/2006/metadata/properties" ma:root="true" ma:fieldsID="848d5d73a2553c7d93d2d9d7b9a8a9ef" ns3:_="">
    <xsd:import namespace="57fbacf0-9c39-4689-a169-a88be0f04ba4"/>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fbacf0-9c39-4689-a169-a88be0f04b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6757C1-8744-4EC1-96DB-94614F8F122B}">
  <ds:schemaRefs>
    <ds:schemaRef ds:uri="http://schemas.microsoft.com/sharepoint/v3/contenttype/forms"/>
  </ds:schemaRefs>
</ds:datastoreItem>
</file>

<file path=customXml/itemProps2.xml><?xml version="1.0" encoding="utf-8"?>
<ds:datastoreItem xmlns:ds="http://schemas.openxmlformats.org/officeDocument/2006/customXml" ds:itemID="{49369CAF-076E-4175-A709-47A48051E0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fbacf0-9c39-4689-a169-a88be0f04b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590CAB4-268A-4DA1-B42E-E645032CF03F}">
  <ds:schemaRefs>
    <ds:schemaRef ds:uri="57fbacf0-9c39-4689-a169-a88be0f04ba4"/>
    <ds:schemaRef ds:uri="http://purl.org/dc/elements/1.1/"/>
    <ds:schemaRef ds:uri="http://purl.org/dc/dcmitype/"/>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316</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Impact</vt:lpstr>
      <vt:lpstr>Badge</vt:lpstr>
      <vt:lpstr>Recommending a restaurant location in Singapore for a restaurant catered for office workers</vt:lpstr>
      <vt:lpstr>Introduction</vt:lpstr>
      <vt:lpstr>Data acquisition and cleaning</vt:lpstr>
      <vt:lpstr>Methodology</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2020-03-15T15:06:45Z</dcterms:created>
  <dcterms:modified xsi:type="dcterms:W3CDTF">2020-03-15T15:10:19Z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0x01010025B9BA36D401844C991507B1343CEE0E</vt:lpwstr>
  </property>
</Properties>
</file>