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3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8.jpeg" ContentType="image/jpe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6.png" ContentType="image/png"/>
  <Override PartName="/ppt/media/image15.png" ContentType="image/png"/>
  <Override PartName="/ppt/media/image9.jpeg" ContentType="image/jpeg"/>
  <Override PartName="/ppt/media/image5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6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80242-923C-442C-BDDC-6D5364210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1C2646C-B724-491D-B549-DA0E260E1D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0223EEF-867D-4A32-AE8D-E6ED5AD79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0999CCD-EA68-4AA9-88A5-A4DE7181E3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CB76E9D-17C6-47B0-AE31-ACA0E74939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6EBE37A-884A-4156-B8D1-63C0FE1BED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3FEA2-B27D-4731-B403-F70D3B9914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FB9593-5048-4963-82EB-602DCC67AB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4C4DAE-4438-4B54-AD0E-A877A58D0F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7B0CEA1-93D6-4794-87B4-F29B2CB61F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A983CE4-0CBB-4495-ABC5-43F3AD5C98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F850DAE-9C2B-4AD9-94BB-AD057A73E7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68B5A00-97B4-44C2-93F8-7C5700AC97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07727E8-E300-4853-923A-9643396683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F782E6-8702-4E0D-8A0A-290B3331D7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11603B-DEF8-4E67-8850-F45789C9B5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451AD7-D3F2-43F3-9FC7-03519EB36D0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360" y="6531120"/>
            <a:ext cx="9144000" cy="32652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60" y="0"/>
            <a:ext cx="9144000" cy="146988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54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509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1239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07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307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92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3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263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618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9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219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306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264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369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4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387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0" name=""/>
          <p:cNvSpPr/>
          <p:nvPr/>
        </p:nvSpPr>
        <p:spPr>
          <a:xfrm>
            <a:off x="8449920" y="6258960"/>
            <a:ext cx="408240" cy="544320"/>
          </a:xfrm>
          <a:prstGeom prst="ellipse">
            <a:avLst/>
          </a:prstGeom>
          <a:solidFill>
            <a:srgbClr val="1abc9c"/>
          </a:solidFill>
          <a:ln w="0">
            <a:solidFill>
              <a:srgbClr val="1abc9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34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35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36"/>
          </p:nvPr>
        </p:nvSpPr>
        <p:spPr>
          <a:xfrm>
            <a:off x="8327520" y="6258960"/>
            <a:ext cx="653040" cy="544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chemeClr val="dk1">
                    <a:lumOff val="0"/>
                  </a:schemeClr>
                </a:solidFill>
                <a:latin typeface="Noto Sans"/>
              </a:defRPr>
            </a:lvl1pPr>
          </a:lstStyle>
          <a:p>
            <a:pPr indent="0" algn="ctr">
              <a:buNone/>
            </a:pPr>
            <a:fld id="{869A0F7C-12DE-4C98-AD01-EFF194970B56}" type="slidenum">
              <a:rPr b="1" lang="en-US" sz="1800" spc="-1" strike="noStrike">
                <a:solidFill>
                  <a:schemeClr val="dk1">
                    <a:lumOff val="0"/>
                  </a:schemeClr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  <p:sldLayoutId id="2147483673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32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9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3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7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38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39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6D8C310-D67D-465D-89AE-7A3ACD67214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A063175-B32F-4226-BB17-0D3648E739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34E0D90-D019-427D-96B4-2A461252A3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043C8D-CC53-4B25-A906-501014EC29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62BB0E-C956-4291-9725-15D3FD5B09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004684-0DEB-4F77-A3B0-51F2F3A7F9C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B02749-8938-4114-AA74-27951ADF1A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5D29C5-C1D7-4DC2-B75F-52401FBBE9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4A8A3A-DDE1-487E-A01C-EFC51F09AFC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42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Appoint</a:t>
            </a:r>
            <a:r>
              <a:rPr b="1" i="1" lang="en-US" sz="32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ment </a:t>
            </a:r>
            <a:r>
              <a:rPr b="1" i="1" lang="en-US" sz="32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Manage</a:t>
            </a:r>
            <a:r>
              <a:rPr b="1" i="1" lang="en-US" sz="32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ment </a:t>
            </a:r>
            <a:r>
              <a:rPr b="1" i="1" lang="en-US" sz="32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System</a:t>
            </a:r>
            <a:br>
              <a:rPr sz="2800"/>
            </a:br>
            <a:r>
              <a:rPr b="1" i="1" lang="en-US" sz="24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Industrial </a:t>
            </a:r>
            <a:r>
              <a:rPr b="1" i="1" lang="en-US" sz="24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Training </a:t>
            </a:r>
            <a:r>
              <a:rPr b="1" i="1" lang="en-US" sz="24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Project </a:t>
            </a:r>
            <a:r>
              <a:rPr b="1" i="1" lang="en-US" sz="2400" spc="-1" strike="noStrike">
                <a:solidFill>
                  <a:schemeClr val="lt2">
                    <a:lumOff val="0"/>
                  </a:schemeClr>
                </a:solidFill>
                <a:latin typeface="Calibri"/>
              </a:rPr>
              <a:t>Report</a:t>
            </a:r>
            <a:endParaRPr b="1" i="1" lang="en-US" sz="2400" spc="-1" strike="noStrike">
              <a:solidFill>
                <a:schemeClr val="lt2">
                  <a:lumOff val="0"/>
                </a:schemeClr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28600" y="2410200"/>
            <a:ext cx="868680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dk2">
                    <a:lumOff val="0"/>
                  </a:schemeClr>
                </a:solidFill>
                <a:latin typeface="Calibri"/>
              </a:rPr>
              <a:t>Mr. Yash Somnath Gorde &amp; Ms. Priya Shivaji Gunjal</a:t>
            </a:r>
            <a:endParaRPr b="0" lang="en-US" sz="24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2">
                    <a:lumOff val="0"/>
                  </a:schemeClr>
                </a:solidFill>
                <a:latin typeface="Calibri"/>
              </a:rPr>
              <a:t>Sahakar Maharshi Bhausaheb Santuji Thorat College of Arts, </a:t>
            </a:r>
            <a:endParaRPr b="0" lang="en-US" sz="22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2">
                    <a:lumOff val="0"/>
                  </a:schemeClr>
                </a:solidFill>
                <a:latin typeface="Calibri"/>
              </a:rPr>
              <a:t>Science &amp; Commerce, Sangamner</a:t>
            </a:r>
            <a:endParaRPr b="0" lang="en-US" sz="22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2">
                    <a:lumOff val="0"/>
                  </a:schemeClr>
                </a:solidFill>
                <a:latin typeface="Calibri"/>
              </a:rPr>
              <a:t>Academic Year 2024-2025</a:t>
            </a:r>
            <a:endParaRPr b="0" lang="en-US" sz="2200" spc="-1" strike="noStrike">
              <a:solidFill>
                <a:schemeClr val="dk2">
                  <a:lumOff val="0"/>
                </a:schemeClr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User Requirements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Admin: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Manage doctors, patients, appointments, and reports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Role and permission management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Doctor: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View appointments, update availability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Add medical notes/prescriptions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Patient: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Register, book/cancel appointments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Receive notifications, view history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ER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Diagram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26200" y="1523160"/>
            <a:ext cx="7354800" cy="49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UML Diagrams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Class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Object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Use case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Sequence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Activity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Collaboration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Component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Deployment Diagram</a:t>
            </a:r>
            <a:endParaRPr b="1" lang="en-US" sz="26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Class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46200" y="1472040"/>
            <a:ext cx="7354800" cy="50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Object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321200" y="1492200"/>
            <a:ext cx="596376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UseCase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220760" y="1492920"/>
            <a:ext cx="4722840" cy="49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Sequence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2200" y="1696320"/>
            <a:ext cx="8929080" cy="42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Activity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593800" y="1468080"/>
            <a:ext cx="3121200" cy="480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Collaboration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816120" y="1987560"/>
            <a:ext cx="7497000" cy="32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Component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798920" y="1524960"/>
            <a:ext cx="4373280" cy="489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Overview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54200"/>
            <a:ext cx="8229600" cy="45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281"/>
              </a:spcAft>
              <a:buNone/>
            </a:pP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Project Title:</a:t>
            </a:r>
            <a:r>
              <a:rPr b="1" i="1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 Appointment Management System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Submitted By: Yash Somnath Gorde &amp; Priya Shivaji Gunjal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Guided By: </a:t>
            </a:r>
            <a:r>
              <a:rPr b="1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Prof. Mande P.B.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Institution: Sahakar Maharshi Bhausaheb Santuji Thorat College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Internship: Maxgen Technologies Pvt. Ltd. (Nov 2024 – Mar 2025)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  <a:p>
            <a:pPr marL="432000" indent="-324000">
              <a:spcAft>
                <a:spcPts val="128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Technologies: Java (Spring Boot), Python (Django), React.js, </a:t>
            </a:r>
            <a:r>
              <a:rPr b="0" lang="en-US" sz="2000" spc="-1" strike="noStrike">
                <a:solidFill>
                  <a:schemeClr val="dk1">
                    <a:lumOff val="0"/>
                  </a:schemeClr>
                </a:solidFill>
                <a:latin typeface="Arial"/>
              </a:rPr>
              <a:t>MongoDB,MySQL, PostgreSQL</a:t>
            </a:r>
            <a:endParaRPr b="0" lang="en-US" sz="2000" spc="-1" strike="noStrike">
              <a:solidFill>
                <a:schemeClr val="dk1">
                  <a:lumOff val="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Deployment Diagram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77360" y="1475280"/>
            <a:ext cx="7806240" cy="49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Data Dictionaries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26" name=""/>
          <p:cNvGraphicFramePr/>
          <p:nvPr/>
        </p:nvGraphicFramePr>
        <p:xfrm>
          <a:off x="1861560" y="1551960"/>
          <a:ext cx="6450840" cy="4956480"/>
        </p:xfrm>
        <a:graphic>
          <a:graphicData uri="http://schemas.openxmlformats.org/drawingml/2006/table">
            <a:tbl>
              <a:tblPr/>
              <a:tblGrid>
                <a:gridCol w="1478160"/>
                <a:gridCol w="1076760"/>
                <a:gridCol w="826920"/>
                <a:gridCol w="839160"/>
                <a:gridCol w="2229840"/>
              </a:tblGrid>
              <a:tr h="391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bigint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Primary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Doctors 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specialization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Area of experties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contact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Phone 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email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Email address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Residential address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qualifications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Education background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experience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 of experience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doctor_number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Registration 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9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emergency_contact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Emergency contact 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aadhar_number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varchar(12)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Aadhar 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Profile 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aadhar_image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Addhar 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Registration 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4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Hospital 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7" name=""/>
          <p:cNvSpPr txBox="1"/>
          <p:nvPr/>
        </p:nvSpPr>
        <p:spPr>
          <a:xfrm>
            <a:off x="0" y="160020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Doctor_Details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Data Dictionary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29" name=""/>
          <p:cNvGraphicFramePr/>
          <p:nvPr/>
        </p:nvGraphicFramePr>
        <p:xfrm>
          <a:off x="2230560" y="1536120"/>
          <a:ext cx="6120000" cy="4942440"/>
        </p:xfrm>
        <a:graphic>
          <a:graphicData uri="http://schemas.openxmlformats.org/drawingml/2006/table">
            <a:tbl>
              <a:tblPr/>
              <a:tblGrid>
                <a:gridCol w="1223640"/>
                <a:gridCol w="1224360"/>
                <a:gridCol w="1223640"/>
                <a:gridCol w="1224360"/>
                <a:gridCol w="122400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Columne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bigint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Uniq 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patient_id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varchar(24)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Custom 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varchar(100)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Full 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email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varchar(254)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Email address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phone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Phone number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dob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 of birth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gender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gender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addredd_line1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varchar(100)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varchar(100)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zip_code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Zip code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created_at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Tiime stamp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updated_at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 stamp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profile_image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"/>
          <p:cNvSpPr txBox="1"/>
          <p:nvPr/>
        </p:nvSpPr>
        <p:spPr>
          <a:xfrm>
            <a:off x="914400" y="18288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0" y="1600200"/>
            <a:ext cx="1828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Patient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_details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Data Dictionary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33" name=""/>
          <p:cNvGraphicFramePr/>
          <p:nvPr/>
        </p:nvGraphicFramePr>
        <p:xfrm>
          <a:off x="1927800" y="2273400"/>
          <a:ext cx="6221160" cy="2315880"/>
        </p:xfrm>
        <a:graphic>
          <a:graphicData uri="http://schemas.openxmlformats.org/drawingml/2006/table">
            <a:tbl>
              <a:tblPr/>
              <a:tblGrid>
                <a:gridCol w="1244520"/>
                <a:gridCol w="1245240"/>
                <a:gridCol w="1244520"/>
                <a:gridCol w="871200"/>
                <a:gridCol w="161568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 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bigint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Primary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feedback_type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 of feedback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rating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Rating give by user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feedback_text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Option feedback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created_at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timestamp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Foreign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"/>
          <p:cNvSpPr txBox="1"/>
          <p:nvPr/>
        </p:nvSpPr>
        <p:spPr>
          <a:xfrm>
            <a:off x="228600" y="18288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Feedback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Data Dictionary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36" name=""/>
          <p:cNvGraphicFramePr/>
          <p:nvPr/>
        </p:nvGraphicFramePr>
        <p:xfrm>
          <a:off x="2205720" y="2012760"/>
          <a:ext cx="6221160" cy="3629160"/>
        </p:xfrm>
        <a:graphic>
          <a:graphicData uri="http://schemas.openxmlformats.org/drawingml/2006/table">
            <a:tbl>
              <a:tblPr/>
              <a:tblGrid>
                <a:gridCol w="1603440"/>
                <a:gridCol w="1229760"/>
                <a:gridCol w="901080"/>
                <a:gridCol w="666360"/>
                <a:gridCol w="182052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bigint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Primary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appointment_date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 of appointment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appointment_time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 of appointment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communication_mode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 of communication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 foreign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is_complete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varchar(50)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of appointment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symptoms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varchar(500)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symptoms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id foregin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varchar(100)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of user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"/>
          <p:cNvSpPr txBox="1"/>
          <p:nvPr/>
        </p:nvSpPr>
        <p:spPr>
          <a:xfrm>
            <a:off x="228600" y="1828800"/>
            <a:ext cx="1371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Appointment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Data Dictionary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39" name=""/>
          <p:cNvGraphicFramePr/>
          <p:nvPr/>
        </p:nvGraphicFramePr>
        <p:xfrm>
          <a:off x="2457720" y="1983240"/>
          <a:ext cx="6221160" cy="3957480"/>
        </p:xfrm>
        <a:graphic>
          <a:graphicData uri="http://schemas.openxmlformats.org/drawingml/2006/table">
            <a:tbl>
              <a:tblPr/>
              <a:tblGrid>
                <a:gridCol w="1244520"/>
                <a:gridCol w="1245240"/>
                <a:gridCol w="1260000"/>
                <a:gridCol w="686880"/>
                <a:gridCol w="178452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bigint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Primary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date_uploaded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 of report uplode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descprition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 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hospital_name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of hospital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report_file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image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report_name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Report namet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report_type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 of report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uploaded_by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 of uploder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uploader_name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of the uploder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varchar(255)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 or user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"/>
          <p:cNvSpPr txBox="1"/>
          <p:nvPr/>
        </p:nvSpPr>
        <p:spPr>
          <a:xfrm>
            <a:off x="228600" y="205740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Report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Data Dictionary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42" name=""/>
          <p:cNvGraphicFramePr/>
          <p:nvPr/>
        </p:nvGraphicFramePr>
        <p:xfrm>
          <a:off x="2184480" y="1586520"/>
          <a:ext cx="6120000" cy="2315880"/>
        </p:xfrm>
        <a:graphic>
          <a:graphicData uri="http://schemas.openxmlformats.org/drawingml/2006/table">
            <a:tbl>
              <a:tblPr/>
              <a:tblGrid>
                <a:gridCol w="1529640"/>
                <a:gridCol w="1530360"/>
                <a:gridCol w="1529640"/>
                <a:gridCol w="153036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Field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ObjectId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Unique identifier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user_email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email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otp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Generated otp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created_at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mail_type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Mail type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"/>
          <p:cNvGraphicFramePr/>
          <p:nvPr/>
        </p:nvGraphicFramePr>
        <p:xfrm>
          <a:off x="2148480" y="4070520"/>
          <a:ext cx="6120000" cy="2315880"/>
        </p:xfrm>
        <a:graphic>
          <a:graphicData uri="http://schemas.openxmlformats.org/drawingml/2006/table">
            <a:tbl>
              <a:tblPr/>
              <a:tblGrid>
                <a:gridCol w="1529640"/>
                <a:gridCol w="1530360"/>
                <a:gridCol w="1529640"/>
                <a:gridCol w="153036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Field Name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 Type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1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_id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ObjectId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Uniq 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patientId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Foregin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doctorId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Foregin key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patientName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Patient Name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Created time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noteContent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Null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Note by the doctor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4" name=""/>
          <p:cNvSpPr txBox="1"/>
          <p:nvPr/>
        </p:nvSpPr>
        <p:spPr>
          <a:xfrm>
            <a:off x="228600" y="1600200"/>
            <a:ext cx="1143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user_otp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28600" y="43434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UI Screens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176120" y="2225520"/>
            <a:ext cx="698868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Registration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52120" y="1757520"/>
            <a:ext cx="7674480" cy="431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User Dashboard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72120" y="1577520"/>
            <a:ext cx="8169480" cy="45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lt1">
                    <a:lumOff val="0"/>
                  </a:schemeClr>
                </a:solidFill>
                <a:latin typeface="Calibri"/>
              </a:rPr>
              <a:t>Introduction</a:t>
            </a:r>
            <a:endParaRPr b="1" lang="en-US" sz="4400" spc="-1" strike="noStrike">
              <a:solidFill>
                <a:schemeClr val="lt1">
                  <a:lumOff val="0"/>
                </a:schemeClr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 microservices-based web application to streamline healthcare appointment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scheduling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Key Features: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Appointment booking, rescheduling, and cancellation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Real-time doctor availability tracking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Automated notifications (Email/SMS)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Role-based access (Admin, Doctor, Patient)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Objective: Enhance eﬀiciency, reduce manual work, and improve patient experience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Appointment Book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36120" y="1649520"/>
            <a:ext cx="804096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Profile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6120" y="1505520"/>
            <a:ext cx="8489160" cy="477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Report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12120" y="1505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Doctor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76120" y="1505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Doctor Appointment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40120" y="1541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Doctor </a:t>
            </a: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Availability</a:t>
            </a: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40120" y="1505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Doctor Report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92120" y="1505520"/>
            <a:ext cx="8131680" cy="45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Admin Dashboard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76120" y="1505520"/>
            <a:ext cx="8326080" cy="468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Admin Appointment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76120" y="1505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Admin Doctor UI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12120" y="1505520"/>
            <a:ext cx="8360280" cy="47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Existing System &amp; Need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U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Existing System Limitations: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Manual/phone-based bookings prone to errors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Paper-based records, diﬀicult to manage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Limited scalability and integration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Ineﬀicient scheduling leading to missed appointments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U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Need for the System: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Centralized platform for appointment management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Real-time availability and digital records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Scalable, secure, and user-friendly solution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Implementation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996200"/>
            <a:ext cx="8229240" cy="22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Technology Stack: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React.js, Django, Spring Boot, MySQL, MongoDB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Deployment: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AWS/Heroku, CI/CD with GitHub Actions, Docker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Data Migration: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Import existing patient/appointment data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User Training: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Guides for Admin, Doctor, Patient roles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Monitoring: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Post-deployment performance tracking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Drawbacks &amp; Limitations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Complex microservices architecture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Dependency on stable internet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Security risks requiring constant updates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Limited customization for user roles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Scalability challenges for large-scale use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Lack of integration with EHR/HIS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UX challenges for elderly/technologically challenged users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Proposed Enhancements</a:t>
            </a:r>
            <a:endParaRPr b="1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Mobile app support (iOS/Android) with offline functionality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Integration with EHR/HIS systems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AI-based scheduling and analytics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Telemedicine for virtual consultations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Enhanced security (MFA, blockchain)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Payment gateway integration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Multilingual and multi-currency support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Conclusion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Achievements: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Eﬀicient scheduling, role-based access, secure data</a:t>
            </a:r>
            <a:endParaRPr b="1" lang="en-US" sz="2000" spc="-1" strike="noStrike">
              <a:solidFill>
                <a:srgbClr val="2c3e50"/>
              </a:solidFill>
              <a:latin typeface="Noto Sans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management</a:t>
            </a:r>
            <a:endParaRPr b="1" lang="en-US" sz="20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Challenges: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Microservices complexity, internet dependency</a:t>
            </a:r>
            <a:endParaRPr b="1" lang="en-US" sz="20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Future Potential: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Telemedicine, AI scheduling, EHR integration</a:t>
            </a:r>
            <a:endParaRPr b="1" lang="en-US" sz="20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Impact: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Streamlines healthcare operations, improves patient experience</a:t>
            </a:r>
            <a:endParaRPr b="1" lang="en-US" sz="20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Bibliography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60640" y="2057400"/>
            <a:ext cx="842616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Books: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”Learning Python” by Mark Lutz, ”Spring Boot in Action” by CraigWalls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Websites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Django, Spring Boot, React.js oﬀicial docs, W3Schools, MDN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Tutorials: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CodeWithHarry, Telusko, freeCodeCamp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Tools: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MySQL, MongoDB, Postman, VS Code, 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Articles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”Improving Healthcare Services with Appointment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Systems” (IJCA)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Thank You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14920" y="3391200"/>
            <a:ext cx="57387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Contact: gordeyash798@gmail.com | +91-8080341618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Scope of Work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Appointment Scheduling: Patients book, reschedule, or cancel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appointments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Doctor Management: Manage schedules and patient details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Hospital Administration: Monitor activities and generate reports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Notifications: Automated email/SMS alerts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Data Management: Structured (MySQL, PostgreSQL) and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unstructured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(MongoDB) data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Security: Role-based access, encryption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Scalability: Microservices architecture for high traﬀic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System Architecture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66560" y="1497960"/>
            <a:ext cx="7835040" cy="49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Operating Environment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U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Hardware Requirements: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Server: Intel Xeon/AMD Ryzen 7, 8GB RAM, 1TB SSD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Client: Intel i5/AMD Ryzen 5, 4GB RAM, 256GB SSD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UcParenR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Software Requirements:</a:t>
            </a:r>
            <a:endParaRPr b="1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Server: Ubuntu 22.04/Windows Server 2019, Spring Boot, Django, NGINX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Databases: MongoDB, MySQL, PostgreSQL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 defTabSz="457200">
              <a:lnSpc>
                <a:spcPct val="100000"/>
              </a:lnSpc>
              <a:spcAft>
                <a:spcPts val="12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Client: Windows 10/11, macOS, Linux, Chrome/Firefox/Edge</a:t>
            </a:r>
            <a:endParaRPr b="0" lang="en-US" sz="2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Feasibility Study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28600" y="1828800"/>
            <a:ext cx="8686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Technical: Open-source tools (React.js, Django, Spring Boot); team expertise available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Economic: Cost-effective with open-source tech and cloud hosting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Operational: User-friendly interface, role-based access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Legal: Complies with data privacy laws, secure authentication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Schedule: Agile development ensures timely delivery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System Objectives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Secure scheduling &amp; management</a:t>
            </a:r>
            <a:endParaRPr b="1" lang="en-US" sz="3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Efficient doctor/patient handling</a:t>
            </a:r>
            <a:endParaRPr b="1" lang="en-US" sz="32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Scalable &amp; customizable architecture</a:t>
            </a:r>
            <a:endParaRPr b="1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2025-05-28T21:23:33Z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