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2" r:id="rId4"/>
  </p:sldMasterIdLst>
  <p:sldIdLst>
    <p:sldId id="266" r:id="rId5"/>
    <p:sldId id="308" r:id="rId6"/>
    <p:sldId id="309" r:id="rId7"/>
    <p:sldId id="310" r:id="rId8"/>
    <p:sldId id="320" r:id="rId9"/>
    <p:sldId id="312" r:id="rId10"/>
    <p:sldId id="313" r:id="rId11"/>
    <p:sldId id="322" r:id="rId12"/>
    <p:sldId id="314" r:id="rId13"/>
    <p:sldId id="315" r:id="rId14"/>
    <p:sldId id="318" r:id="rId15"/>
    <p:sldId id="319" r:id="rId16"/>
    <p:sldId id="324" r:id="rId17"/>
    <p:sldId id="316" r:id="rId18"/>
    <p:sldId id="323" r:id="rId19"/>
    <p:sldId id="326" r:id="rId20"/>
    <p:sldId id="327" r:id="rId21"/>
    <p:sldId id="328" r:id="rId22"/>
    <p:sldId id="330" r:id="rId23"/>
    <p:sldId id="325" r:id="rId24"/>
    <p:sldId id="331" r:id="rId25"/>
    <p:sldId id="329" r:id="rId26"/>
    <p:sldId id="32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010101"/>
    <a:srgbClr val="2C3C43"/>
    <a:srgbClr val="3E352D"/>
    <a:srgbClr val="F09415"/>
    <a:srgbClr val="90C226"/>
    <a:srgbClr val="699841"/>
    <a:srgbClr val="729D51"/>
    <a:srgbClr val="5086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619" autoAdjust="0"/>
  </p:normalViewPr>
  <p:slideViewPr>
    <p:cSldViewPr snapToGrid="0">
      <p:cViewPr varScale="1">
        <p:scale>
          <a:sx n="82" d="100"/>
          <a:sy n="82" d="100"/>
        </p:scale>
        <p:origin x="7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7A9B1A-7BE5-4133-A02A-AD4126579522}"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E5F398DC-EBB0-46C1-8413-5E19377337DA}">
      <dgm:prSet/>
      <dgm:spPr/>
      <dgm:t>
        <a:bodyPr/>
        <a:lstStyle/>
        <a:p>
          <a:r>
            <a:rPr lang="en-US" dirty="0"/>
            <a:t>Why </a:t>
          </a:r>
        </a:p>
      </dgm:t>
    </dgm:pt>
    <dgm:pt modelId="{A09863BF-8DC3-4CF6-86BC-C1239B7BAB67}" type="parTrans" cxnId="{AE4B115D-1D5A-498E-AEF3-0CA093FA3947}">
      <dgm:prSet/>
      <dgm:spPr/>
      <dgm:t>
        <a:bodyPr/>
        <a:lstStyle/>
        <a:p>
          <a:endParaRPr lang="en-US"/>
        </a:p>
      </dgm:t>
    </dgm:pt>
    <dgm:pt modelId="{2F3A70DE-36DD-4781-BDFB-9897BF39E8D8}" type="sibTrans" cxnId="{AE4B115D-1D5A-498E-AEF3-0CA093FA3947}">
      <dgm:prSet/>
      <dgm:spPr/>
      <dgm:t>
        <a:bodyPr/>
        <a:lstStyle/>
        <a:p>
          <a:endParaRPr lang="en-US"/>
        </a:p>
      </dgm:t>
    </dgm:pt>
    <dgm:pt modelId="{EBB110A9-3403-4E85-9E6B-F47FE677506A}">
      <dgm:prSet/>
      <dgm:spPr/>
      <dgm:t>
        <a:bodyPr/>
        <a:lstStyle/>
        <a:p>
          <a:r>
            <a:rPr lang="en-US" b="0" i="0" dirty="0"/>
            <a:t>I want to explore some concept of sentiment analysis, so I fetched </a:t>
          </a:r>
          <a:r>
            <a:rPr lang="en-US" dirty="0"/>
            <a:t>top ten Airlines tweets from Twitter. </a:t>
          </a:r>
        </a:p>
      </dgm:t>
    </dgm:pt>
    <dgm:pt modelId="{C22583A2-9565-4F8E-BB81-EF101FA53666}" type="parTrans" cxnId="{F7B55971-5288-48B9-B2F1-6E3C32DB305E}">
      <dgm:prSet/>
      <dgm:spPr/>
      <dgm:t>
        <a:bodyPr/>
        <a:lstStyle/>
        <a:p>
          <a:endParaRPr lang="en-US"/>
        </a:p>
      </dgm:t>
    </dgm:pt>
    <dgm:pt modelId="{4847CD9D-5247-48C9-BA0D-43A4634CFE90}" type="sibTrans" cxnId="{F7B55971-5288-48B9-B2F1-6E3C32DB305E}">
      <dgm:prSet/>
      <dgm:spPr/>
      <dgm:t>
        <a:bodyPr/>
        <a:lstStyle/>
        <a:p>
          <a:endParaRPr lang="en-US"/>
        </a:p>
      </dgm:t>
    </dgm:pt>
    <dgm:pt modelId="{103060B2-42FF-45D5-8BD7-6937A8706FC0}">
      <dgm:prSet/>
      <dgm:spPr/>
      <dgm:t>
        <a:bodyPr/>
        <a:lstStyle/>
        <a:p>
          <a:r>
            <a:rPr lang="en-US" dirty="0"/>
            <a:t>Text Preprocessing</a:t>
          </a:r>
        </a:p>
      </dgm:t>
    </dgm:pt>
    <dgm:pt modelId="{719EDF37-5C87-418D-8B25-BD55602F4109}" type="parTrans" cxnId="{F0838630-4ECC-4403-B447-5FD43858D0FE}">
      <dgm:prSet/>
      <dgm:spPr/>
      <dgm:t>
        <a:bodyPr/>
        <a:lstStyle/>
        <a:p>
          <a:endParaRPr lang="en-US"/>
        </a:p>
      </dgm:t>
    </dgm:pt>
    <dgm:pt modelId="{87930CE1-F4EF-41BE-BEA4-A35AB4AB92E8}" type="sibTrans" cxnId="{F0838630-4ECC-4403-B447-5FD43858D0FE}">
      <dgm:prSet/>
      <dgm:spPr/>
      <dgm:t>
        <a:bodyPr/>
        <a:lstStyle/>
        <a:p>
          <a:endParaRPr lang="en-US"/>
        </a:p>
      </dgm:t>
    </dgm:pt>
    <dgm:pt modelId="{C20EDE21-DFC7-4CC9-8836-A70862960B3A}">
      <dgm:prSet/>
      <dgm:spPr/>
      <dgm:t>
        <a:bodyPr/>
        <a:lstStyle/>
        <a:p>
          <a:r>
            <a:rPr lang="en-US" dirty="0"/>
            <a:t>Remove the noise from tweets using NLP(Natural Language Processing)</a:t>
          </a:r>
        </a:p>
      </dgm:t>
    </dgm:pt>
    <dgm:pt modelId="{DA8E481C-1B0A-41BD-B5F6-F864CC8FA490}" type="parTrans" cxnId="{368EB3AC-53E1-4A1D-8BE7-135792808CC2}">
      <dgm:prSet/>
      <dgm:spPr/>
      <dgm:t>
        <a:bodyPr/>
        <a:lstStyle/>
        <a:p>
          <a:endParaRPr lang="en-US"/>
        </a:p>
      </dgm:t>
    </dgm:pt>
    <dgm:pt modelId="{FAABA051-7DA6-4F3A-9370-000B6F8B0CA3}" type="sibTrans" cxnId="{368EB3AC-53E1-4A1D-8BE7-135792808CC2}">
      <dgm:prSet/>
      <dgm:spPr/>
      <dgm:t>
        <a:bodyPr/>
        <a:lstStyle/>
        <a:p>
          <a:endParaRPr lang="en-US"/>
        </a:p>
      </dgm:t>
    </dgm:pt>
    <dgm:pt modelId="{27812082-F400-47A3-98EC-41975BE9CECD}">
      <dgm:prSet/>
      <dgm:spPr/>
      <dgm:t>
        <a:bodyPr/>
        <a:lstStyle/>
        <a:p>
          <a:r>
            <a:rPr lang="en-US" dirty="0"/>
            <a:t>Sentiments</a:t>
          </a:r>
        </a:p>
      </dgm:t>
    </dgm:pt>
    <dgm:pt modelId="{177254CD-6AFA-411B-9CFF-B673DF7700A8}" type="parTrans" cxnId="{88079DCF-1F32-46E6-880D-91D3637AF612}">
      <dgm:prSet/>
      <dgm:spPr/>
      <dgm:t>
        <a:bodyPr/>
        <a:lstStyle/>
        <a:p>
          <a:endParaRPr lang="en-US"/>
        </a:p>
      </dgm:t>
    </dgm:pt>
    <dgm:pt modelId="{53B851EF-752C-419A-9CAE-5F61520412B2}" type="sibTrans" cxnId="{88079DCF-1F32-46E6-880D-91D3637AF612}">
      <dgm:prSet/>
      <dgm:spPr/>
      <dgm:t>
        <a:bodyPr/>
        <a:lstStyle/>
        <a:p>
          <a:endParaRPr lang="en-US"/>
        </a:p>
      </dgm:t>
    </dgm:pt>
    <dgm:pt modelId="{EACA85BC-5259-4400-AEAE-961BA1B8385D}">
      <dgm:prSet/>
      <dgm:spPr/>
      <dgm:t>
        <a:bodyPr/>
        <a:lstStyle/>
        <a:p>
          <a:r>
            <a:rPr lang="en-US" dirty="0"/>
            <a:t>To</a:t>
          </a:r>
          <a:r>
            <a:rPr lang="en-US" baseline="0" dirty="0"/>
            <a:t> get sentiments either the airline service has positive, negative or neutral response.</a:t>
          </a:r>
          <a:endParaRPr lang="en-US" dirty="0"/>
        </a:p>
      </dgm:t>
    </dgm:pt>
    <dgm:pt modelId="{CF092143-7033-471F-8B4E-127D408BE983}" type="parTrans" cxnId="{13EDC2E5-D363-4A4B-8E46-BA402EC38A34}">
      <dgm:prSet/>
      <dgm:spPr/>
      <dgm:t>
        <a:bodyPr/>
        <a:lstStyle/>
        <a:p>
          <a:endParaRPr lang="en-US"/>
        </a:p>
      </dgm:t>
    </dgm:pt>
    <dgm:pt modelId="{0E8E9659-3C42-4BA1-B415-FB3E807B0540}" type="sibTrans" cxnId="{13EDC2E5-D363-4A4B-8E46-BA402EC38A34}">
      <dgm:prSet/>
      <dgm:spPr/>
      <dgm:t>
        <a:bodyPr/>
        <a:lstStyle/>
        <a:p>
          <a:endParaRPr lang="en-US"/>
        </a:p>
      </dgm:t>
    </dgm:pt>
    <dgm:pt modelId="{3C49D565-990C-4BA2-A971-D6715EB7F367}">
      <dgm:prSet/>
      <dgm:spPr/>
      <dgm:t>
        <a:bodyPr/>
        <a:lstStyle/>
        <a:p>
          <a:r>
            <a:rPr lang="en-US" dirty="0"/>
            <a:t>Machine Learning Models</a:t>
          </a:r>
        </a:p>
      </dgm:t>
    </dgm:pt>
    <dgm:pt modelId="{92E43D69-8507-4459-9AB2-8089252A84D6}" type="parTrans" cxnId="{243CCB95-A30C-4F06-8D12-70F766FC3BBF}">
      <dgm:prSet/>
      <dgm:spPr/>
      <dgm:t>
        <a:bodyPr/>
        <a:lstStyle/>
        <a:p>
          <a:endParaRPr lang="en-US"/>
        </a:p>
      </dgm:t>
    </dgm:pt>
    <dgm:pt modelId="{542FE175-CA8F-458E-91E9-7FE612AC0E3E}" type="sibTrans" cxnId="{243CCB95-A30C-4F06-8D12-70F766FC3BBF}">
      <dgm:prSet/>
      <dgm:spPr/>
      <dgm:t>
        <a:bodyPr/>
        <a:lstStyle/>
        <a:p>
          <a:endParaRPr lang="en-US"/>
        </a:p>
      </dgm:t>
    </dgm:pt>
    <dgm:pt modelId="{F7F3B3AC-2872-4F9C-91E8-0B8DB415F0F8}">
      <dgm:prSet/>
      <dgm:spPr/>
      <dgm:t>
        <a:bodyPr/>
        <a:lstStyle/>
        <a:p>
          <a:r>
            <a:rPr lang="en-US" b="0" i="0" dirty="0"/>
            <a:t>Will try some libraries that can help in data analysis and sentiment analysis. </a:t>
          </a:r>
          <a:r>
            <a:rPr lang="en-US" dirty="0"/>
            <a:t>Try different classification methods to find highest accuracy.</a:t>
          </a:r>
        </a:p>
      </dgm:t>
    </dgm:pt>
    <dgm:pt modelId="{7AF38904-8427-460E-997F-9E22CA22601D}" type="parTrans" cxnId="{B505D17B-1199-4173-9B34-9E519FB42947}">
      <dgm:prSet/>
      <dgm:spPr/>
      <dgm:t>
        <a:bodyPr/>
        <a:lstStyle/>
        <a:p>
          <a:endParaRPr lang="en-US"/>
        </a:p>
      </dgm:t>
    </dgm:pt>
    <dgm:pt modelId="{45684AF7-CBB5-4384-BEB0-CD1B7E603CFB}" type="sibTrans" cxnId="{B505D17B-1199-4173-9B34-9E519FB42947}">
      <dgm:prSet/>
      <dgm:spPr/>
      <dgm:t>
        <a:bodyPr/>
        <a:lstStyle/>
        <a:p>
          <a:endParaRPr lang="en-US"/>
        </a:p>
      </dgm:t>
    </dgm:pt>
    <dgm:pt modelId="{AF3205F2-A5BB-4743-820B-834CBD6C69EA}" type="pres">
      <dgm:prSet presAssocID="{887A9B1A-7BE5-4133-A02A-AD4126579522}" presName="theList" presStyleCnt="0">
        <dgm:presLayoutVars>
          <dgm:dir/>
          <dgm:animLvl val="lvl"/>
          <dgm:resizeHandles val="exact"/>
        </dgm:presLayoutVars>
      </dgm:prSet>
      <dgm:spPr/>
    </dgm:pt>
    <dgm:pt modelId="{B0F783FC-F676-418A-8106-3A577FF620CB}" type="pres">
      <dgm:prSet presAssocID="{E5F398DC-EBB0-46C1-8413-5E19377337DA}" presName="compNode" presStyleCnt="0"/>
      <dgm:spPr/>
    </dgm:pt>
    <dgm:pt modelId="{18388603-0363-48C1-965F-41BC10535C68}" type="pres">
      <dgm:prSet presAssocID="{E5F398DC-EBB0-46C1-8413-5E19377337DA}" presName="aNode" presStyleLbl="bgShp" presStyleIdx="0" presStyleCnt="4"/>
      <dgm:spPr/>
    </dgm:pt>
    <dgm:pt modelId="{B6DF1FBF-31ED-4B05-B7C7-EC857A11C805}" type="pres">
      <dgm:prSet presAssocID="{E5F398DC-EBB0-46C1-8413-5E19377337DA}" presName="textNode" presStyleLbl="bgShp" presStyleIdx="0" presStyleCnt="4"/>
      <dgm:spPr/>
    </dgm:pt>
    <dgm:pt modelId="{18DC2023-AEE8-4067-B40E-3352C7DE2034}" type="pres">
      <dgm:prSet presAssocID="{E5F398DC-EBB0-46C1-8413-5E19377337DA}" presName="compChildNode" presStyleCnt="0"/>
      <dgm:spPr/>
    </dgm:pt>
    <dgm:pt modelId="{3D888509-165F-4642-B92D-59A6EAD5B278}" type="pres">
      <dgm:prSet presAssocID="{E5F398DC-EBB0-46C1-8413-5E19377337DA}" presName="theInnerList" presStyleCnt="0"/>
      <dgm:spPr/>
    </dgm:pt>
    <dgm:pt modelId="{71C7BB2A-A80E-4E47-A94A-F26C0FFCEBDE}" type="pres">
      <dgm:prSet presAssocID="{EBB110A9-3403-4E85-9E6B-F47FE677506A}" presName="childNode" presStyleLbl="node1" presStyleIdx="0" presStyleCnt="4">
        <dgm:presLayoutVars>
          <dgm:bulletEnabled val="1"/>
        </dgm:presLayoutVars>
      </dgm:prSet>
      <dgm:spPr/>
    </dgm:pt>
    <dgm:pt modelId="{50271936-A970-41E2-B1B1-80BC91F6ED5C}" type="pres">
      <dgm:prSet presAssocID="{E5F398DC-EBB0-46C1-8413-5E19377337DA}" presName="aSpace" presStyleCnt="0"/>
      <dgm:spPr/>
    </dgm:pt>
    <dgm:pt modelId="{9F8A5308-E900-4CBC-8EF4-C769DCC04777}" type="pres">
      <dgm:prSet presAssocID="{103060B2-42FF-45D5-8BD7-6937A8706FC0}" presName="compNode" presStyleCnt="0"/>
      <dgm:spPr/>
    </dgm:pt>
    <dgm:pt modelId="{6E070AE9-7831-4028-B09D-010C8B65DE6E}" type="pres">
      <dgm:prSet presAssocID="{103060B2-42FF-45D5-8BD7-6937A8706FC0}" presName="aNode" presStyleLbl="bgShp" presStyleIdx="1" presStyleCnt="4"/>
      <dgm:spPr/>
    </dgm:pt>
    <dgm:pt modelId="{1049EFA4-7772-44D7-9F5E-9C9CDA39EC71}" type="pres">
      <dgm:prSet presAssocID="{103060B2-42FF-45D5-8BD7-6937A8706FC0}" presName="textNode" presStyleLbl="bgShp" presStyleIdx="1" presStyleCnt="4"/>
      <dgm:spPr/>
    </dgm:pt>
    <dgm:pt modelId="{A7AE8F8F-4C81-4AD0-9FC7-2AFA667ACF1F}" type="pres">
      <dgm:prSet presAssocID="{103060B2-42FF-45D5-8BD7-6937A8706FC0}" presName="compChildNode" presStyleCnt="0"/>
      <dgm:spPr/>
    </dgm:pt>
    <dgm:pt modelId="{3155B7F2-F1BD-4773-8EEB-17D7EE694C85}" type="pres">
      <dgm:prSet presAssocID="{103060B2-42FF-45D5-8BD7-6937A8706FC0}" presName="theInnerList" presStyleCnt="0"/>
      <dgm:spPr/>
    </dgm:pt>
    <dgm:pt modelId="{B848CF8C-129D-4CF5-BC15-D032CDDB9E60}" type="pres">
      <dgm:prSet presAssocID="{C20EDE21-DFC7-4CC9-8836-A70862960B3A}" presName="childNode" presStyleLbl="node1" presStyleIdx="1" presStyleCnt="4">
        <dgm:presLayoutVars>
          <dgm:bulletEnabled val="1"/>
        </dgm:presLayoutVars>
      </dgm:prSet>
      <dgm:spPr/>
    </dgm:pt>
    <dgm:pt modelId="{5FDA6257-BCF8-4741-9051-5A96BF32A27C}" type="pres">
      <dgm:prSet presAssocID="{103060B2-42FF-45D5-8BD7-6937A8706FC0}" presName="aSpace" presStyleCnt="0"/>
      <dgm:spPr/>
    </dgm:pt>
    <dgm:pt modelId="{6CE2A4B3-CA6C-4D00-9253-C8AA5BA1A3D4}" type="pres">
      <dgm:prSet presAssocID="{27812082-F400-47A3-98EC-41975BE9CECD}" presName="compNode" presStyleCnt="0"/>
      <dgm:spPr/>
    </dgm:pt>
    <dgm:pt modelId="{7CCF6B5C-F129-43B2-8A30-C980274947EE}" type="pres">
      <dgm:prSet presAssocID="{27812082-F400-47A3-98EC-41975BE9CECD}" presName="aNode" presStyleLbl="bgShp" presStyleIdx="2" presStyleCnt="4"/>
      <dgm:spPr/>
    </dgm:pt>
    <dgm:pt modelId="{AA397124-1BCE-48FD-ACD3-FEFC95F41808}" type="pres">
      <dgm:prSet presAssocID="{27812082-F400-47A3-98EC-41975BE9CECD}" presName="textNode" presStyleLbl="bgShp" presStyleIdx="2" presStyleCnt="4"/>
      <dgm:spPr/>
    </dgm:pt>
    <dgm:pt modelId="{0576BE54-080E-4075-92F1-707AF3B8958A}" type="pres">
      <dgm:prSet presAssocID="{27812082-F400-47A3-98EC-41975BE9CECD}" presName="compChildNode" presStyleCnt="0"/>
      <dgm:spPr/>
    </dgm:pt>
    <dgm:pt modelId="{DDE0809F-AC6D-4EF7-85D9-A9160E100E16}" type="pres">
      <dgm:prSet presAssocID="{27812082-F400-47A3-98EC-41975BE9CECD}" presName="theInnerList" presStyleCnt="0"/>
      <dgm:spPr/>
    </dgm:pt>
    <dgm:pt modelId="{84620C9D-FDAA-4439-9A32-E280433509AC}" type="pres">
      <dgm:prSet presAssocID="{EACA85BC-5259-4400-AEAE-961BA1B8385D}" presName="childNode" presStyleLbl="node1" presStyleIdx="2" presStyleCnt="4">
        <dgm:presLayoutVars>
          <dgm:bulletEnabled val="1"/>
        </dgm:presLayoutVars>
      </dgm:prSet>
      <dgm:spPr/>
    </dgm:pt>
    <dgm:pt modelId="{8375BF71-9191-4F62-A05C-835CC1F6DF37}" type="pres">
      <dgm:prSet presAssocID="{27812082-F400-47A3-98EC-41975BE9CECD}" presName="aSpace" presStyleCnt="0"/>
      <dgm:spPr/>
    </dgm:pt>
    <dgm:pt modelId="{5B965607-02F1-47D6-98E0-334C6CFB6B2F}" type="pres">
      <dgm:prSet presAssocID="{3C49D565-990C-4BA2-A971-D6715EB7F367}" presName="compNode" presStyleCnt="0"/>
      <dgm:spPr/>
    </dgm:pt>
    <dgm:pt modelId="{7C473F9E-242A-492C-896F-F54447556259}" type="pres">
      <dgm:prSet presAssocID="{3C49D565-990C-4BA2-A971-D6715EB7F367}" presName="aNode" presStyleLbl="bgShp" presStyleIdx="3" presStyleCnt="4"/>
      <dgm:spPr/>
    </dgm:pt>
    <dgm:pt modelId="{CA8A89B6-37EB-4194-9FB0-A3C26DD018EF}" type="pres">
      <dgm:prSet presAssocID="{3C49D565-990C-4BA2-A971-D6715EB7F367}" presName="textNode" presStyleLbl="bgShp" presStyleIdx="3" presStyleCnt="4"/>
      <dgm:spPr/>
    </dgm:pt>
    <dgm:pt modelId="{DD64599E-388A-46A1-806A-A7495EF1049A}" type="pres">
      <dgm:prSet presAssocID="{3C49D565-990C-4BA2-A971-D6715EB7F367}" presName="compChildNode" presStyleCnt="0"/>
      <dgm:spPr/>
    </dgm:pt>
    <dgm:pt modelId="{185F4BF7-512C-40DC-A284-444257DA6977}" type="pres">
      <dgm:prSet presAssocID="{3C49D565-990C-4BA2-A971-D6715EB7F367}" presName="theInnerList" presStyleCnt="0"/>
      <dgm:spPr/>
    </dgm:pt>
    <dgm:pt modelId="{DD38D7BC-FC6A-4F2D-8C7A-9585EB48C741}" type="pres">
      <dgm:prSet presAssocID="{F7F3B3AC-2872-4F9C-91E8-0B8DB415F0F8}" presName="childNode" presStyleLbl="node1" presStyleIdx="3" presStyleCnt="4">
        <dgm:presLayoutVars>
          <dgm:bulletEnabled val="1"/>
        </dgm:presLayoutVars>
      </dgm:prSet>
      <dgm:spPr/>
    </dgm:pt>
  </dgm:ptLst>
  <dgm:cxnLst>
    <dgm:cxn modelId="{011FB30B-AD39-4B51-AC95-8FF375CB9D19}" type="presOf" srcId="{27812082-F400-47A3-98EC-41975BE9CECD}" destId="{AA397124-1BCE-48FD-ACD3-FEFC95F41808}" srcOrd="1" destOrd="0" presId="urn:microsoft.com/office/officeart/2005/8/layout/lProcess2"/>
    <dgm:cxn modelId="{F0838630-4ECC-4403-B447-5FD43858D0FE}" srcId="{887A9B1A-7BE5-4133-A02A-AD4126579522}" destId="{103060B2-42FF-45D5-8BD7-6937A8706FC0}" srcOrd="1" destOrd="0" parTransId="{719EDF37-5C87-418D-8B25-BD55602F4109}" sibTransId="{87930CE1-F4EF-41BE-BEA4-A35AB4AB92E8}"/>
    <dgm:cxn modelId="{AE4B115D-1D5A-498E-AEF3-0CA093FA3947}" srcId="{887A9B1A-7BE5-4133-A02A-AD4126579522}" destId="{E5F398DC-EBB0-46C1-8413-5E19377337DA}" srcOrd="0" destOrd="0" parTransId="{A09863BF-8DC3-4CF6-86BC-C1239B7BAB67}" sibTransId="{2F3A70DE-36DD-4781-BDFB-9897BF39E8D8}"/>
    <dgm:cxn modelId="{270C7F70-3F00-4D07-A656-8F9C86438279}" type="presOf" srcId="{E5F398DC-EBB0-46C1-8413-5E19377337DA}" destId="{B6DF1FBF-31ED-4B05-B7C7-EC857A11C805}" srcOrd="1" destOrd="0" presId="urn:microsoft.com/office/officeart/2005/8/layout/lProcess2"/>
    <dgm:cxn modelId="{F7B55971-5288-48B9-B2F1-6E3C32DB305E}" srcId="{E5F398DC-EBB0-46C1-8413-5E19377337DA}" destId="{EBB110A9-3403-4E85-9E6B-F47FE677506A}" srcOrd="0" destOrd="0" parTransId="{C22583A2-9565-4F8E-BB81-EF101FA53666}" sibTransId="{4847CD9D-5247-48C9-BA0D-43A4634CFE90}"/>
    <dgm:cxn modelId="{83D20752-562D-4634-9C62-5DFAD10444AA}" type="presOf" srcId="{887A9B1A-7BE5-4133-A02A-AD4126579522}" destId="{AF3205F2-A5BB-4743-820B-834CBD6C69EA}" srcOrd="0" destOrd="0" presId="urn:microsoft.com/office/officeart/2005/8/layout/lProcess2"/>
    <dgm:cxn modelId="{12506B54-58F7-469E-9439-41D18E1E1DCE}" type="presOf" srcId="{3C49D565-990C-4BA2-A971-D6715EB7F367}" destId="{7C473F9E-242A-492C-896F-F54447556259}" srcOrd="0" destOrd="0" presId="urn:microsoft.com/office/officeart/2005/8/layout/lProcess2"/>
    <dgm:cxn modelId="{9D9D075A-1B9C-441C-B2FA-0636C3A16189}" type="presOf" srcId="{EBB110A9-3403-4E85-9E6B-F47FE677506A}" destId="{71C7BB2A-A80E-4E47-A94A-F26C0FFCEBDE}" srcOrd="0" destOrd="0" presId="urn:microsoft.com/office/officeart/2005/8/layout/lProcess2"/>
    <dgm:cxn modelId="{B505D17B-1199-4173-9B34-9E519FB42947}" srcId="{3C49D565-990C-4BA2-A971-D6715EB7F367}" destId="{F7F3B3AC-2872-4F9C-91E8-0B8DB415F0F8}" srcOrd="0" destOrd="0" parTransId="{7AF38904-8427-460E-997F-9E22CA22601D}" sibTransId="{45684AF7-CBB5-4384-BEB0-CD1B7E603CFB}"/>
    <dgm:cxn modelId="{8A4F7B90-409D-4B50-A8BF-B561E418B5D8}" type="presOf" srcId="{27812082-F400-47A3-98EC-41975BE9CECD}" destId="{7CCF6B5C-F129-43B2-8A30-C980274947EE}" srcOrd="0" destOrd="0" presId="urn:microsoft.com/office/officeart/2005/8/layout/lProcess2"/>
    <dgm:cxn modelId="{243CCB95-A30C-4F06-8D12-70F766FC3BBF}" srcId="{887A9B1A-7BE5-4133-A02A-AD4126579522}" destId="{3C49D565-990C-4BA2-A971-D6715EB7F367}" srcOrd="3" destOrd="0" parTransId="{92E43D69-8507-4459-9AB2-8089252A84D6}" sibTransId="{542FE175-CA8F-458E-91E9-7FE612AC0E3E}"/>
    <dgm:cxn modelId="{368EB3AC-53E1-4A1D-8BE7-135792808CC2}" srcId="{103060B2-42FF-45D5-8BD7-6937A8706FC0}" destId="{C20EDE21-DFC7-4CC9-8836-A70862960B3A}" srcOrd="0" destOrd="0" parTransId="{DA8E481C-1B0A-41BD-B5F6-F864CC8FA490}" sibTransId="{FAABA051-7DA6-4F3A-9370-000B6F8B0CA3}"/>
    <dgm:cxn modelId="{1E2725B6-B372-48DD-BA2D-8CF7D3750AA6}" type="presOf" srcId="{C20EDE21-DFC7-4CC9-8836-A70862960B3A}" destId="{B848CF8C-129D-4CF5-BC15-D032CDDB9E60}" srcOrd="0" destOrd="0" presId="urn:microsoft.com/office/officeart/2005/8/layout/lProcess2"/>
    <dgm:cxn modelId="{31EBE7BD-D7EE-4415-91DF-E784C6CC7F01}" type="presOf" srcId="{3C49D565-990C-4BA2-A971-D6715EB7F367}" destId="{CA8A89B6-37EB-4194-9FB0-A3C26DD018EF}" srcOrd="1" destOrd="0" presId="urn:microsoft.com/office/officeart/2005/8/layout/lProcess2"/>
    <dgm:cxn modelId="{015220CB-3965-4865-B76B-79904557EEC8}" type="presOf" srcId="{103060B2-42FF-45D5-8BD7-6937A8706FC0}" destId="{6E070AE9-7831-4028-B09D-010C8B65DE6E}" srcOrd="0" destOrd="0" presId="urn:microsoft.com/office/officeart/2005/8/layout/lProcess2"/>
    <dgm:cxn modelId="{88079DCF-1F32-46E6-880D-91D3637AF612}" srcId="{887A9B1A-7BE5-4133-A02A-AD4126579522}" destId="{27812082-F400-47A3-98EC-41975BE9CECD}" srcOrd="2" destOrd="0" parTransId="{177254CD-6AFA-411B-9CFF-B673DF7700A8}" sibTransId="{53B851EF-752C-419A-9CAE-5F61520412B2}"/>
    <dgm:cxn modelId="{3FB56AD4-3C1D-4164-BF75-4CACCC828872}" type="presOf" srcId="{EACA85BC-5259-4400-AEAE-961BA1B8385D}" destId="{84620C9D-FDAA-4439-9A32-E280433509AC}" srcOrd="0" destOrd="0" presId="urn:microsoft.com/office/officeart/2005/8/layout/lProcess2"/>
    <dgm:cxn modelId="{10B12EDA-2172-4981-82B2-6C8F7C0D13BD}" type="presOf" srcId="{E5F398DC-EBB0-46C1-8413-5E19377337DA}" destId="{18388603-0363-48C1-965F-41BC10535C68}" srcOrd="0" destOrd="0" presId="urn:microsoft.com/office/officeart/2005/8/layout/lProcess2"/>
    <dgm:cxn modelId="{D5BB55E0-7106-473F-9F16-60CC2A2B9791}" type="presOf" srcId="{103060B2-42FF-45D5-8BD7-6937A8706FC0}" destId="{1049EFA4-7772-44D7-9F5E-9C9CDA39EC71}" srcOrd="1" destOrd="0" presId="urn:microsoft.com/office/officeart/2005/8/layout/lProcess2"/>
    <dgm:cxn modelId="{13EDC2E5-D363-4A4B-8E46-BA402EC38A34}" srcId="{27812082-F400-47A3-98EC-41975BE9CECD}" destId="{EACA85BC-5259-4400-AEAE-961BA1B8385D}" srcOrd="0" destOrd="0" parTransId="{CF092143-7033-471F-8B4E-127D408BE983}" sibTransId="{0E8E9659-3C42-4BA1-B415-FB3E807B0540}"/>
    <dgm:cxn modelId="{CAE834EB-EFF3-445A-997C-0F5120C81DE9}" type="presOf" srcId="{F7F3B3AC-2872-4F9C-91E8-0B8DB415F0F8}" destId="{DD38D7BC-FC6A-4F2D-8C7A-9585EB48C741}" srcOrd="0" destOrd="0" presId="urn:microsoft.com/office/officeart/2005/8/layout/lProcess2"/>
    <dgm:cxn modelId="{95C6A9DC-1B5E-4078-BF55-B5D25F5D5AF5}" type="presParOf" srcId="{AF3205F2-A5BB-4743-820B-834CBD6C69EA}" destId="{B0F783FC-F676-418A-8106-3A577FF620CB}" srcOrd="0" destOrd="0" presId="urn:microsoft.com/office/officeart/2005/8/layout/lProcess2"/>
    <dgm:cxn modelId="{2A48F17F-A28C-4B43-92A3-88CE3C8CAF5F}" type="presParOf" srcId="{B0F783FC-F676-418A-8106-3A577FF620CB}" destId="{18388603-0363-48C1-965F-41BC10535C68}" srcOrd="0" destOrd="0" presId="urn:microsoft.com/office/officeart/2005/8/layout/lProcess2"/>
    <dgm:cxn modelId="{DE7E7501-BE2E-40AD-938D-308DF13CEFDC}" type="presParOf" srcId="{B0F783FC-F676-418A-8106-3A577FF620CB}" destId="{B6DF1FBF-31ED-4B05-B7C7-EC857A11C805}" srcOrd="1" destOrd="0" presId="urn:microsoft.com/office/officeart/2005/8/layout/lProcess2"/>
    <dgm:cxn modelId="{7C7F7F9D-3976-441A-B326-38E4033AAD6E}" type="presParOf" srcId="{B0F783FC-F676-418A-8106-3A577FF620CB}" destId="{18DC2023-AEE8-4067-B40E-3352C7DE2034}" srcOrd="2" destOrd="0" presId="urn:microsoft.com/office/officeart/2005/8/layout/lProcess2"/>
    <dgm:cxn modelId="{66A1F592-5F8B-4648-8D10-38F9C5DCBAD0}" type="presParOf" srcId="{18DC2023-AEE8-4067-B40E-3352C7DE2034}" destId="{3D888509-165F-4642-B92D-59A6EAD5B278}" srcOrd="0" destOrd="0" presId="urn:microsoft.com/office/officeart/2005/8/layout/lProcess2"/>
    <dgm:cxn modelId="{90D3C2F3-4AE9-41FC-95B9-D48760B0AE34}" type="presParOf" srcId="{3D888509-165F-4642-B92D-59A6EAD5B278}" destId="{71C7BB2A-A80E-4E47-A94A-F26C0FFCEBDE}" srcOrd="0" destOrd="0" presId="urn:microsoft.com/office/officeart/2005/8/layout/lProcess2"/>
    <dgm:cxn modelId="{FB204CF9-C777-4EB3-8DF9-550355F3CAC3}" type="presParOf" srcId="{AF3205F2-A5BB-4743-820B-834CBD6C69EA}" destId="{50271936-A970-41E2-B1B1-80BC91F6ED5C}" srcOrd="1" destOrd="0" presId="urn:microsoft.com/office/officeart/2005/8/layout/lProcess2"/>
    <dgm:cxn modelId="{58258794-BF1B-4DC6-B27E-1B8B2D6A3497}" type="presParOf" srcId="{AF3205F2-A5BB-4743-820B-834CBD6C69EA}" destId="{9F8A5308-E900-4CBC-8EF4-C769DCC04777}" srcOrd="2" destOrd="0" presId="urn:microsoft.com/office/officeart/2005/8/layout/lProcess2"/>
    <dgm:cxn modelId="{FE8CCC34-9E77-4A5C-8B9A-B7336668658D}" type="presParOf" srcId="{9F8A5308-E900-4CBC-8EF4-C769DCC04777}" destId="{6E070AE9-7831-4028-B09D-010C8B65DE6E}" srcOrd="0" destOrd="0" presId="urn:microsoft.com/office/officeart/2005/8/layout/lProcess2"/>
    <dgm:cxn modelId="{CBAF7599-884E-400C-8506-46BE5A833C35}" type="presParOf" srcId="{9F8A5308-E900-4CBC-8EF4-C769DCC04777}" destId="{1049EFA4-7772-44D7-9F5E-9C9CDA39EC71}" srcOrd="1" destOrd="0" presId="urn:microsoft.com/office/officeart/2005/8/layout/lProcess2"/>
    <dgm:cxn modelId="{B8DE0891-9E63-401A-A6CA-8FAB70737FE8}" type="presParOf" srcId="{9F8A5308-E900-4CBC-8EF4-C769DCC04777}" destId="{A7AE8F8F-4C81-4AD0-9FC7-2AFA667ACF1F}" srcOrd="2" destOrd="0" presId="urn:microsoft.com/office/officeart/2005/8/layout/lProcess2"/>
    <dgm:cxn modelId="{AA5E645A-B8AA-49F8-952D-D053687DB2CF}" type="presParOf" srcId="{A7AE8F8F-4C81-4AD0-9FC7-2AFA667ACF1F}" destId="{3155B7F2-F1BD-4773-8EEB-17D7EE694C85}" srcOrd="0" destOrd="0" presId="urn:microsoft.com/office/officeart/2005/8/layout/lProcess2"/>
    <dgm:cxn modelId="{8988F4D6-D896-46F1-9279-C8FCD23314C8}" type="presParOf" srcId="{3155B7F2-F1BD-4773-8EEB-17D7EE694C85}" destId="{B848CF8C-129D-4CF5-BC15-D032CDDB9E60}" srcOrd="0" destOrd="0" presId="urn:microsoft.com/office/officeart/2005/8/layout/lProcess2"/>
    <dgm:cxn modelId="{C0D49502-7B8B-4A1F-8162-D1894339B6A1}" type="presParOf" srcId="{AF3205F2-A5BB-4743-820B-834CBD6C69EA}" destId="{5FDA6257-BCF8-4741-9051-5A96BF32A27C}" srcOrd="3" destOrd="0" presId="urn:microsoft.com/office/officeart/2005/8/layout/lProcess2"/>
    <dgm:cxn modelId="{E1011609-755E-422D-8E10-B598155C591E}" type="presParOf" srcId="{AF3205F2-A5BB-4743-820B-834CBD6C69EA}" destId="{6CE2A4B3-CA6C-4D00-9253-C8AA5BA1A3D4}" srcOrd="4" destOrd="0" presId="urn:microsoft.com/office/officeart/2005/8/layout/lProcess2"/>
    <dgm:cxn modelId="{421E11DE-4C52-4A75-B7DD-D8E8F332E655}" type="presParOf" srcId="{6CE2A4B3-CA6C-4D00-9253-C8AA5BA1A3D4}" destId="{7CCF6B5C-F129-43B2-8A30-C980274947EE}" srcOrd="0" destOrd="0" presId="urn:microsoft.com/office/officeart/2005/8/layout/lProcess2"/>
    <dgm:cxn modelId="{E8ED8216-4C04-4B71-BAAA-7A2226476A45}" type="presParOf" srcId="{6CE2A4B3-CA6C-4D00-9253-C8AA5BA1A3D4}" destId="{AA397124-1BCE-48FD-ACD3-FEFC95F41808}" srcOrd="1" destOrd="0" presId="urn:microsoft.com/office/officeart/2005/8/layout/lProcess2"/>
    <dgm:cxn modelId="{46D41D68-9F75-4079-930C-81DFAAFDA117}" type="presParOf" srcId="{6CE2A4B3-CA6C-4D00-9253-C8AA5BA1A3D4}" destId="{0576BE54-080E-4075-92F1-707AF3B8958A}" srcOrd="2" destOrd="0" presId="urn:microsoft.com/office/officeart/2005/8/layout/lProcess2"/>
    <dgm:cxn modelId="{F3DFD4C6-1F33-4350-9FC7-92FE7905AC5D}" type="presParOf" srcId="{0576BE54-080E-4075-92F1-707AF3B8958A}" destId="{DDE0809F-AC6D-4EF7-85D9-A9160E100E16}" srcOrd="0" destOrd="0" presId="urn:microsoft.com/office/officeart/2005/8/layout/lProcess2"/>
    <dgm:cxn modelId="{4DD79D5F-16C4-4E55-B621-636A196E36D6}" type="presParOf" srcId="{DDE0809F-AC6D-4EF7-85D9-A9160E100E16}" destId="{84620C9D-FDAA-4439-9A32-E280433509AC}" srcOrd="0" destOrd="0" presId="urn:microsoft.com/office/officeart/2005/8/layout/lProcess2"/>
    <dgm:cxn modelId="{F0781038-EA0C-4CF8-A6B0-D1446422E1CF}" type="presParOf" srcId="{AF3205F2-A5BB-4743-820B-834CBD6C69EA}" destId="{8375BF71-9191-4F62-A05C-835CC1F6DF37}" srcOrd="5" destOrd="0" presId="urn:microsoft.com/office/officeart/2005/8/layout/lProcess2"/>
    <dgm:cxn modelId="{74462C68-8E04-4CB1-8E43-18D49408DC6D}" type="presParOf" srcId="{AF3205F2-A5BB-4743-820B-834CBD6C69EA}" destId="{5B965607-02F1-47D6-98E0-334C6CFB6B2F}" srcOrd="6" destOrd="0" presId="urn:microsoft.com/office/officeart/2005/8/layout/lProcess2"/>
    <dgm:cxn modelId="{39ABC46A-70BF-43C1-BE6C-E3F90D385556}" type="presParOf" srcId="{5B965607-02F1-47D6-98E0-334C6CFB6B2F}" destId="{7C473F9E-242A-492C-896F-F54447556259}" srcOrd="0" destOrd="0" presId="urn:microsoft.com/office/officeart/2005/8/layout/lProcess2"/>
    <dgm:cxn modelId="{A4715620-A6DB-4109-B233-C26775E13EEE}" type="presParOf" srcId="{5B965607-02F1-47D6-98E0-334C6CFB6B2F}" destId="{CA8A89B6-37EB-4194-9FB0-A3C26DD018EF}" srcOrd="1" destOrd="0" presId="urn:microsoft.com/office/officeart/2005/8/layout/lProcess2"/>
    <dgm:cxn modelId="{762EBD85-55BB-45C1-B94E-86F3ABC48849}" type="presParOf" srcId="{5B965607-02F1-47D6-98E0-334C6CFB6B2F}" destId="{DD64599E-388A-46A1-806A-A7495EF1049A}" srcOrd="2" destOrd="0" presId="urn:microsoft.com/office/officeart/2005/8/layout/lProcess2"/>
    <dgm:cxn modelId="{9A40435C-CFA5-4A34-BCCB-F7B00C27C8CF}" type="presParOf" srcId="{DD64599E-388A-46A1-806A-A7495EF1049A}" destId="{185F4BF7-512C-40DC-A284-444257DA6977}" srcOrd="0" destOrd="0" presId="urn:microsoft.com/office/officeart/2005/8/layout/lProcess2"/>
    <dgm:cxn modelId="{84A51AB4-98EC-4B77-8B3C-A18C72D904E3}" type="presParOf" srcId="{185F4BF7-512C-40DC-A284-444257DA6977}" destId="{DD38D7BC-FC6A-4F2D-8C7A-9585EB48C741}"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ECD86D-1EED-438F-93E5-C01174D3C1D6}"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AE514F05-7AE8-4229-A8F4-9D51416F24D4}">
      <dgm:prSet custT="1"/>
      <dgm:spPr/>
      <dgm:t>
        <a:bodyPr/>
        <a:lstStyle/>
        <a:p>
          <a:pPr algn="just"/>
          <a:r>
            <a:rPr lang="en-US" sz="2000" b="1" dirty="0">
              <a:latin typeface="Times New Roman" panose="02020603050405020304" pitchFamily="18" charset="0"/>
              <a:cs typeface="Times New Roman" panose="02020603050405020304" pitchFamily="18" charset="0"/>
            </a:rPr>
            <a:t>Dataset:</a:t>
          </a:r>
          <a:r>
            <a:rPr lang="en-US" sz="2000" dirty="0">
              <a:latin typeface="Times New Roman" panose="02020603050405020304" pitchFamily="18" charset="0"/>
              <a:cs typeface="Times New Roman" panose="02020603050405020304" pitchFamily="18" charset="0"/>
            </a:rPr>
            <a:t> A sentiment analysis project on ten major airlines (such as </a:t>
          </a:r>
          <a:r>
            <a:rPr lang="en-US" sz="2000" b="1" dirty="0">
              <a:latin typeface="Times New Roman" panose="02020603050405020304" pitchFamily="18" charset="0"/>
              <a:cs typeface="Times New Roman" panose="02020603050405020304" pitchFamily="18" charset="0"/>
            </a:rPr>
            <a:t>Air Canada, Emirates, Qatar Airways, Singapore Airlines, Turkish Airlines, British Airways, Lufthansa, United Airlines, Air France, Air Asia</a:t>
          </a:r>
          <a:r>
            <a:rPr lang="en-US" sz="2000" dirty="0">
              <a:latin typeface="Times New Roman" panose="02020603050405020304" pitchFamily="18" charset="0"/>
              <a:cs typeface="Times New Roman" panose="02020603050405020304" pitchFamily="18" charset="0"/>
            </a:rPr>
            <a:t>)</a:t>
          </a:r>
        </a:p>
        <a:p>
          <a:pPr algn="just"/>
          <a:endParaRPr lang="en-CA" sz="2400" dirty="0">
            <a:latin typeface="Times New Roman" panose="02020603050405020304" pitchFamily="18" charset="0"/>
            <a:cs typeface="Times New Roman" panose="02020603050405020304" pitchFamily="18" charset="0"/>
          </a:endParaRPr>
        </a:p>
        <a:p>
          <a:pPr algn="just"/>
          <a:r>
            <a:rPr lang="en-CA"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Sentiment analysis</a:t>
          </a:r>
          <a:r>
            <a:rPr lang="en-US" sz="2000" dirty="0">
              <a:latin typeface="Times New Roman" panose="02020603050405020304" pitchFamily="18" charset="0"/>
              <a:cs typeface="Times New Roman" panose="02020603050405020304" pitchFamily="18" charset="0"/>
            </a:rPr>
            <a:t> in the airline business can assist customers in deciding which airline is best by studying other customer opinions from Twitter comments. Public opinion has been used in this way in a variety of situations.
Airline industry is the growing billion-dollar industry and it also have millions of passengers. Sentiment analysis on Airlines is also taken. Regarding the airline industry, sentiment analysis has the potential to help customers decide which airline is best by analyzing other customer opinions. It is based on the classification of twitter data into positive, negative, and neutral command.</a:t>
          </a:r>
        </a:p>
        <a:p>
          <a:pPr algn="just"/>
          <a:endParaRPr lang="en-US" sz="2000" dirty="0">
            <a:latin typeface="Times New Roman" panose="02020603050405020304" pitchFamily="18" charset="0"/>
            <a:cs typeface="Times New Roman" panose="02020603050405020304" pitchFamily="18" charset="0"/>
          </a:endParaRPr>
        </a:p>
        <a:p>
          <a:pPr algn="just"/>
          <a:r>
            <a:rPr lang="en-CA" sz="2000" b="1" dirty="0"/>
            <a:t>Keywords: </a:t>
          </a:r>
          <a:r>
            <a:rPr lang="en-US" sz="2000" i="1" dirty="0"/>
            <a:t>NLP (Natural Language Processing) and models such as Logistic Regression, K-nearest neighbor (KNN), Support Vector Machine (SVM), Random Forest.</a:t>
          </a:r>
          <a:endParaRPr lang="en-US" sz="2000" i="1" dirty="0">
            <a:latin typeface="Times New Roman" panose="02020603050405020304" pitchFamily="18" charset="0"/>
            <a:cs typeface="Times New Roman" panose="02020603050405020304" pitchFamily="18" charset="0"/>
          </a:endParaRPr>
        </a:p>
      </dgm:t>
    </dgm:pt>
    <dgm:pt modelId="{D8FFB516-DE89-473B-9827-928010B4A8AB}" type="parTrans" cxnId="{AE2E34FC-D6C6-447E-9033-3DB4DB03ED3A}">
      <dgm:prSet/>
      <dgm:spPr/>
      <dgm:t>
        <a:bodyPr/>
        <a:lstStyle/>
        <a:p>
          <a:endParaRPr lang="en-US"/>
        </a:p>
      </dgm:t>
    </dgm:pt>
    <dgm:pt modelId="{9854E6C7-E4FD-4325-8DA9-8844F03AB54B}" type="sibTrans" cxnId="{AE2E34FC-D6C6-447E-9033-3DB4DB03ED3A}">
      <dgm:prSet/>
      <dgm:spPr/>
      <dgm:t>
        <a:bodyPr/>
        <a:lstStyle/>
        <a:p>
          <a:endParaRPr lang="en-US"/>
        </a:p>
      </dgm:t>
    </dgm:pt>
    <dgm:pt modelId="{442B9243-B1CA-4C51-B16C-BF0A0EF46A38}">
      <dgm:prSet/>
      <dgm:spPr/>
      <dgm:t>
        <a:bodyPr/>
        <a:lstStyle/>
        <a:p>
          <a:endParaRPr lang="en-IN" b="1" dirty="0"/>
        </a:p>
      </dgm:t>
    </dgm:pt>
    <dgm:pt modelId="{E6857F8D-CD87-46AF-A9BA-A4E069E7C882}" type="parTrans" cxnId="{335425ED-BFE7-4A6B-9EA5-17A3D9575D17}">
      <dgm:prSet/>
      <dgm:spPr/>
      <dgm:t>
        <a:bodyPr/>
        <a:lstStyle/>
        <a:p>
          <a:endParaRPr lang="en-US"/>
        </a:p>
      </dgm:t>
    </dgm:pt>
    <dgm:pt modelId="{33DD4993-8B5D-4382-B126-3D6B1EA32EA5}" type="sibTrans" cxnId="{335425ED-BFE7-4A6B-9EA5-17A3D9575D17}">
      <dgm:prSet/>
      <dgm:spPr/>
      <dgm:t>
        <a:bodyPr/>
        <a:lstStyle/>
        <a:p>
          <a:endParaRPr lang="en-US"/>
        </a:p>
      </dgm:t>
    </dgm:pt>
    <dgm:pt modelId="{F0DD3265-6F35-40C1-B519-B80F9783D958}" type="pres">
      <dgm:prSet presAssocID="{6FECD86D-1EED-438F-93E5-C01174D3C1D6}" presName="vert0" presStyleCnt="0">
        <dgm:presLayoutVars>
          <dgm:dir/>
          <dgm:animOne val="branch"/>
          <dgm:animLvl val="lvl"/>
        </dgm:presLayoutVars>
      </dgm:prSet>
      <dgm:spPr/>
    </dgm:pt>
    <dgm:pt modelId="{99CF4DD4-C83A-4AD4-9E7A-0B8AD949DFFD}" type="pres">
      <dgm:prSet presAssocID="{AE514F05-7AE8-4229-A8F4-9D51416F24D4}" presName="thickLine" presStyleLbl="alignNode1" presStyleIdx="0" presStyleCnt="2"/>
      <dgm:spPr/>
    </dgm:pt>
    <dgm:pt modelId="{10E49341-246A-488A-AAE9-2D6A471CF186}" type="pres">
      <dgm:prSet presAssocID="{AE514F05-7AE8-4229-A8F4-9D51416F24D4}" presName="horz1" presStyleCnt="0"/>
      <dgm:spPr/>
    </dgm:pt>
    <dgm:pt modelId="{5150947A-087B-489C-AEAA-1B20FD712219}" type="pres">
      <dgm:prSet presAssocID="{AE514F05-7AE8-4229-A8F4-9D51416F24D4}" presName="tx1" presStyleLbl="revTx" presStyleIdx="0" presStyleCnt="2" custScaleY="27695"/>
      <dgm:spPr/>
    </dgm:pt>
    <dgm:pt modelId="{4B6C28A7-D62A-42E9-8382-988E5B596A8A}" type="pres">
      <dgm:prSet presAssocID="{AE514F05-7AE8-4229-A8F4-9D51416F24D4}" presName="vert1" presStyleCnt="0"/>
      <dgm:spPr/>
    </dgm:pt>
    <dgm:pt modelId="{9C77ABFA-F6C4-4F55-828B-6C2E89241F2D}" type="pres">
      <dgm:prSet presAssocID="{442B9243-B1CA-4C51-B16C-BF0A0EF46A38}" presName="thickLine" presStyleLbl="alignNode1" presStyleIdx="1" presStyleCnt="2"/>
      <dgm:spPr/>
    </dgm:pt>
    <dgm:pt modelId="{7C2F7A04-E576-4D65-8ECD-16A6FD2A08D3}" type="pres">
      <dgm:prSet presAssocID="{442B9243-B1CA-4C51-B16C-BF0A0EF46A38}" presName="horz1" presStyleCnt="0"/>
      <dgm:spPr/>
    </dgm:pt>
    <dgm:pt modelId="{9F37F5E9-EB19-4E0B-8FE3-6C3148E700CB}" type="pres">
      <dgm:prSet presAssocID="{442B9243-B1CA-4C51-B16C-BF0A0EF46A38}" presName="tx1" presStyleLbl="revTx" presStyleIdx="1" presStyleCnt="2"/>
      <dgm:spPr/>
    </dgm:pt>
    <dgm:pt modelId="{106644AD-34A0-454D-BA1A-D57950349526}" type="pres">
      <dgm:prSet presAssocID="{442B9243-B1CA-4C51-B16C-BF0A0EF46A38}" presName="vert1" presStyleCnt="0"/>
      <dgm:spPr/>
    </dgm:pt>
  </dgm:ptLst>
  <dgm:cxnLst>
    <dgm:cxn modelId="{D876F542-1E90-4CA0-9B23-F6A9D0144D02}" type="presOf" srcId="{442B9243-B1CA-4C51-B16C-BF0A0EF46A38}" destId="{9F37F5E9-EB19-4E0B-8FE3-6C3148E700CB}" srcOrd="0" destOrd="0" presId="urn:microsoft.com/office/officeart/2008/layout/LinedList"/>
    <dgm:cxn modelId="{27246FA0-9187-44F9-81E5-3EEA9AC0A32A}" type="presOf" srcId="{AE514F05-7AE8-4229-A8F4-9D51416F24D4}" destId="{5150947A-087B-489C-AEAA-1B20FD712219}" srcOrd="0" destOrd="0" presId="urn:microsoft.com/office/officeart/2008/layout/LinedList"/>
    <dgm:cxn modelId="{06DAD2A4-08D0-4424-9E93-51FAB5851317}" type="presOf" srcId="{6FECD86D-1EED-438F-93E5-C01174D3C1D6}" destId="{F0DD3265-6F35-40C1-B519-B80F9783D958}" srcOrd="0" destOrd="0" presId="urn:microsoft.com/office/officeart/2008/layout/LinedList"/>
    <dgm:cxn modelId="{335425ED-BFE7-4A6B-9EA5-17A3D9575D17}" srcId="{6FECD86D-1EED-438F-93E5-C01174D3C1D6}" destId="{442B9243-B1CA-4C51-B16C-BF0A0EF46A38}" srcOrd="1" destOrd="0" parTransId="{E6857F8D-CD87-46AF-A9BA-A4E069E7C882}" sibTransId="{33DD4993-8B5D-4382-B126-3D6B1EA32EA5}"/>
    <dgm:cxn modelId="{AE2E34FC-D6C6-447E-9033-3DB4DB03ED3A}" srcId="{6FECD86D-1EED-438F-93E5-C01174D3C1D6}" destId="{AE514F05-7AE8-4229-A8F4-9D51416F24D4}" srcOrd="0" destOrd="0" parTransId="{D8FFB516-DE89-473B-9827-928010B4A8AB}" sibTransId="{9854E6C7-E4FD-4325-8DA9-8844F03AB54B}"/>
    <dgm:cxn modelId="{2AF05F71-32D7-40D2-A8AC-08CE8CE79A3A}" type="presParOf" srcId="{F0DD3265-6F35-40C1-B519-B80F9783D958}" destId="{99CF4DD4-C83A-4AD4-9E7A-0B8AD949DFFD}" srcOrd="0" destOrd="0" presId="urn:microsoft.com/office/officeart/2008/layout/LinedList"/>
    <dgm:cxn modelId="{C1AA5448-9D87-45C4-A6F8-3CE7D58112C2}" type="presParOf" srcId="{F0DD3265-6F35-40C1-B519-B80F9783D958}" destId="{10E49341-246A-488A-AAE9-2D6A471CF186}" srcOrd="1" destOrd="0" presId="urn:microsoft.com/office/officeart/2008/layout/LinedList"/>
    <dgm:cxn modelId="{3922FE59-D0C2-485D-A956-3BEB31291544}" type="presParOf" srcId="{10E49341-246A-488A-AAE9-2D6A471CF186}" destId="{5150947A-087B-489C-AEAA-1B20FD712219}" srcOrd="0" destOrd="0" presId="urn:microsoft.com/office/officeart/2008/layout/LinedList"/>
    <dgm:cxn modelId="{1B351944-7A53-4D63-A2CC-80E94F1A2CED}" type="presParOf" srcId="{10E49341-246A-488A-AAE9-2D6A471CF186}" destId="{4B6C28A7-D62A-42E9-8382-988E5B596A8A}" srcOrd="1" destOrd="0" presId="urn:microsoft.com/office/officeart/2008/layout/LinedList"/>
    <dgm:cxn modelId="{6F1BAA3A-A125-4BD3-AE9E-DF6C974A9495}" type="presParOf" srcId="{F0DD3265-6F35-40C1-B519-B80F9783D958}" destId="{9C77ABFA-F6C4-4F55-828B-6C2E89241F2D}" srcOrd="2" destOrd="0" presId="urn:microsoft.com/office/officeart/2008/layout/LinedList"/>
    <dgm:cxn modelId="{21717963-B6C9-4FA3-B647-742DB2A8BEDE}" type="presParOf" srcId="{F0DD3265-6F35-40C1-B519-B80F9783D958}" destId="{7C2F7A04-E576-4D65-8ECD-16A6FD2A08D3}" srcOrd="3" destOrd="0" presId="urn:microsoft.com/office/officeart/2008/layout/LinedList"/>
    <dgm:cxn modelId="{D4F139A0-004F-4937-B8B4-6447501F8A09}" type="presParOf" srcId="{7C2F7A04-E576-4D65-8ECD-16A6FD2A08D3}" destId="{9F37F5E9-EB19-4E0B-8FE3-6C3148E700CB}" srcOrd="0" destOrd="0" presId="urn:microsoft.com/office/officeart/2008/layout/LinedList"/>
    <dgm:cxn modelId="{6AB268F3-41AD-46C7-9F3D-86BD18B93F44}" type="presParOf" srcId="{7C2F7A04-E576-4D65-8ECD-16A6FD2A08D3}" destId="{106644AD-34A0-454D-BA1A-D5795034952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ADFDAD-69D9-4C02-AF0C-95FE950620EB}" type="doc">
      <dgm:prSet loTypeId="urn:microsoft.com/office/officeart/2008/layout/PictureStrips" loCatId="list" qsTypeId="urn:microsoft.com/office/officeart/2005/8/quickstyle/simple4" qsCatId="simple" csTypeId="urn:microsoft.com/office/officeart/2005/8/colors/accent0_3" csCatId="mainScheme" phldr="1"/>
      <dgm:spPr/>
      <dgm:t>
        <a:bodyPr/>
        <a:lstStyle/>
        <a:p>
          <a:endParaRPr lang="en-US"/>
        </a:p>
      </dgm:t>
    </dgm:pt>
    <dgm:pt modelId="{6E3C813B-744B-4EC6-A487-64F6392FD50A}">
      <dgm:prSet custT="1"/>
      <dgm:spPr/>
      <dgm:t>
        <a:bodyPr/>
        <a:lstStyle/>
        <a:p>
          <a:r>
            <a:rPr lang="en-CA" sz="2400" b="1" i="0" dirty="0">
              <a:latin typeface="Times New Roman" panose="02020603050405020304" pitchFamily="18" charset="0"/>
              <a:cs typeface="Times New Roman" panose="02020603050405020304" pitchFamily="18" charset="0"/>
            </a:rPr>
            <a:t>ID</a:t>
          </a:r>
          <a:r>
            <a:rPr lang="en-IN" sz="2400" b="1" i="0" dirty="0">
              <a:latin typeface="Times New Roman" panose="02020603050405020304" pitchFamily="18" charset="0"/>
              <a:cs typeface="Times New Roman" panose="02020603050405020304" pitchFamily="18" charset="0"/>
            </a:rPr>
            <a:t>: </a:t>
          </a:r>
        </a:p>
        <a:p>
          <a:r>
            <a:rPr lang="en-IN" sz="2000" b="0" i="0" dirty="0">
              <a:latin typeface="Times New Roman" panose="02020603050405020304" pitchFamily="18" charset="0"/>
              <a:cs typeface="Times New Roman" panose="02020603050405020304" pitchFamily="18" charset="0"/>
            </a:rPr>
            <a:t>Unique id of a user </a:t>
          </a:r>
          <a:endParaRPr lang="en-US" sz="2000" dirty="0">
            <a:latin typeface="Times New Roman" panose="02020603050405020304" pitchFamily="18" charset="0"/>
            <a:cs typeface="Times New Roman" panose="02020603050405020304" pitchFamily="18" charset="0"/>
          </a:endParaRPr>
        </a:p>
      </dgm:t>
    </dgm:pt>
    <dgm:pt modelId="{50F79E8B-B2B9-422B-A168-14A0A0729611}" type="parTrans" cxnId="{E868DFB3-59F5-48ED-8FFD-886754246EAB}">
      <dgm:prSet/>
      <dgm:spPr/>
      <dgm:t>
        <a:bodyPr/>
        <a:lstStyle/>
        <a:p>
          <a:endParaRPr lang="en-US"/>
        </a:p>
      </dgm:t>
    </dgm:pt>
    <dgm:pt modelId="{71A5D406-1C78-4709-8F59-04DC0DA34370}" type="sibTrans" cxnId="{E868DFB3-59F5-48ED-8FFD-886754246EAB}">
      <dgm:prSet/>
      <dgm:spPr/>
      <dgm:t>
        <a:bodyPr/>
        <a:lstStyle/>
        <a:p>
          <a:endParaRPr lang="en-US"/>
        </a:p>
      </dgm:t>
    </dgm:pt>
    <dgm:pt modelId="{DDB671F8-738A-4AE1-9A7E-640BFC80EC5A}">
      <dgm:prSet custT="1"/>
      <dgm:spPr/>
      <dgm:t>
        <a:bodyPr/>
        <a:lstStyle/>
        <a:p>
          <a:r>
            <a:rPr lang="en-CA" sz="2400" b="1" i="0" dirty="0">
              <a:latin typeface="Times New Roman" panose="02020603050405020304" pitchFamily="18" charset="0"/>
              <a:cs typeface="Times New Roman" panose="02020603050405020304" pitchFamily="18" charset="0"/>
            </a:rPr>
            <a:t>User_Name</a:t>
          </a:r>
          <a:r>
            <a:rPr lang="en-IN" sz="2400" b="1" i="0" dirty="0">
              <a:latin typeface="Times New Roman" panose="02020603050405020304" pitchFamily="18" charset="0"/>
              <a:cs typeface="Times New Roman" panose="02020603050405020304" pitchFamily="18" charset="0"/>
            </a:rPr>
            <a:t>:</a:t>
          </a:r>
          <a:r>
            <a:rPr lang="en-IN" sz="2400" b="0" i="0" dirty="0">
              <a:latin typeface="Times New Roman" panose="02020603050405020304" pitchFamily="18" charset="0"/>
              <a:cs typeface="Times New Roman" panose="02020603050405020304" pitchFamily="18" charset="0"/>
            </a:rPr>
            <a:t> </a:t>
          </a:r>
        </a:p>
        <a:p>
          <a:r>
            <a:rPr lang="en-IN" sz="2000" b="0" i="0" dirty="0">
              <a:latin typeface="Times New Roman" panose="02020603050405020304" pitchFamily="18" charset="0"/>
              <a:cs typeface="Times New Roman" panose="02020603050405020304" pitchFamily="18" charset="0"/>
            </a:rPr>
            <a:t>Name of the user </a:t>
          </a:r>
          <a:endParaRPr lang="en-US" sz="2000" dirty="0">
            <a:latin typeface="Times New Roman" panose="02020603050405020304" pitchFamily="18" charset="0"/>
            <a:cs typeface="Times New Roman" panose="02020603050405020304" pitchFamily="18" charset="0"/>
          </a:endParaRPr>
        </a:p>
      </dgm:t>
    </dgm:pt>
    <dgm:pt modelId="{6DCFC04C-EA67-4E6D-9D91-B93CC1EDB713}" type="parTrans" cxnId="{43A38797-907A-4184-A014-35B1B1F745B5}">
      <dgm:prSet/>
      <dgm:spPr/>
      <dgm:t>
        <a:bodyPr/>
        <a:lstStyle/>
        <a:p>
          <a:endParaRPr lang="en-US"/>
        </a:p>
      </dgm:t>
    </dgm:pt>
    <dgm:pt modelId="{377107BA-E33F-490C-8E76-06709A22E703}" type="sibTrans" cxnId="{43A38797-907A-4184-A014-35B1B1F745B5}">
      <dgm:prSet/>
      <dgm:spPr/>
      <dgm:t>
        <a:bodyPr/>
        <a:lstStyle/>
        <a:p>
          <a:endParaRPr lang="en-US"/>
        </a:p>
      </dgm:t>
    </dgm:pt>
    <dgm:pt modelId="{0E71B44A-6781-450B-B907-E9B0DC3FA696}">
      <dgm:prSet custT="1"/>
      <dgm:spPr/>
      <dgm:t>
        <a:bodyPr/>
        <a:lstStyle/>
        <a:p>
          <a:r>
            <a:rPr lang="en-CA" sz="2400" b="1" i="0" dirty="0">
              <a:latin typeface="Times New Roman" panose="02020603050405020304" pitchFamily="18" charset="0"/>
              <a:cs typeface="Times New Roman" panose="02020603050405020304" pitchFamily="18" charset="0"/>
            </a:rPr>
            <a:t>Date</a:t>
          </a:r>
          <a:r>
            <a:rPr lang="en-IN" sz="2400" b="1" i="0" dirty="0">
              <a:latin typeface="Times New Roman" panose="02020603050405020304" pitchFamily="18" charset="0"/>
              <a:cs typeface="Times New Roman" panose="02020603050405020304" pitchFamily="18" charset="0"/>
            </a:rPr>
            <a:t>: </a:t>
          </a:r>
        </a:p>
        <a:p>
          <a:r>
            <a:rPr lang="en-IN" sz="2000" b="0" i="0" dirty="0">
              <a:latin typeface="Times New Roman" panose="02020603050405020304" pitchFamily="18" charset="0"/>
              <a:cs typeface="Times New Roman" panose="02020603050405020304" pitchFamily="18" charset="0"/>
            </a:rPr>
            <a:t>Date of tweets</a:t>
          </a:r>
          <a:endParaRPr lang="en-US" sz="2000" dirty="0">
            <a:latin typeface="Times New Roman" panose="02020603050405020304" pitchFamily="18" charset="0"/>
            <a:cs typeface="Times New Roman" panose="02020603050405020304" pitchFamily="18" charset="0"/>
          </a:endParaRPr>
        </a:p>
      </dgm:t>
    </dgm:pt>
    <dgm:pt modelId="{CA831806-8123-4AB2-A56A-4ED862C9F373}" type="parTrans" cxnId="{757254B2-A85A-4A5E-8C31-5E8CBB6D86C4}">
      <dgm:prSet/>
      <dgm:spPr/>
      <dgm:t>
        <a:bodyPr/>
        <a:lstStyle/>
        <a:p>
          <a:endParaRPr lang="en-US"/>
        </a:p>
      </dgm:t>
    </dgm:pt>
    <dgm:pt modelId="{0376831D-F64B-435E-B095-FF7AF6E29C35}" type="sibTrans" cxnId="{757254B2-A85A-4A5E-8C31-5E8CBB6D86C4}">
      <dgm:prSet/>
      <dgm:spPr/>
      <dgm:t>
        <a:bodyPr/>
        <a:lstStyle/>
        <a:p>
          <a:endParaRPr lang="en-US"/>
        </a:p>
      </dgm:t>
    </dgm:pt>
    <dgm:pt modelId="{66B12DA4-CEFE-4EA3-8064-14339C928074}">
      <dgm:prSet custT="1"/>
      <dgm:spPr/>
      <dgm:t>
        <a:bodyPr/>
        <a:lstStyle/>
        <a:p>
          <a:r>
            <a:rPr lang="en-CA" sz="2400" b="1" i="0" dirty="0">
              <a:latin typeface="Times New Roman" panose="02020603050405020304" pitchFamily="18" charset="0"/>
              <a:cs typeface="Times New Roman" panose="02020603050405020304" pitchFamily="18" charset="0"/>
            </a:rPr>
            <a:t>Tweets</a:t>
          </a:r>
          <a:r>
            <a:rPr lang="en-IN" sz="2400" b="1" i="0" dirty="0">
              <a:latin typeface="Times New Roman" panose="02020603050405020304" pitchFamily="18" charset="0"/>
              <a:cs typeface="Times New Roman" panose="02020603050405020304" pitchFamily="18" charset="0"/>
            </a:rPr>
            <a:t>:</a:t>
          </a:r>
          <a:r>
            <a:rPr lang="en-IN" sz="2400" b="0" i="0" dirty="0">
              <a:latin typeface="Times New Roman" panose="02020603050405020304" pitchFamily="18" charset="0"/>
              <a:cs typeface="Times New Roman" panose="02020603050405020304" pitchFamily="18" charset="0"/>
            </a:rPr>
            <a:t> </a:t>
          </a:r>
        </a:p>
        <a:p>
          <a:r>
            <a:rPr lang="en-IN" sz="2000" b="0" i="0" dirty="0">
              <a:latin typeface="Times New Roman" panose="02020603050405020304" pitchFamily="18" charset="0"/>
              <a:cs typeface="Times New Roman" panose="02020603050405020304" pitchFamily="18" charset="0"/>
            </a:rPr>
            <a:t>Tweets by user</a:t>
          </a:r>
        </a:p>
      </dgm:t>
    </dgm:pt>
    <dgm:pt modelId="{1280BEFD-527A-4787-A614-3FF463F2A221}" type="parTrans" cxnId="{14A451D2-5723-4AFE-B496-E81B18127F62}">
      <dgm:prSet/>
      <dgm:spPr/>
      <dgm:t>
        <a:bodyPr/>
        <a:lstStyle/>
        <a:p>
          <a:endParaRPr lang="en-US"/>
        </a:p>
      </dgm:t>
    </dgm:pt>
    <dgm:pt modelId="{18D21F2D-BB8A-4EFB-A276-848064EC12EB}" type="sibTrans" cxnId="{14A451D2-5723-4AFE-B496-E81B18127F62}">
      <dgm:prSet/>
      <dgm:spPr/>
      <dgm:t>
        <a:bodyPr/>
        <a:lstStyle/>
        <a:p>
          <a:endParaRPr lang="en-US"/>
        </a:p>
      </dgm:t>
    </dgm:pt>
    <dgm:pt modelId="{29FE5990-B750-471F-96FA-7E266845846B}">
      <dgm:prSet custT="1"/>
      <dgm:spPr/>
      <dgm:t>
        <a:bodyPr/>
        <a:lstStyle/>
        <a:p>
          <a:r>
            <a:rPr lang="en-CA" sz="2400" b="1" i="0" dirty="0">
              <a:latin typeface="Times New Roman" panose="02020603050405020304" pitchFamily="18" charset="0"/>
              <a:cs typeface="Times New Roman" panose="02020603050405020304" pitchFamily="18" charset="0"/>
            </a:rPr>
            <a:t>Likes</a:t>
          </a:r>
          <a:r>
            <a:rPr lang="en-IN" sz="2400" b="1" i="0" dirty="0">
              <a:latin typeface="Times New Roman" panose="02020603050405020304" pitchFamily="18" charset="0"/>
              <a:cs typeface="Times New Roman" panose="02020603050405020304" pitchFamily="18" charset="0"/>
            </a:rPr>
            <a:t>:</a:t>
          </a:r>
          <a:r>
            <a:rPr lang="en-IN" sz="2400" b="0" i="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Likes on tweets</a:t>
          </a:r>
        </a:p>
      </dgm:t>
    </dgm:pt>
    <dgm:pt modelId="{278CEA09-5661-4EA5-8AD1-1EBAD4D80E3E}" type="parTrans" cxnId="{28747E3F-7A93-48C7-AE3B-753C7D46031F}">
      <dgm:prSet/>
      <dgm:spPr/>
      <dgm:t>
        <a:bodyPr/>
        <a:lstStyle/>
        <a:p>
          <a:endParaRPr lang="en-US"/>
        </a:p>
      </dgm:t>
    </dgm:pt>
    <dgm:pt modelId="{5875F1DD-B5A9-42C5-9169-787DE5419DC1}" type="sibTrans" cxnId="{28747E3F-7A93-48C7-AE3B-753C7D46031F}">
      <dgm:prSet/>
      <dgm:spPr/>
      <dgm:t>
        <a:bodyPr/>
        <a:lstStyle/>
        <a:p>
          <a:endParaRPr lang="en-US"/>
        </a:p>
      </dgm:t>
    </dgm:pt>
    <dgm:pt modelId="{B795E17D-D07B-4DE8-9AC6-E73280841905}">
      <dgm:prSet custT="1"/>
      <dgm:spPr/>
      <dgm:t>
        <a:bodyPr/>
        <a:lstStyle/>
        <a:p>
          <a:r>
            <a:rPr lang="en-CA" sz="2400" b="1" i="0" dirty="0">
              <a:latin typeface="Times New Roman" panose="02020603050405020304" pitchFamily="18" charset="0"/>
              <a:cs typeface="Times New Roman" panose="02020603050405020304" pitchFamily="18" charset="0"/>
            </a:rPr>
            <a:t>Re-tweets</a:t>
          </a:r>
          <a:r>
            <a:rPr lang="en-IN" sz="2400" b="1" i="0" dirty="0">
              <a:latin typeface="Times New Roman" panose="02020603050405020304" pitchFamily="18" charset="0"/>
              <a:cs typeface="Times New Roman" panose="02020603050405020304" pitchFamily="18" charset="0"/>
            </a:rPr>
            <a:t>:</a:t>
          </a:r>
          <a:r>
            <a:rPr lang="en-IN" sz="2400" b="0" i="0" dirty="0">
              <a:latin typeface="Times New Roman" panose="02020603050405020304" pitchFamily="18" charset="0"/>
              <a:cs typeface="Times New Roman" panose="02020603050405020304" pitchFamily="18" charset="0"/>
            </a:rPr>
            <a:t> </a:t>
          </a:r>
        </a:p>
        <a:p>
          <a:r>
            <a:rPr lang="en-IN" sz="2000" b="0" i="0" dirty="0">
              <a:latin typeface="Times New Roman" panose="02020603050405020304" pitchFamily="18" charset="0"/>
              <a:cs typeface="Times New Roman" panose="02020603050405020304" pitchFamily="18" charset="0"/>
            </a:rPr>
            <a:t>Tweets again.</a:t>
          </a:r>
          <a:endParaRPr lang="en-US" sz="2000" dirty="0">
            <a:latin typeface="Times New Roman" panose="02020603050405020304" pitchFamily="18" charset="0"/>
            <a:cs typeface="Times New Roman" panose="02020603050405020304" pitchFamily="18" charset="0"/>
          </a:endParaRPr>
        </a:p>
      </dgm:t>
    </dgm:pt>
    <dgm:pt modelId="{B995F3E9-4008-4FAB-AA1E-B95710D15DB5}" type="parTrans" cxnId="{631B712B-2714-4186-8ACA-41C6384B35AD}">
      <dgm:prSet/>
      <dgm:spPr/>
      <dgm:t>
        <a:bodyPr/>
        <a:lstStyle/>
        <a:p>
          <a:endParaRPr lang="en-US"/>
        </a:p>
      </dgm:t>
    </dgm:pt>
    <dgm:pt modelId="{E6891C13-C84A-4B21-83D9-26165B380994}" type="sibTrans" cxnId="{631B712B-2714-4186-8ACA-41C6384B35AD}">
      <dgm:prSet/>
      <dgm:spPr/>
      <dgm:t>
        <a:bodyPr/>
        <a:lstStyle/>
        <a:p>
          <a:endParaRPr lang="en-US"/>
        </a:p>
      </dgm:t>
    </dgm:pt>
    <dgm:pt modelId="{FD3DC88C-D15C-4BF5-BF5F-DDB790506110}">
      <dgm:prSet custT="1"/>
      <dgm:spPr/>
      <dgm:t>
        <a:bodyPr/>
        <a:lstStyle/>
        <a:p>
          <a:r>
            <a:rPr lang="en-CA" sz="2400" b="1" i="0" dirty="0">
              <a:latin typeface="Times New Roman" panose="02020603050405020304" pitchFamily="18" charset="0"/>
              <a:cs typeface="Times New Roman" panose="02020603050405020304" pitchFamily="18" charset="0"/>
            </a:rPr>
            <a:t>Reply</a:t>
          </a:r>
          <a:r>
            <a:rPr lang="en-IN" sz="2400" b="1" i="0" dirty="0">
              <a:latin typeface="Times New Roman" panose="02020603050405020304" pitchFamily="18" charset="0"/>
              <a:cs typeface="Times New Roman" panose="02020603050405020304" pitchFamily="18" charset="0"/>
            </a:rPr>
            <a:t>:</a:t>
          </a:r>
          <a:r>
            <a:rPr lang="en-IN" sz="2400" b="0" i="0" dirty="0">
              <a:latin typeface="Times New Roman" panose="02020603050405020304" pitchFamily="18" charset="0"/>
              <a:cs typeface="Times New Roman" panose="02020603050405020304" pitchFamily="18" charset="0"/>
            </a:rPr>
            <a:t> </a:t>
          </a:r>
        </a:p>
        <a:p>
          <a:r>
            <a:rPr lang="en-IN" sz="2000" b="0" i="0" dirty="0">
              <a:latin typeface="Times New Roman" panose="02020603050405020304" pitchFamily="18" charset="0"/>
              <a:cs typeface="Times New Roman" panose="02020603050405020304" pitchFamily="18" charset="0"/>
            </a:rPr>
            <a:t>Reply to tweets</a:t>
          </a:r>
          <a:endParaRPr lang="en-US" sz="2000" dirty="0">
            <a:latin typeface="Times New Roman" panose="02020603050405020304" pitchFamily="18" charset="0"/>
            <a:cs typeface="Times New Roman" panose="02020603050405020304" pitchFamily="18" charset="0"/>
          </a:endParaRPr>
        </a:p>
      </dgm:t>
    </dgm:pt>
    <dgm:pt modelId="{6F9A2768-476D-4072-99D1-74469809E2A5}" type="parTrans" cxnId="{21201A26-668D-4368-A61F-2958BB99A631}">
      <dgm:prSet/>
      <dgm:spPr/>
      <dgm:t>
        <a:bodyPr/>
        <a:lstStyle/>
        <a:p>
          <a:endParaRPr lang="en-US"/>
        </a:p>
      </dgm:t>
    </dgm:pt>
    <dgm:pt modelId="{3AD3877C-D01C-4452-B366-5BF6F2506124}" type="sibTrans" cxnId="{21201A26-668D-4368-A61F-2958BB99A631}">
      <dgm:prSet/>
      <dgm:spPr/>
      <dgm:t>
        <a:bodyPr/>
        <a:lstStyle/>
        <a:p>
          <a:endParaRPr lang="en-US"/>
        </a:p>
      </dgm:t>
    </dgm:pt>
    <dgm:pt modelId="{03922FD7-643D-425C-90AF-74EBB2C5F161}">
      <dgm:prSet custT="1"/>
      <dgm:spPr/>
      <dgm:t>
        <a:bodyPr/>
        <a:lstStyle/>
        <a:p>
          <a:r>
            <a:rPr lang="en-IN" sz="2400" b="1" i="0" dirty="0">
              <a:latin typeface="Times New Roman" panose="02020603050405020304" pitchFamily="18" charset="0"/>
              <a:cs typeface="Times New Roman" panose="02020603050405020304" pitchFamily="18" charset="0"/>
            </a:rPr>
            <a:t>Language:</a:t>
          </a:r>
          <a:r>
            <a:rPr lang="en-IN" sz="2400" b="0" i="0" dirty="0">
              <a:latin typeface="Times New Roman" panose="02020603050405020304" pitchFamily="18" charset="0"/>
              <a:cs typeface="Times New Roman" panose="02020603050405020304" pitchFamily="18" charset="0"/>
            </a:rPr>
            <a:t> </a:t>
          </a:r>
        </a:p>
        <a:p>
          <a:r>
            <a:rPr lang="en-IN" sz="2000" b="0" i="0" dirty="0">
              <a:latin typeface="Times New Roman" panose="02020603050405020304" pitchFamily="18" charset="0"/>
              <a:cs typeface="Times New Roman" panose="02020603050405020304" pitchFamily="18" charset="0"/>
            </a:rPr>
            <a:t>Language of tweets</a:t>
          </a:r>
          <a:endParaRPr lang="en-US" sz="2000" dirty="0">
            <a:latin typeface="Times New Roman" panose="02020603050405020304" pitchFamily="18" charset="0"/>
            <a:cs typeface="Times New Roman" panose="02020603050405020304" pitchFamily="18" charset="0"/>
          </a:endParaRPr>
        </a:p>
      </dgm:t>
    </dgm:pt>
    <dgm:pt modelId="{DD3DD001-26F2-4DE9-A396-5BCBB9CB9EA4}" type="parTrans" cxnId="{6BE81A58-CFBA-4346-9229-5CD03E2E46A7}">
      <dgm:prSet/>
      <dgm:spPr/>
      <dgm:t>
        <a:bodyPr/>
        <a:lstStyle/>
        <a:p>
          <a:endParaRPr lang="en-US"/>
        </a:p>
      </dgm:t>
    </dgm:pt>
    <dgm:pt modelId="{36FD431E-6029-4911-93BB-2981526F9D71}" type="sibTrans" cxnId="{6BE81A58-CFBA-4346-9229-5CD03E2E46A7}">
      <dgm:prSet/>
      <dgm:spPr/>
      <dgm:t>
        <a:bodyPr/>
        <a:lstStyle/>
        <a:p>
          <a:endParaRPr lang="en-US"/>
        </a:p>
      </dgm:t>
    </dgm:pt>
    <dgm:pt modelId="{520BE0BE-3C86-4ACA-B322-9B95FD2FECA5}">
      <dgm:prSet custT="1"/>
      <dgm:spPr/>
      <dgm:t>
        <a:bodyPr/>
        <a:lstStyle/>
        <a:p>
          <a:r>
            <a:rPr lang="en-IN" sz="2400" b="1" i="0" dirty="0">
              <a:latin typeface="Times New Roman" panose="02020603050405020304" pitchFamily="18" charset="0"/>
              <a:cs typeface="Times New Roman" panose="02020603050405020304" pitchFamily="18" charset="0"/>
            </a:rPr>
            <a:t>Source:</a:t>
          </a:r>
        </a:p>
        <a:p>
          <a:r>
            <a:rPr lang="en-IN" sz="2400" b="0" i="0" dirty="0">
              <a:latin typeface="Times New Roman" panose="02020603050405020304" pitchFamily="18" charset="0"/>
              <a:cs typeface="Times New Roman" panose="02020603050405020304" pitchFamily="18" charset="0"/>
            </a:rPr>
            <a:t> </a:t>
          </a:r>
          <a:r>
            <a:rPr lang="en-IN" sz="2000" b="0" i="0" dirty="0">
              <a:latin typeface="Times New Roman" panose="02020603050405020304" pitchFamily="18" charset="0"/>
              <a:cs typeface="Times New Roman" panose="02020603050405020304" pitchFamily="18" charset="0"/>
            </a:rPr>
            <a:t>Which source is used for tweets</a:t>
          </a:r>
          <a:endParaRPr lang="en-US" sz="2400" dirty="0">
            <a:latin typeface="Times New Roman" panose="02020603050405020304" pitchFamily="18" charset="0"/>
            <a:cs typeface="Times New Roman" panose="02020603050405020304" pitchFamily="18" charset="0"/>
          </a:endParaRPr>
        </a:p>
      </dgm:t>
    </dgm:pt>
    <dgm:pt modelId="{24997FAE-359D-4504-AA9C-A6041450BFCE}" type="parTrans" cxnId="{B11684BB-966E-404F-A19D-51AA1E3DF345}">
      <dgm:prSet/>
      <dgm:spPr/>
      <dgm:t>
        <a:bodyPr/>
        <a:lstStyle/>
        <a:p>
          <a:endParaRPr lang="en-US"/>
        </a:p>
      </dgm:t>
    </dgm:pt>
    <dgm:pt modelId="{365130F3-274A-4003-BCBA-B3A670B8F305}" type="sibTrans" cxnId="{B11684BB-966E-404F-A19D-51AA1E3DF345}">
      <dgm:prSet/>
      <dgm:spPr/>
      <dgm:t>
        <a:bodyPr/>
        <a:lstStyle/>
        <a:p>
          <a:endParaRPr lang="en-US"/>
        </a:p>
      </dgm:t>
    </dgm:pt>
    <dgm:pt modelId="{16695545-80A8-400D-9725-E54EAFA5BC97}" type="pres">
      <dgm:prSet presAssocID="{08ADFDAD-69D9-4C02-AF0C-95FE950620EB}" presName="Name0" presStyleCnt="0">
        <dgm:presLayoutVars>
          <dgm:dir/>
          <dgm:resizeHandles val="exact"/>
        </dgm:presLayoutVars>
      </dgm:prSet>
      <dgm:spPr/>
    </dgm:pt>
    <dgm:pt modelId="{6E0E7B26-7D42-4020-8CE3-C83689BE2E9C}" type="pres">
      <dgm:prSet presAssocID="{6E3C813B-744B-4EC6-A487-64F6392FD50A}" presName="composite" presStyleCnt="0"/>
      <dgm:spPr/>
    </dgm:pt>
    <dgm:pt modelId="{BA643D5E-99CA-42CA-9BAE-BD2F3E7E9D1A}" type="pres">
      <dgm:prSet presAssocID="{6E3C813B-744B-4EC6-A487-64F6392FD50A}" presName="rect1" presStyleLbl="trAlignAcc1" presStyleIdx="0" presStyleCnt="9">
        <dgm:presLayoutVars>
          <dgm:bulletEnabled val="1"/>
        </dgm:presLayoutVars>
      </dgm:prSet>
      <dgm:spPr/>
    </dgm:pt>
    <dgm:pt modelId="{C2DFD9F7-1785-419A-8688-0F5E4890C2B9}" type="pres">
      <dgm:prSet presAssocID="{6E3C813B-744B-4EC6-A487-64F6392FD50A}" presName="rect2" presStyleLbl="fgImgPlace1" presStyleIdx="0" presStyleCnt="9"/>
      <dgm:spPr>
        <a:solidFill>
          <a:schemeClr val="accent1">
            <a:lumMod val="40000"/>
            <a:lumOff val="60000"/>
          </a:schemeClr>
        </a:solidFill>
      </dgm:spPr>
    </dgm:pt>
    <dgm:pt modelId="{94C6C127-0BB7-42E8-959F-BC47DB14E377}" type="pres">
      <dgm:prSet presAssocID="{71A5D406-1C78-4709-8F59-04DC0DA34370}" presName="sibTrans" presStyleCnt="0"/>
      <dgm:spPr/>
    </dgm:pt>
    <dgm:pt modelId="{310DEE19-3470-4B3D-B450-EDAAA08FED7C}" type="pres">
      <dgm:prSet presAssocID="{DDB671F8-738A-4AE1-9A7E-640BFC80EC5A}" presName="composite" presStyleCnt="0"/>
      <dgm:spPr/>
    </dgm:pt>
    <dgm:pt modelId="{79076EFA-9353-476E-91E3-662CD9092B52}" type="pres">
      <dgm:prSet presAssocID="{DDB671F8-738A-4AE1-9A7E-640BFC80EC5A}" presName="rect1" presStyleLbl="trAlignAcc1" presStyleIdx="1" presStyleCnt="9" custLinFactNeighborY="-535">
        <dgm:presLayoutVars>
          <dgm:bulletEnabled val="1"/>
        </dgm:presLayoutVars>
      </dgm:prSet>
      <dgm:spPr/>
    </dgm:pt>
    <dgm:pt modelId="{EA54FD2D-7421-425C-A445-862AF5D8A812}" type="pres">
      <dgm:prSet presAssocID="{DDB671F8-738A-4AE1-9A7E-640BFC80EC5A}" presName="rect2" presStyleLbl="fgImgPlace1" presStyleIdx="1" presStyleCnt="9"/>
      <dgm:spPr>
        <a:solidFill>
          <a:schemeClr val="accent2">
            <a:lumMod val="40000"/>
            <a:lumOff val="60000"/>
          </a:schemeClr>
        </a:solidFill>
      </dgm:spPr>
    </dgm:pt>
    <dgm:pt modelId="{03DB263B-5FCA-44B9-A9AB-42740FD417A4}" type="pres">
      <dgm:prSet presAssocID="{377107BA-E33F-490C-8E76-06709A22E703}" presName="sibTrans" presStyleCnt="0"/>
      <dgm:spPr/>
    </dgm:pt>
    <dgm:pt modelId="{EE3DE3ED-D896-434B-836D-FD9E4EB930DB}" type="pres">
      <dgm:prSet presAssocID="{0E71B44A-6781-450B-B907-E9B0DC3FA696}" presName="composite" presStyleCnt="0"/>
      <dgm:spPr/>
    </dgm:pt>
    <dgm:pt modelId="{44EA0391-B22E-4F2F-85FF-A3F603F4B520}" type="pres">
      <dgm:prSet presAssocID="{0E71B44A-6781-450B-B907-E9B0DC3FA696}" presName="rect1" presStyleLbl="trAlignAcc1" presStyleIdx="2" presStyleCnt="9">
        <dgm:presLayoutVars>
          <dgm:bulletEnabled val="1"/>
        </dgm:presLayoutVars>
      </dgm:prSet>
      <dgm:spPr/>
    </dgm:pt>
    <dgm:pt modelId="{90FEB6B4-21BA-412D-95E3-1C068D508DE9}" type="pres">
      <dgm:prSet presAssocID="{0E71B44A-6781-450B-B907-E9B0DC3FA696}" presName="rect2" presStyleLbl="fgImgPlace1" presStyleIdx="2" presStyleCnt="9"/>
      <dgm:spPr>
        <a:solidFill>
          <a:schemeClr val="accent3">
            <a:lumMod val="40000"/>
            <a:lumOff val="60000"/>
          </a:schemeClr>
        </a:solidFill>
      </dgm:spPr>
    </dgm:pt>
    <dgm:pt modelId="{B474E7E8-889D-428E-B3D6-6DC2BE64C5F1}" type="pres">
      <dgm:prSet presAssocID="{0376831D-F64B-435E-B095-FF7AF6E29C35}" presName="sibTrans" presStyleCnt="0"/>
      <dgm:spPr/>
    </dgm:pt>
    <dgm:pt modelId="{A95A3833-24D5-4861-8E6D-310A802069B4}" type="pres">
      <dgm:prSet presAssocID="{66B12DA4-CEFE-4EA3-8064-14339C928074}" presName="composite" presStyleCnt="0"/>
      <dgm:spPr/>
    </dgm:pt>
    <dgm:pt modelId="{3CBD207F-642C-41E3-BAB4-F801AEEF40E7}" type="pres">
      <dgm:prSet presAssocID="{66B12DA4-CEFE-4EA3-8064-14339C928074}" presName="rect1" presStyleLbl="trAlignAcc1" presStyleIdx="3" presStyleCnt="9">
        <dgm:presLayoutVars>
          <dgm:bulletEnabled val="1"/>
        </dgm:presLayoutVars>
      </dgm:prSet>
      <dgm:spPr/>
    </dgm:pt>
    <dgm:pt modelId="{9758B4AC-272C-433F-9C47-D391420FD597}" type="pres">
      <dgm:prSet presAssocID="{66B12DA4-CEFE-4EA3-8064-14339C928074}" presName="rect2" presStyleLbl="fgImgPlace1" presStyleIdx="3" presStyleCnt="9"/>
      <dgm:spPr>
        <a:solidFill>
          <a:schemeClr val="accent4">
            <a:lumMod val="40000"/>
            <a:lumOff val="60000"/>
          </a:schemeClr>
        </a:solidFill>
      </dgm:spPr>
    </dgm:pt>
    <dgm:pt modelId="{9D0C400D-0BF7-4991-A6C5-B6889DA77827}" type="pres">
      <dgm:prSet presAssocID="{18D21F2D-BB8A-4EFB-A276-848064EC12EB}" presName="sibTrans" presStyleCnt="0"/>
      <dgm:spPr/>
    </dgm:pt>
    <dgm:pt modelId="{B29C1816-6837-4607-9EE9-1FAFE100962D}" type="pres">
      <dgm:prSet presAssocID="{29FE5990-B750-471F-96FA-7E266845846B}" presName="composite" presStyleCnt="0"/>
      <dgm:spPr/>
    </dgm:pt>
    <dgm:pt modelId="{1684CA90-BEE3-44E5-8716-7D48F0D348B9}" type="pres">
      <dgm:prSet presAssocID="{29FE5990-B750-471F-96FA-7E266845846B}" presName="rect1" presStyleLbl="trAlignAcc1" presStyleIdx="4" presStyleCnt="9">
        <dgm:presLayoutVars>
          <dgm:bulletEnabled val="1"/>
        </dgm:presLayoutVars>
      </dgm:prSet>
      <dgm:spPr/>
    </dgm:pt>
    <dgm:pt modelId="{B139C5AE-D985-4567-90C7-2BE7FE209093}" type="pres">
      <dgm:prSet presAssocID="{29FE5990-B750-471F-96FA-7E266845846B}" presName="rect2" presStyleLbl="fgImgPlace1" presStyleIdx="4" presStyleCnt="9"/>
      <dgm:spPr>
        <a:solidFill>
          <a:schemeClr val="accent5">
            <a:lumMod val="40000"/>
            <a:lumOff val="60000"/>
          </a:schemeClr>
        </a:solidFill>
      </dgm:spPr>
    </dgm:pt>
    <dgm:pt modelId="{C6310B13-1B6E-4B51-9043-9338B6794C2F}" type="pres">
      <dgm:prSet presAssocID="{5875F1DD-B5A9-42C5-9169-787DE5419DC1}" presName="sibTrans" presStyleCnt="0"/>
      <dgm:spPr/>
    </dgm:pt>
    <dgm:pt modelId="{F0A9072C-E8FB-4AE9-B400-7D5E846B57BC}" type="pres">
      <dgm:prSet presAssocID="{B795E17D-D07B-4DE8-9AC6-E73280841905}" presName="composite" presStyleCnt="0"/>
      <dgm:spPr/>
    </dgm:pt>
    <dgm:pt modelId="{804BE2CE-E7A8-4C91-8F66-BB7D997E31B4}" type="pres">
      <dgm:prSet presAssocID="{B795E17D-D07B-4DE8-9AC6-E73280841905}" presName="rect1" presStyleLbl="trAlignAcc1" presStyleIdx="5" presStyleCnt="9">
        <dgm:presLayoutVars>
          <dgm:bulletEnabled val="1"/>
        </dgm:presLayoutVars>
      </dgm:prSet>
      <dgm:spPr/>
    </dgm:pt>
    <dgm:pt modelId="{F4868414-8436-4D94-B734-0EB1B2FDD767}" type="pres">
      <dgm:prSet presAssocID="{B795E17D-D07B-4DE8-9AC6-E73280841905}" presName="rect2" presStyleLbl="fgImgPlace1" presStyleIdx="5" presStyleCnt="9"/>
      <dgm:spPr>
        <a:solidFill>
          <a:schemeClr val="accent6">
            <a:lumMod val="40000"/>
            <a:lumOff val="60000"/>
          </a:schemeClr>
        </a:solidFill>
      </dgm:spPr>
    </dgm:pt>
    <dgm:pt modelId="{C102CEDF-4A4B-455A-AEE1-3491EEE72B82}" type="pres">
      <dgm:prSet presAssocID="{E6891C13-C84A-4B21-83D9-26165B380994}" presName="sibTrans" presStyleCnt="0"/>
      <dgm:spPr/>
    </dgm:pt>
    <dgm:pt modelId="{22FEAB4B-EE3A-4A5B-B3C1-CF445895A6B6}" type="pres">
      <dgm:prSet presAssocID="{FD3DC88C-D15C-4BF5-BF5F-DDB790506110}" presName="composite" presStyleCnt="0"/>
      <dgm:spPr/>
    </dgm:pt>
    <dgm:pt modelId="{A6FE01E6-FB06-476C-9E29-A0D41E48C9D5}" type="pres">
      <dgm:prSet presAssocID="{FD3DC88C-D15C-4BF5-BF5F-DDB790506110}" presName="rect1" presStyleLbl="trAlignAcc1" presStyleIdx="6" presStyleCnt="9">
        <dgm:presLayoutVars>
          <dgm:bulletEnabled val="1"/>
        </dgm:presLayoutVars>
      </dgm:prSet>
      <dgm:spPr/>
    </dgm:pt>
    <dgm:pt modelId="{AB4548D6-FBED-4C3B-B5D9-8AA8F89E03F5}" type="pres">
      <dgm:prSet presAssocID="{FD3DC88C-D15C-4BF5-BF5F-DDB790506110}" presName="rect2" presStyleLbl="fgImgPlace1" presStyleIdx="6" presStyleCnt="9"/>
      <dgm:spPr>
        <a:solidFill>
          <a:schemeClr val="bg2">
            <a:lumMod val="75000"/>
          </a:schemeClr>
        </a:solidFill>
      </dgm:spPr>
    </dgm:pt>
    <dgm:pt modelId="{C064F145-297C-44E6-82FF-A7DD289A379C}" type="pres">
      <dgm:prSet presAssocID="{3AD3877C-D01C-4452-B366-5BF6F2506124}" presName="sibTrans" presStyleCnt="0"/>
      <dgm:spPr/>
    </dgm:pt>
    <dgm:pt modelId="{0F295851-7D4F-401A-B758-03B62D51A111}" type="pres">
      <dgm:prSet presAssocID="{03922FD7-643D-425C-90AF-74EBB2C5F161}" presName="composite" presStyleCnt="0"/>
      <dgm:spPr/>
    </dgm:pt>
    <dgm:pt modelId="{BFAC339F-0ECE-4E75-8F6C-D221AE81B587}" type="pres">
      <dgm:prSet presAssocID="{03922FD7-643D-425C-90AF-74EBB2C5F161}" presName="rect1" presStyleLbl="trAlignAcc1" presStyleIdx="7" presStyleCnt="9">
        <dgm:presLayoutVars>
          <dgm:bulletEnabled val="1"/>
        </dgm:presLayoutVars>
      </dgm:prSet>
      <dgm:spPr/>
    </dgm:pt>
    <dgm:pt modelId="{651908E5-0F1D-4F2B-B0B8-869B3D51126B}" type="pres">
      <dgm:prSet presAssocID="{03922FD7-643D-425C-90AF-74EBB2C5F161}" presName="rect2" presStyleLbl="fgImgPlace1" presStyleIdx="7" presStyleCnt="9"/>
      <dgm:spPr>
        <a:solidFill>
          <a:schemeClr val="tx2">
            <a:lumMod val="40000"/>
            <a:lumOff val="60000"/>
          </a:schemeClr>
        </a:solidFill>
      </dgm:spPr>
    </dgm:pt>
    <dgm:pt modelId="{245234ED-3469-4394-8784-E7B4050556C9}" type="pres">
      <dgm:prSet presAssocID="{36FD431E-6029-4911-93BB-2981526F9D71}" presName="sibTrans" presStyleCnt="0"/>
      <dgm:spPr/>
    </dgm:pt>
    <dgm:pt modelId="{A1FEC900-F0E1-468F-8599-6317183E1FBF}" type="pres">
      <dgm:prSet presAssocID="{520BE0BE-3C86-4ACA-B322-9B95FD2FECA5}" presName="composite" presStyleCnt="0"/>
      <dgm:spPr/>
    </dgm:pt>
    <dgm:pt modelId="{972F140E-93C1-4008-B02A-94CE0ACE7433}" type="pres">
      <dgm:prSet presAssocID="{520BE0BE-3C86-4ACA-B322-9B95FD2FECA5}" presName="rect1" presStyleLbl="trAlignAcc1" presStyleIdx="8" presStyleCnt="9">
        <dgm:presLayoutVars>
          <dgm:bulletEnabled val="1"/>
        </dgm:presLayoutVars>
      </dgm:prSet>
      <dgm:spPr/>
    </dgm:pt>
    <dgm:pt modelId="{B4BFCD79-92F0-4048-9490-61A52C004D01}" type="pres">
      <dgm:prSet presAssocID="{520BE0BE-3C86-4ACA-B322-9B95FD2FECA5}" presName="rect2" presStyleLbl="fgImgPlace1" presStyleIdx="8" presStyleCnt="9"/>
      <dgm:spPr>
        <a:solidFill>
          <a:schemeClr val="accent2">
            <a:lumMod val="40000"/>
            <a:lumOff val="60000"/>
          </a:schemeClr>
        </a:solidFill>
      </dgm:spPr>
    </dgm:pt>
  </dgm:ptLst>
  <dgm:cxnLst>
    <dgm:cxn modelId="{7021761C-DFA8-46A7-B761-93C59F9CA97F}" type="presOf" srcId="{B795E17D-D07B-4DE8-9AC6-E73280841905}" destId="{804BE2CE-E7A8-4C91-8F66-BB7D997E31B4}" srcOrd="0" destOrd="0" presId="urn:microsoft.com/office/officeart/2008/layout/PictureStrips"/>
    <dgm:cxn modelId="{16780A1D-7A9A-4A63-B862-56F92C8B6499}" type="presOf" srcId="{520BE0BE-3C86-4ACA-B322-9B95FD2FECA5}" destId="{972F140E-93C1-4008-B02A-94CE0ACE7433}" srcOrd="0" destOrd="0" presId="urn:microsoft.com/office/officeart/2008/layout/PictureStrips"/>
    <dgm:cxn modelId="{21201A26-668D-4368-A61F-2958BB99A631}" srcId="{08ADFDAD-69D9-4C02-AF0C-95FE950620EB}" destId="{FD3DC88C-D15C-4BF5-BF5F-DDB790506110}" srcOrd="6" destOrd="0" parTransId="{6F9A2768-476D-4072-99D1-74469809E2A5}" sibTransId="{3AD3877C-D01C-4452-B366-5BF6F2506124}"/>
    <dgm:cxn modelId="{631B712B-2714-4186-8ACA-41C6384B35AD}" srcId="{08ADFDAD-69D9-4C02-AF0C-95FE950620EB}" destId="{B795E17D-D07B-4DE8-9AC6-E73280841905}" srcOrd="5" destOrd="0" parTransId="{B995F3E9-4008-4FAB-AA1E-B95710D15DB5}" sibTransId="{E6891C13-C84A-4B21-83D9-26165B380994}"/>
    <dgm:cxn modelId="{56340831-E1A2-4482-8B3A-721995040CEA}" type="presOf" srcId="{66B12DA4-CEFE-4EA3-8064-14339C928074}" destId="{3CBD207F-642C-41E3-BAB4-F801AEEF40E7}" srcOrd="0" destOrd="0" presId="urn:microsoft.com/office/officeart/2008/layout/PictureStrips"/>
    <dgm:cxn modelId="{2F86423B-52C7-485D-9911-8B58640DF879}" type="presOf" srcId="{0E71B44A-6781-450B-B907-E9B0DC3FA696}" destId="{44EA0391-B22E-4F2F-85FF-A3F603F4B520}" srcOrd="0" destOrd="0" presId="urn:microsoft.com/office/officeart/2008/layout/PictureStrips"/>
    <dgm:cxn modelId="{28747E3F-7A93-48C7-AE3B-753C7D46031F}" srcId="{08ADFDAD-69D9-4C02-AF0C-95FE950620EB}" destId="{29FE5990-B750-471F-96FA-7E266845846B}" srcOrd="4" destOrd="0" parTransId="{278CEA09-5661-4EA5-8AD1-1EBAD4D80E3E}" sibTransId="{5875F1DD-B5A9-42C5-9169-787DE5419DC1}"/>
    <dgm:cxn modelId="{8ED98443-1F0C-4869-A98C-4C252F499926}" type="presOf" srcId="{6E3C813B-744B-4EC6-A487-64F6392FD50A}" destId="{BA643D5E-99CA-42CA-9BAE-BD2F3E7E9D1A}" srcOrd="0" destOrd="0" presId="urn:microsoft.com/office/officeart/2008/layout/PictureStrips"/>
    <dgm:cxn modelId="{A45CDB6C-0E3A-4D9E-A39C-E02BB27EA94F}" type="presOf" srcId="{FD3DC88C-D15C-4BF5-BF5F-DDB790506110}" destId="{A6FE01E6-FB06-476C-9E29-A0D41E48C9D5}" srcOrd="0" destOrd="0" presId="urn:microsoft.com/office/officeart/2008/layout/PictureStrips"/>
    <dgm:cxn modelId="{6BE81A58-CFBA-4346-9229-5CD03E2E46A7}" srcId="{08ADFDAD-69D9-4C02-AF0C-95FE950620EB}" destId="{03922FD7-643D-425C-90AF-74EBB2C5F161}" srcOrd="7" destOrd="0" parTransId="{DD3DD001-26F2-4DE9-A396-5BCBB9CB9EA4}" sibTransId="{36FD431E-6029-4911-93BB-2981526F9D71}"/>
    <dgm:cxn modelId="{43A38797-907A-4184-A014-35B1B1F745B5}" srcId="{08ADFDAD-69D9-4C02-AF0C-95FE950620EB}" destId="{DDB671F8-738A-4AE1-9A7E-640BFC80EC5A}" srcOrd="1" destOrd="0" parTransId="{6DCFC04C-EA67-4E6D-9D91-B93CC1EDB713}" sibTransId="{377107BA-E33F-490C-8E76-06709A22E703}"/>
    <dgm:cxn modelId="{62B212AD-EBBC-4BE4-B415-E01A6DC11833}" type="presOf" srcId="{08ADFDAD-69D9-4C02-AF0C-95FE950620EB}" destId="{16695545-80A8-400D-9725-E54EAFA5BC97}" srcOrd="0" destOrd="0" presId="urn:microsoft.com/office/officeart/2008/layout/PictureStrips"/>
    <dgm:cxn modelId="{757254B2-A85A-4A5E-8C31-5E8CBB6D86C4}" srcId="{08ADFDAD-69D9-4C02-AF0C-95FE950620EB}" destId="{0E71B44A-6781-450B-B907-E9B0DC3FA696}" srcOrd="2" destOrd="0" parTransId="{CA831806-8123-4AB2-A56A-4ED862C9F373}" sibTransId="{0376831D-F64B-435E-B095-FF7AF6E29C35}"/>
    <dgm:cxn modelId="{E868DFB3-59F5-48ED-8FFD-886754246EAB}" srcId="{08ADFDAD-69D9-4C02-AF0C-95FE950620EB}" destId="{6E3C813B-744B-4EC6-A487-64F6392FD50A}" srcOrd="0" destOrd="0" parTransId="{50F79E8B-B2B9-422B-A168-14A0A0729611}" sibTransId="{71A5D406-1C78-4709-8F59-04DC0DA34370}"/>
    <dgm:cxn modelId="{B11684BB-966E-404F-A19D-51AA1E3DF345}" srcId="{08ADFDAD-69D9-4C02-AF0C-95FE950620EB}" destId="{520BE0BE-3C86-4ACA-B322-9B95FD2FECA5}" srcOrd="8" destOrd="0" parTransId="{24997FAE-359D-4504-AA9C-A6041450BFCE}" sibTransId="{365130F3-274A-4003-BCBA-B3A670B8F305}"/>
    <dgm:cxn modelId="{B1C11DCB-84FB-4D81-A99A-86617008F6F9}" type="presOf" srcId="{DDB671F8-738A-4AE1-9A7E-640BFC80EC5A}" destId="{79076EFA-9353-476E-91E3-662CD9092B52}" srcOrd="0" destOrd="0" presId="urn:microsoft.com/office/officeart/2008/layout/PictureStrips"/>
    <dgm:cxn modelId="{14A451D2-5723-4AFE-B496-E81B18127F62}" srcId="{08ADFDAD-69D9-4C02-AF0C-95FE950620EB}" destId="{66B12DA4-CEFE-4EA3-8064-14339C928074}" srcOrd="3" destOrd="0" parTransId="{1280BEFD-527A-4787-A614-3FF463F2A221}" sibTransId="{18D21F2D-BB8A-4EFB-A276-848064EC12EB}"/>
    <dgm:cxn modelId="{CD1F81ED-CE3C-476C-82D8-5F8902F2BF70}" type="presOf" srcId="{29FE5990-B750-471F-96FA-7E266845846B}" destId="{1684CA90-BEE3-44E5-8716-7D48F0D348B9}" srcOrd="0" destOrd="0" presId="urn:microsoft.com/office/officeart/2008/layout/PictureStrips"/>
    <dgm:cxn modelId="{EBD2FFFD-F9EA-42BB-9838-773944C025D7}" type="presOf" srcId="{03922FD7-643D-425C-90AF-74EBB2C5F161}" destId="{BFAC339F-0ECE-4E75-8F6C-D221AE81B587}" srcOrd="0" destOrd="0" presId="urn:microsoft.com/office/officeart/2008/layout/PictureStrips"/>
    <dgm:cxn modelId="{FA8AEA53-BDB6-4B8F-98DA-1B98CCBC306D}" type="presParOf" srcId="{16695545-80A8-400D-9725-E54EAFA5BC97}" destId="{6E0E7B26-7D42-4020-8CE3-C83689BE2E9C}" srcOrd="0" destOrd="0" presId="urn:microsoft.com/office/officeart/2008/layout/PictureStrips"/>
    <dgm:cxn modelId="{61FA9823-7958-4A03-BEF1-8F0EB05BBD5F}" type="presParOf" srcId="{6E0E7B26-7D42-4020-8CE3-C83689BE2E9C}" destId="{BA643D5E-99CA-42CA-9BAE-BD2F3E7E9D1A}" srcOrd="0" destOrd="0" presId="urn:microsoft.com/office/officeart/2008/layout/PictureStrips"/>
    <dgm:cxn modelId="{8367BC00-3775-4478-835F-696B52FDDFE5}" type="presParOf" srcId="{6E0E7B26-7D42-4020-8CE3-C83689BE2E9C}" destId="{C2DFD9F7-1785-419A-8688-0F5E4890C2B9}" srcOrd="1" destOrd="0" presId="urn:microsoft.com/office/officeart/2008/layout/PictureStrips"/>
    <dgm:cxn modelId="{B74557B6-EAF4-4D02-9CEB-9400491B1C92}" type="presParOf" srcId="{16695545-80A8-400D-9725-E54EAFA5BC97}" destId="{94C6C127-0BB7-42E8-959F-BC47DB14E377}" srcOrd="1" destOrd="0" presId="urn:microsoft.com/office/officeart/2008/layout/PictureStrips"/>
    <dgm:cxn modelId="{DC993891-7984-4DCA-89F5-EA6757BD9E77}" type="presParOf" srcId="{16695545-80A8-400D-9725-E54EAFA5BC97}" destId="{310DEE19-3470-4B3D-B450-EDAAA08FED7C}" srcOrd="2" destOrd="0" presId="urn:microsoft.com/office/officeart/2008/layout/PictureStrips"/>
    <dgm:cxn modelId="{66555AB3-7B3C-4840-84C1-4CECB6CF8642}" type="presParOf" srcId="{310DEE19-3470-4B3D-B450-EDAAA08FED7C}" destId="{79076EFA-9353-476E-91E3-662CD9092B52}" srcOrd="0" destOrd="0" presId="urn:microsoft.com/office/officeart/2008/layout/PictureStrips"/>
    <dgm:cxn modelId="{AD6E521B-C99A-4155-BB1C-BA352DA07AAC}" type="presParOf" srcId="{310DEE19-3470-4B3D-B450-EDAAA08FED7C}" destId="{EA54FD2D-7421-425C-A445-862AF5D8A812}" srcOrd="1" destOrd="0" presId="urn:microsoft.com/office/officeart/2008/layout/PictureStrips"/>
    <dgm:cxn modelId="{CF092C2D-2EB1-4A5F-969E-63A8ED4EC4DD}" type="presParOf" srcId="{16695545-80A8-400D-9725-E54EAFA5BC97}" destId="{03DB263B-5FCA-44B9-A9AB-42740FD417A4}" srcOrd="3" destOrd="0" presId="urn:microsoft.com/office/officeart/2008/layout/PictureStrips"/>
    <dgm:cxn modelId="{8C829FF2-10B2-42B3-8AE1-9F8CA45120F0}" type="presParOf" srcId="{16695545-80A8-400D-9725-E54EAFA5BC97}" destId="{EE3DE3ED-D896-434B-836D-FD9E4EB930DB}" srcOrd="4" destOrd="0" presId="urn:microsoft.com/office/officeart/2008/layout/PictureStrips"/>
    <dgm:cxn modelId="{83350641-C64C-4CD9-ADA3-B3D1BB207513}" type="presParOf" srcId="{EE3DE3ED-D896-434B-836D-FD9E4EB930DB}" destId="{44EA0391-B22E-4F2F-85FF-A3F603F4B520}" srcOrd="0" destOrd="0" presId="urn:microsoft.com/office/officeart/2008/layout/PictureStrips"/>
    <dgm:cxn modelId="{6628D1E2-97C4-44AE-8230-BE94C807CA12}" type="presParOf" srcId="{EE3DE3ED-D896-434B-836D-FD9E4EB930DB}" destId="{90FEB6B4-21BA-412D-95E3-1C068D508DE9}" srcOrd="1" destOrd="0" presId="urn:microsoft.com/office/officeart/2008/layout/PictureStrips"/>
    <dgm:cxn modelId="{F7F8E1E6-F333-4CEF-B27E-BF6963A45418}" type="presParOf" srcId="{16695545-80A8-400D-9725-E54EAFA5BC97}" destId="{B474E7E8-889D-428E-B3D6-6DC2BE64C5F1}" srcOrd="5" destOrd="0" presId="urn:microsoft.com/office/officeart/2008/layout/PictureStrips"/>
    <dgm:cxn modelId="{AE221C82-AB74-4DC1-97C0-87C8BDC826F2}" type="presParOf" srcId="{16695545-80A8-400D-9725-E54EAFA5BC97}" destId="{A95A3833-24D5-4861-8E6D-310A802069B4}" srcOrd="6" destOrd="0" presId="urn:microsoft.com/office/officeart/2008/layout/PictureStrips"/>
    <dgm:cxn modelId="{936AFAE7-F2C2-406B-AE55-0CAE25829CB6}" type="presParOf" srcId="{A95A3833-24D5-4861-8E6D-310A802069B4}" destId="{3CBD207F-642C-41E3-BAB4-F801AEEF40E7}" srcOrd="0" destOrd="0" presId="urn:microsoft.com/office/officeart/2008/layout/PictureStrips"/>
    <dgm:cxn modelId="{E8F5913B-F1DC-4E31-AADA-7B393F03A49F}" type="presParOf" srcId="{A95A3833-24D5-4861-8E6D-310A802069B4}" destId="{9758B4AC-272C-433F-9C47-D391420FD597}" srcOrd="1" destOrd="0" presId="urn:microsoft.com/office/officeart/2008/layout/PictureStrips"/>
    <dgm:cxn modelId="{19F90641-7499-4DBC-9E3E-09158F155F31}" type="presParOf" srcId="{16695545-80A8-400D-9725-E54EAFA5BC97}" destId="{9D0C400D-0BF7-4991-A6C5-B6889DA77827}" srcOrd="7" destOrd="0" presId="urn:microsoft.com/office/officeart/2008/layout/PictureStrips"/>
    <dgm:cxn modelId="{B7B9ECFF-DC67-40E8-AB77-D5E69F229E78}" type="presParOf" srcId="{16695545-80A8-400D-9725-E54EAFA5BC97}" destId="{B29C1816-6837-4607-9EE9-1FAFE100962D}" srcOrd="8" destOrd="0" presId="urn:microsoft.com/office/officeart/2008/layout/PictureStrips"/>
    <dgm:cxn modelId="{E30DDEC4-8491-4AAC-9349-A185485A9423}" type="presParOf" srcId="{B29C1816-6837-4607-9EE9-1FAFE100962D}" destId="{1684CA90-BEE3-44E5-8716-7D48F0D348B9}" srcOrd="0" destOrd="0" presId="urn:microsoft.com/office/officeart/2008/layout/PictureStrips"/>
    <dgm:cxn modelId="{58B9D453-EC0E-4296-9B03-B3197339A38F}" type="presParOf" srcId="{B29C1816-6837-4607-9EE9-1FAFE100962D}" destId="{B139C5AE-D985-4567-90C7-2BE7FE209093}" srcOrd="1" destOrd="0" presId="urn:microsoft.com/office/officeart/2008/layout/PictureStrips"/>
    <dgm:cxn modelId="{673670E9-DEA7-42DE-A62F-1D9B938FA337}" type="presParOf" srcId="{16695545-80A8-400D-9725-E54EAFA5BC97}" destId="{C6310B13-1B6E-4B51-9043-9338B6794C2F}" srcOrd="9" destOrd="0" presId="urn:microsoft.com/office/officeart/2008/layout/PictureStrips"/>
    <dgm:cxn modelId="{5B232C90-855D-4ABC-A77C-70F908736EAC}" type="presParOf" srcId="{16695545-80A8-400D-9725-E54EAFA5BC97}" destId="{F0A9072C-E8FB-4AE9-B400-7D5E846B57BC}" srcOrd="10" destOrd="0" presId="urn:microsoft.com/office/officeart/2008/layout/PictureStrips"/>
    <dgm:cxn modelId="{D782C56D-31AC-4B3D-905B-4F64FA6A43D9}" type="presParOf" srcId="{F0A9072C-E8FB-4AE9-B400-7D5E846B57BC}" destId="{804BE2CE-E7A8-4C91-8F66-BB7D997E31B4}" srcOrd="0" destOrd="0" presId="urn:microsoft.com/office/officeart/2008/layout/PictureStrips"/>
    <dgm:cxn modelId="{C7D9711F-A131-489B-9FC9-F32D23AD1AD8}" type="presParOf" srcId="{F0A9072C-E8FB-4AE9-B400-7D5E846B57BC}" destId="{F4868414-8436-4D94-B734-0EB1B2FDD767}" srcOrd="1" destOrd="0" presId="urn:microsoft.com/office/officeart/2008/layout/PictureStrips"/>
    <dgm:cxn modelId="{6A58F3A1-A489-4C67-84C3-53CD7FF6E0BF}" type="presParOf" srcId="{16695545-80A8-400D-9725-E54EAFA5BC97}" destId="{C102CEDF-4A4B-455A-AEE1-3491EEE72B82}" srcOrd="11" destOrd="0" presId="urn:microsoft.com/office/officeart/2008/layout/PictureStrips"/>
    <dgm:cxn modelId="{AE76D44F-47D5-4E70-B253-D186A47F8CBB}" type="presParOf" srcId="{16695545-80A8-400D-9725-E54EAFA5BC97}" destId="{22FEAB4B-EE3A-4A5B-B3C1-CF445895A6B6}" srcOrd="12" destOrd="0" presId="urn:microsoft.com/office/officeart/2008/layout/PictureStrips"/>
    <dgm:cxn modelId="{A8E0CCC4-82FC-4E8E-9594-F6EAE647D94C}" type="presParOf" srcId="{22FEAB4B-EE3A-4A5B-B3C1-CF445895A6B6}" destId="{A6FE01E6-FB06-476C-9E29-A0D41E48C9D5}" srcOrd="0" destOrd="0" presId="urn:microsoft.com/office/officeart/2008/layout/PictureStrips"/>
    <dgm:cxn modelId="{4EC9ADDC-DAEA-40F1-8028-744988681BC7}" type="presParOf" srcId="{22FEAB4B-EE3A-4A5B-B3C1-CF445895A6B6}" destId="{AB4548D6-FBED-4C3B-B5D9-8AA8F89E03F5}" srcOrd="1" destOrd="0" presId="urn:microsoft.com/office/officeart/2008/layout/PictureStrips"/>
    <dgm:cxn modelId="{B483054B-D085-4B0F-BF9B-1045099548A2}" type="presParOf" srcId="{16695545-80A8-400D-9725-E54EAFA5BC97}" destId="{C064F145-297C-44E6-82FF-A7DD289A379C}" srcOrd="13" destOrd="0" presId="urn:microsoft.com/office/officeart/2008/layout/PictureStrips"/>
    <dgm:cxn modelId="{A0DB3576-2AE2-4230-8366-3D3837D81703}" type="presParOf" srcId="{16695545-80A8-400D-9725-E54EAFA5BC97}" destId="{0F295851-7D4F-401A-B758-03B62D51A111}" srcOrd="14" destOrd="0" presId="urn:microsoft.com/office/officeart/2008/layout/PictureStrips"/>
    <dgm:cxn modelId="{4DEF5421-3C70-4880-8993-B438FE45E755}" type="presParOf" srcId="{0F295851-7D4F-401A-B758-03B62D51A111}" destId="{BFAC339F-0ECE-4E75-8F6C-D221AE81B587}" srcOrd="0" destOrd="0" presId="urn:microsoft.com/office/officeart/2008/layout/PictureStrips"/>
    <dgm:cxn modelId="{AA6BB105-AD89-4D5B-AB06-4BB42C82033D}" type="presParOf" srcId="{0F295851-7D4F-401A-B758-03B62D51A111}" destId="{651908E5-0F1D-4F2B-B0B8-869B3D51126B}" srcOrd="1" destOrd="0" presId="urn:microsoft.com/office/officeart/2008/layout/PictureStrips"/>
    <dgm:cxn modelId="{93779CC3-9F0D-486C-B7DD-F43CAE922ABA}" type="presParOf" srcId="{16695545-80A8-400D-9725-E54EAFA5BC97}" destId="{245234ED-3469-4394-8784-E7B4050556C9}" srcOrd="15" destOrd="0" presId="urn:microsoft.com/office/officeart/2008/layout/PictureStrips"/>
    <dgm:cxn modelId="{EED6FB46-B044-468D-BC29-E2A6F25A676E}" type="presParOf" srcId="{16695545-80A8-400D-9725-E54EAFA5BC97}" destId="{A1FEC900-F0E1-468F-8599-6317183E1FBF}" srcOrd="16" destOrd="0" presId="urn:microsoft.com/office/officeart/2008/layout/PictureStrips"/>
    <dgm:cxn modelId="{C89EE8A2-441A-45F3-AE03-08DD6D4C3DBD}" type="presParOf" srcId="{A1FEC900-F0E1-468F-8599-6317183E1FBF}" destId="{972F140E-93C1-4008-B02A-94CE0ACE7433}" srcOrd="0" destOrd="0" presId="urn:microsoft.com/office/officeart/2008/layout/PictureStrips"/>
    <dgm:cxn modelId="{171B2934-CFD1-4DC1-ADF9-2CEE79E3F654}" type="presParOf" srcId="{A1FEC900-F0E1-468F-8599-6317183E1FBF}" destId="{B4BFCD79-92F0-4048-9490-61A52C004D01}"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388603-0363-48C1-965F-41BC10535C68}">
      <dsp:nvSpPr>
        <dsp:cNvPr id="0" name=""/>
        <dsp:cNvSpPr/>
      </dsp:nvSpPr>
      <dsp:spPr>
        <a:xfrm>
          <a:off x="2474" y="0"/>
          <a:ext cx="2428100" cy="473920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Why </a:t>
          </a:r>
        </a:p>
      </dsp:txBody>
      <dsp:txXfrm>
        <a:off x="2474" y="0"/>
        <a:ext cx="2428100" cy="1421762"/>
      </dsp:txXfrm>
    </dsp:sp>
    <dsp:sp modelId="{71C7BB2A-A80E-4E47-A94A-F26C0FFCEBDE}">
      <dsp:nvSpPr>
        <dsp:cNvPr id="0" name=""/>
        <dsp:cNvSpPr/>
      </dsp:nvSpPr>
      <dsp:spPr>
        <a:xfrm>
          <a:off x="245284" y="1421762"/>
          <a:ext cx="1942480" cy="308048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b="0" i="0" kern="1200" dirty="0"/>
            <a:t>I want to explore some concept of sentiment analysis, so I fetched </a:t>
          </a:r>
          <a:r>
            <a:rPr lang="en-US" sz="1900" kern="1200" dirty="0"/>
            <a:t>top ten Airlines tweets from Twitter. </a:t>
          </a:r>
        </a:p>
      </dsp:txBody>
      <dsp:txXfrm>
        <a:off x="302177" y="1478655"/>
        <a:ext cx="1828694" cy="2966699"/>
      </dsp:txXfrm>
    </dsp:sp>
    <dsp:sp modelId="{6E070AE9-7831-4028-B09D-010C8B65DE6E}">
      <dsp:nvSpPr>
        <dsp:cNvPr id="0" name=""/>
        <dsp:cNvSpPr/>
      </dsp:nvSpPr>
      <dsp:spPr>
        <a:xfrm>
          <a:off x="2612682" y="0"/>
          <a:ext cx="2428100" cy="473920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Text Preprocessing</a:t>
          </a:r>
        </a:p>
      </dsp:txBody>
      <dsp:txXfrm>
        <a:off x="2612682" y="0"/>
        <a:ext cx="2428100" cy="1421762"/>
      </dsp:txXfrm>
    </dsp:sp>
    <dsp:sp modelId="{B848CF8C-129D-4CF5-BC15-D032CDDB9E60}">
      <dsp:nvSpPr>
        <dsp:cNvPr id="0" name=""/>
        <dsp:cNvSpPr/>
      </dsp:nvSpPr>
      <dsp:spPr>
        <a:xfrm>
          <a:off x="2855492" y="1421762"/>
          <a:ext cx="1942480" cy="3080485"/>
        </a:xfrm>
        <a:prstGeom prst="roundRect">
          <a:avLst>
            <a:gd name="adj" fmla="val 1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Remove the noise from tweets using NLP(Natural Language Processing)</a:t>
          </a:r>
        </a:p>
      </dsp:txBody>
      <dsp:txXfrm>
        <a:off x="2912385" y="1478655"/>
        <a:ext cx="1828694" cy="2966699"/>
      </dsp:txXfrm>
    </dsp:sp>
    <dsp:sp modelId="{7CCF6B5C-F129-43B2-8A30-C980274947EE}">
      <dsp:nvSpPr>
        <dsp:cNvPr id="0" name=""/>
        <dsp:cNvSpPr/>
      </dsp:nvSpPr>
      <dsp:spPr>
        <a:xfrm>
          <a:off x="5222890" y="0"/>
          <a:ext cx="2428100" cy="473920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Sentiments</a:t>
          </a:r>
        </a:p>
      </dsp:txBody>
      <dsp:txXfrm>
        <a:off x="5222890" y="0"/>
        <a:ext cx="2428100" cy="1421762"/>
      </dsp:txXfrm>
    </dsp:sp>
    <dsp:sp modelId="{84620C9D-FDAA-4439-9A32-E280433509AC}">
      <dsp:nvSpPr>
        <dsp:cNvPr id="0" name=""/>
        <dsp:cNvSpPr/>
      </dsp:nvSpPr>
      <dsp:spPr>
        <a:xfrm>
          <a:off x="5465700" y="1421762"/>
          <a:ext cx="1942480" cy="3080485"/>
        </a:xfrm>
        <a:prstGeom prst="roundRect">
          <a:avLst>
            <a:gd name="adj" fmla="val 1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To</a:t>
          </a:r>
          <a:r>
            <a:rPr lang="en-US" sz="1900" kern="1200" baseline="0" dirty="0"/>
            <a:t> get sentiments either the airline service has positive, negative or neutral response.</a:t>
          </a:r>
          <a:endParaRPr lang="en-US" sz="1900" kern="1200" dirty="0"/>
        </a:p>
      </dsp:txBody>
      <dsp:txXfrm>
        <a:off x="5522593" y="1478655"/>
        <a:ext cx="1828694" cy="2966699"/>
      </dsp:txXfrm>
    </dsp:sp>
    <dsp:sp modelId="{7C473F9E-242A-492C-896F-F54447556259}">
      <dsp:nvSpPr>
        <dsp:cNvPr id="0" name=""/>
        <dsp:cNvSpPr/>
      </dsp:nvSpPr>
      <dsp:spPr>
        <a:xfrm>
          <a:off x="7833098" y="0"/>
          <a:ext cx="2428100" cy="4739208"/>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Machine Learning Models</a:t>
          </a:r>
        </a:p>
      </dsp:txBody>
      <dsp:txXfrm>
        <a:off x="7833098" y="0"/>
        <a:ext cx="2428100" cy="1421762"/>
      </dsp:txXfrm>
    </dsp:sp>
    <dsp:sp modelId="{DD38D7BC-FC6A-4F2D-8C7A-9585EB48C741}">
      <dsp:nvSpPr>
        <dsp:cNvPr id="0" name=""/>
        <dsp:cNvSpPr/>
      </dsp:nvSpPr>
      <dsp:spPr>
        <a:xfrm>
          <a:off x="8075908" y="1421762"/>
          <a:ext cx="1942480" cy="3080485"/>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b="0" i="0" kern="1200" dirty="0"/>
            <a:t>Will try some libraries that can help in data analysis and sentiment analysis. </a:t>
          </a:r>
          <a:r>
            <a:rPr lang="en-US" sz="1900" kern="1200" dirty="0"/>
            <a:t>Try different classification methods to find highest accuracy.</a:t>
          </a:r>
        </a:p>
      </dsp:txBody>
      <dsp:txXfrm>
        <a:off x="8132801" y="1478655"/>
        <a:ext cx="1828694" cy="29666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F4DD4-C83A-4AD4-9E7A-0B8AD949DFFD}">
      <dsp:nvSpPr>
        <dsp:cNvPr id="0" name=""/>
        <dsp:cNvSpPr/>
      </dsp:nvSpPr>
      <dsp:spPr>
        <a:xfrm>
          <a:off x="0" y="2535"/>
          <a:ext cx="946558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150947A-087B-489C-AEAA-1B20FD712219}">
      <dsp:nvSpPr>
        <dsp:cNvPr id="0" name=""/>
        <dsp:cNvSpPr/>
      </dsp:nvSpPr>
      <dsp:spPr>
        <a:xfrm>
          <a:off x="0" y="2535"/>
          <a:ext cx="9465580" cy="967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Dataset:</a:t>
          </a:r>
          <a:r>
            <a:rPr lang="en-US" sz="2000" kern="1200" dirty="0">
              <a:latin typeface="Times New Roman" panose="02020603050405020304" pitchFamily="18" charset="0"/>
              <a:cs typeface="Times New Roman" panose="02020603050405020304" pitchFamily="18" charset="0"/>
            </a:rPr>
            <a:t> A sentiment analysis project on ten major airlines (such as </a:t>
          </a:r>
          <a:r>
            <a:rPr lang="en-US" sz="2000" b="1" kern="1200" dirty="0">
              <a:latin typeface="Times New Roman" panose="02020603050405020304" pitchFamily="18" charset="0"/>
              <a:cs typeface="Times New Roman" panose="02020603050405020304" pitchFamily="18" charset="0"/>
            </a:rPr>
            <a:t>Air Canada, Emirates, Qatar Airways, Singapore Airlines, Turkish Airlines, British Airways, Lufthansa, United Airlines, Air France, Air Asia</a:t>
          </a:r>
          <a:r>
            <a:rPr lang="en-US" sz="2000" kern="1200" dirty="0">
              <a:latin typeface="Times New Roman" panose="02020603050405020304" pitchFamily="18" charset="0"/>
              <a:cs typeface="Times New Roman" panose="02020603050405020304" pitchFamily="18" charset="0"/>
            </a:rPr>
            <a:t>)</a:t>
          </a:r>
        </a:p>
        <a:p>
          <a:pPr marL="0" lvl="0" indent="0" algn="just" defTabSz="889000">
            <a:lnSpc>
              <a:spcPct val="90000"/>
            </a:lnSpc>
            <a:spcBef>
              <a:spcPct val="0"/>
            </a:spcBef>
            <a:spcAft>
              <a:spcPct val="35000"/>
            </a:spcAft>
            <a:buNone/>
          </a:pPr>
          <a:endParaRPr lang="en-CA" sz="2400" kern="1200" dirty="0">
            <a:latin typeface="Times New Roman" panose="02020603050405020304" pitchFamily="18" charset="0"/>
            <a:cs typeface="Times New Roman" panose="02020603050405020304" pitchFamily="18" charset="0"/>
          </a:endParaRPr>
        </a:p>
        <a:p>
          <a:pPr marL="0" lvl="0" indent="0" algn="just" defTabSz="889000">
            <a:lnSpc>
              <a:spcPct val="90000"/>
            </a:lnSpc>
            <a:spcBef>
              <a:spcPct val="0"/>
            </a:spcBef>
            <a:spcAft>
              <a:spcPct val="35000"/>
            </a:spcAft>
            <a:buNone/>
          </a:pPr>
          <a:r>
            <a:rPr lang="en-CA" sz="2000" kern="1200" dirty="0">
              <a:latin typeface="Times New Roman" panose="02020603050405020304" pitchFamily="18" charset="0"/>
              <a:cs typeface="Times New Roman" panose="02020603050405020304" pitchFamily="18" charset="0"/>
            </a:rPr>
            <a:t>The </a:t>
          </a:r>
          <a:r>
            <a:rPr lang="en-US" sz="2000" b="1" kern="1200" dirty="0">
              <a:latin typeface="Times New Roman" panose="02020603050405020304" pitchFamily="18" charset="0"/>
              <a:cs typeface="Times New Roman" panose="02020603050405020304" pitchFamily="18" charset="0"/>
            </a:rPr>
            <a:t>Sentiment analysis</a:t>
          </a:r>
          <a:r>
            <a:rPr lang="en-US" sz="2000" kern="1200" dirty="0">
              <a:latin typeface="Times New Roman" panose="02020603050405020304" pitchFamily="18" charset="0"/>
              <a:cs typeface="Times New Roman" panose="02020603050405020304" pitchFamily="18" charset="0"/>
            </a:rPr>
            <a:t> in the airline business can assist customers in deciding which airline is best by studying other customer opinions from Twitter comments. Public opinion has been used in this way in a variety of situations.
Airline industry is the growing billion-dollar industry and it also have millions of passengers. Sentiment analysis on Airlines is also taken. Regarding the airline industry, sentiment analysis has the potential to help customers decide which airline is best by analyzing other customer opinions. It is based on the classification of twitter data into positive, negative, and neutral command.</a:t>
          </a:r>
        </a:p>
        <a:p>
          <a:pPr marL="0" lvl="0" indent="0" algn="just" defTabSz="889000">
            <a:lnSpc>
              <a:spcPct val="90000"/>
            </a:lnSpc>
            <a:spcBef>
              <a:spcPct val="0"/>
            </a:spcBef>
            <a:spcAft>
              <a:spcPct val="35000"/>
            </a:spcAft>
            <a:buNone/>
          </a:pPr>
          <a:endParaRPr lang="en-US" sz="2000" kern="1200" dirty="0">
            <a:latin typeface="Times New Roman" panose="02020603050405020304" pitchFamily="18" charset="0"/>
            <a:cs typeface="Times New Roman" panose="02020603050405020304" pitchFamily="18" charset="0"/>
          </a:endParaRPr>
        </a:p>
        <a:p>
          <a:pPr marL="0" lvl="0" indent="0" algn="just" defTabSz="889000">
            <a:lnSpc>
              <a:spcPct val="90000"/>
            </a:lnSpc>
            <a:spcBef>
              <a:spcPct val="0"/>
            </a:spcBef>
            <a:spcAft>
              <a:spcPct val="35000"/>
            </a:spcAft>
            <a:buNone/>
          </a:pPr>
          <a:r>
            <a:rPr lang="en-CA" sz="2000" b="1" kern="1200" dirty="0"/>
            <a:t>Keywords: </a:t>
          </a:r>
          <a:r>
            <a:rPr lang="en-US" sz="2000" i="1" kern="1200" dirty="0"/>
            <a:t>NLP (Natural Language Processing) and models such as Logistic Regression, K-nearest neighbor (KNN), Support Vector Machine (SVM), Random Forest.</a:t>
          </a:r>
          <a:endParaRPr lang="en-US" sz="2000" i="1" kern="1200" dirty="0">
            <a:latin typeface="Times New Roman" panose="02020603050405020304" pitchFamily="18" charset="0"/>
            <a:cs typeface="Times New Roman" panose="02020603050405020304" pitchFamily="18" charset="0"/>
          </a:endParaRPr>
        </a:p>
      </dsp:txBody>
      <dsp:txXfrm>
        <a:off x="0" y="2535"/>
        <a:ext cx="9465580" cy="967153"/>
      </dsp:txXfrm>
    </dsp:sp>
    <dsp:sp modelId="{9C77ABFA-F6C4-4F55-828B-6C2E89241F2D}">
      <dsp:nvSpPr>
        <dsp:cNvPr id="0" name=""/>
        <dsp:cNvSpPr/>
      </dsp:nvSpPr>
      <dsp:spPr>
        <a:xfrm>
          <a:off x="0" y="969688"/>
          <a:ext cx="946558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F37F5E9-EB19-4E0B-8FE3-6C3148E700CB}">
      <dsp:nvSpPr>
        <dsp:cNvPr id="0" name=""/>
        <dsp:cNvSpPr/>
      </dsp:nvSpPr>
      <dsp:spPr>
        <a:xfrm>
          <a:off x="0" y="969688"/>
          <a:ext cx="9465580" cy="3492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IN" sz="6500" b="1" kern="1200" dirty="0"/>
        </a:p>
      </dsp:txBody>
      <dsp:txXfrm>
        <a:off x="0" y="969688"/>
        <a:ext cx="9465580" cy="34921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43D5E-99CA-42CA-9BAE-BD2F3E7E9D1A}">
      <dsp:nvSpPr>
        <dsp:cNvPr id="0" name=""/>
        <dsp:cNvSpPr/>
      </dsp:nvSpPr>
      <dsp:spPr>
        <a:xfrm>
          <a:off x="148056" y="407963"/>
          <a:ext cx="3394201" cy="1060688"/>
        </a:xfrm>
        <a:prstGeom prst="rect">
          <a:avLst/>
        </a:prstGeom>
        <a:solidFill>
          <a:schemeClr val="lt2">
            <a:alpha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18439" tIns="91440" rIns="91440" bIns="91440" numCol="1" spcCol="1270" anchor="ctr" anchorCtr="0">
          <a:noAutofit/>
        </a:bodyPr>
        <a:lstStyle/>
        <a:p>
          <a:pPr marL="0" lvl="0" indent="0" algn="l" defTabSz="1066800">
            <a:lnSpc>
              <a:spcPct val="90000"/>
            </a:lnSpc>
            <a:spcBef>
              <a:spcPct val="0"/>
            </a:spcBef>
            <a:spcAft>
              <a:spcPct val="35000"/>
            </a:spcAft>
            <a:buNone/>
          </a:pPr>
          <a:r>
            <a:rPr lang="en-CA" sz="2400" b="1" i="0" kern="1200" dirty="0">
              <a:latin typeface="Times New Roman" panose="02020603050405020304" pitchFamily="18" charset="0"/>
              <a:cs typeface="Times New Roman" panose="02020603050405020304" pitchFamily="18" charset="0"/>
            </a:rPr>
            <a:t>ID</a:t>
          </a:r>
          <a:r>
            <a:rPr lang="en-IN" sz="2400" b="1" i="0" kern="1200" dirty="0">
              <a:latin typeface="Times New Roman" panose="02020603050405020304" pitchFamily="18" charset="0"/>
              <a:cs typeface="Times New Roman" panose="02020603050405020304" pitchFamily="18" charset="0"/>
            </a:rPr>
            <a:t>: </a:t>
          </a:r>
        </a:p>
        <a:p>
          <a:pPr marL="0" lvl="0" indent="0" algn="l" defTabSz="1066800">
            <a:lnSpc>
              <a:spcPct val="90000"/>
            </a:lnSpc>
            <a:spcBef>
              <a:spcPct val="0"/>
            </a:spcBef>
            <a:spcAft>
              <a:spcPct val="35000"/>
            </a:spcAft>
            <a:buNone/>
          </a:pPr>
          <a:r>
            <a:rPr lang="en-IN" sz="2000" b="0" i="0" kern="1200" dirty="0">
              <a:latin typeface="Times New Roman" panose="02020603050405020304" pitchFamily="18" charset="0"/>
              <a:cs typeface="Times New Roman" panose="02020603050405020304" pitchFamily="18" charset="0"/>
            </a:rPr>
            <a:t>Unique id of a user </a:t>
          </a:r>
          <a:endParaRPr lang="en-US" sz="2000" kern="1200" dirty="0">
            <a:latin typeface="Times New Roman" panose="02020603050405020304" pitchFamily="18" charset="0"/>
            <a:cs typeface="Times New Roman" panose="02020603050405020304" pitchFamily="18" charset="0"/>
          </a:endParaRPr>
        </a:p>
      </dsp:txBody>
      <dsp:txXfrm>
        <a:off x="148056" y="407963"/>
        <a:ext cx="3394201" cy="1060688"/>
      </dsp:txXfrm>
    </dsp:sp>
    <dsp:sp modelId="{C2DFD9F7-1785-419A-8688-0F5E4890C2B9}">
      <dsp:nvSpPr>
        <dsp:cNvPr id="0" name=""/>
        <dsp:cNvSpPr/>
      </dsp:nvSpPr>
      <dsp:spPr>
        <a:xfrm>
          <a:off x="6631" y="254753"/>
          <a:ext cx="742481" cy="1113722"/>
        </a:xfrm>
        <a:prstGeom prst="rect">
          <a:avLst/>
        </a:prstGeom>
        <a:solidFill>
          <a:schemeClr val="accent1">
            <a:lumMod val="40000"/>
            <a:lumOff val="60000"/>
          </a:schemeClr>
        </a:solidFill>
        <a:ln>
          <a:noFill/>
        </a:ln>
        <a:effectLst/>
      </dsp:spPr>
      <dsp:style>
        <a:lnRef idx="0">
          <a:scrgbClr r="0" g="0" b="0"/>
        </a:lnRef>
        <a:fillRef idx="1">
          <a:scrgbClr r="0" g="0" b="0"/>
        </a:fillRef>
        <a:effectRef idx="2">
          <a:scrgbClr r="0" g="0" b="0"/>
        </a:effectRef>
        <a:fontRef idx="minor"/>
      </dsp:style>
    </dsp:sp>
    <dsp:sp modelId="{79076EFA-9353-476E-91E3-662CD9092B52}">
      <dsp:nvSpPr>
        <dsp:cNvPr id="0" name=""/>
        <dsp:cNvSpPr/>
      </dsp:nvSpPr>
      <dsp:spPr>
        <a:xfrm>
          <a:off x="3826144" y="402289"/>
          <a:ext cx="3394201" cy="1060688"/>
        </a:xfrm>
        <a:prstGeom prst="rect">
          <a:avLst/>
        </a:prstGeom>
        <a:solidFill>
          <a:schemeClr val="lt2">
            <a:alpha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18439" tIns="91440" rIns="91440" bIns="91440" numCol="1" spcCol="1270" anchor="ctr" anchorCtr="0">
          <a:noAutofit/>
        </a:bodyPr>
        <a:lstStyle/>
        <a:p>
          <a:pPr marL="0" lvl="0" indent="0" algn="l" defTabSz="1066800">
            <a:lnSpc>
              <a:spcPct val="90000"/>
            </a:lnSpc>
            <a:spcBef>
              <a:spcPct val="0"/>
            </a:spcBef>
            <a:spcAft>
              <a:spcPct val="35000"/>
            </a:spcAft>
            <a:buNone/>
          </a:pPr>
          <a:r>
            <a:rPr lang="en-CA" sz="2400" b="1" i="0" kern="1200" dirty="0">
              <a:latin typeface="Times New Roman" panose="02020603050405020304" pitchFamily="18" charset="0"/>
              <a:cs typeface="Times New Roman" panose="02020603050405020304" pitchFamily="18" charset="0"/>
            </a:rPr>
            <a:t>User_Name</a:t>
          </a:r>
          <a:r>
            <a:rPr lang="en-IN" sz="2400" b="1" i="0" kern="1200" dirty="0">
              <a:latin typeface="Times New Roman" panose="02020603050405020304" pitchFamily="18" charset="0"/>
              <a:cs typeface="Times New Roman" panose="02020603050405020304" pitchFamily="18" charset="0"/>
            </a:rPr>
            <a:t>:</a:t>
          </a:r>
          <a:r>
            <a:rPr lang="en-IN" sz="2400" b="0" i="0" kern="1200" dirty="0">
              <a:latin typeface="Times New Roman" panose="02020603050405020304" pitchFamily="18" charset="0"/>
              <a:cs typeface="Times New Roman" panose="02020603050405020304" pitchFamily="18" charset="0"/>
            </a:rPr>
            <a:t> </a:t>
          </a:r>
        </a:p>
        <a:p>
          <a:pPr marL="0" lvl="0" indent="0" algn="l" defTabSz="1066800">
            <a:lnSpc>
              <a:spcPct val="90000"/>
            </a:lnSpc>
            <a:spcBef>
              <a:spcPct val="0"/>
            </a:spcBef>
            <a:spcAft>
              <a:spcPct val="35000"/>
            </a:spcAft>
            <a:buNone/>
          </a:pPr>
          <a:r>
            <a:rPr lang="en-IN" sz="2000" b="0" i="0" kern="1200" dirty="0">
              <a:latin typeface="Times New Roman" panose="02020603050405020304" pitchFamily="18" charset="0"/>
              <a:cs typeface="Times New Roman" panose="02020603050405020304" pitchFamily="18" charset="0"/>
            </a:rPr>
            <a:t>Name of the user </a:t>
          </a:r>
          <a:endParaRPr lang="en-US" sz="2000" kern="1200" dirty="0">
            <a:latin typeface="Times New Roman" panose="02020603050405020304" pitchFamily="18" charset="0"/>
            <a:cs typeface="Times New Roman" panose="02020603050405020304" pitchFamily="18" charset="0"/>
          </a:endParaRPr>
        </a:p>
      </dsp:txBody>
      <dsp:txXfrm>
        <a:off x="3826144" y="402289"/>
        <a:ext cx="3394201" cy="1060688"/>
      </dsp:txXfrm>
    </dsp:sp>
    <dsp:sp modelId="{EA54FD2D-7421-425C-A445-862AF5D8A812}">
      <dsp:nvSpPr>
        <dsp:cNvPr id="0" name=""/>
        <dsp:cNvSpPr/>
      </dsp:nvSpPr>
      <dsp:spPr>
        <a:xfrm>
          <a:off x="3684719" y="254753"/>
          <a:ext cx="742481" cy="1113722"/>
        </a:xfrm>
        <a:prstGeom prst="rect">
          <a:avLst/>
        </a:prstGeom>
        <a:solidFill>
          <a:schemeClr val="accent2">
            <a:lumMod val="40000"/>
            <a:lumOff val="60000"/>
          </a:schemeClr>
        </a:solidFill>
        <a:ln>
          <a:noFill/>
        </a:ln>
        <a:effectLst/>
      </dsp:spPr>
      <dsp:style>
        <a:lnRef idx="0">
          <a:scrgbClr r="0" g="0" b="0"/>
        </a:lnRef>
        <a:fillRef idx="1">
          <a:scrgbClr r="0" g="0" b="0"/>
        </a:fillRef>
        <a:effectRef idx="2">
          <a:scrgbClr r="0" g="0" b="0"/>
        </a:effectRef>
        <a:fontRef idx="minor"/>
      </dsp:style>
    </dsp:sp>
    <dsp:sp modelId="{44EA0391-B22E-4F2F-85FF-A3F603F4B520}">
      <dsp:nvSpPr>
        <dsp:cNvPr id="0" name=""/>
        <dsp:cNvSpPr/>
      </dsp:nvSpPr>
      <dsp:spPr>
        <a:xfrm>
          <a:off x="7504232" y="407963"/>
          <a:ext cx="3394201" cy="1060688"/>
        </a:xfrm>
        <a:prstGeom prst="rect">
          <a:avLst/>
        </a:prstGeom>
        <a:solidFill>
          <a:schemeClr val="lt2">
            <a:alpha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18439" tIns="91440" rIns="91440" bIns="91440" numCol="1" spcCol="1270" anchor="ctr" anchorCtr="0">
          <a:noAutofit/>
        </a:bodyPr>
        <a:lstStyle/>
        <a:p>
          <a:pPr marL="0" lvl="0" indent="0" algn="l" defTabSz="1066800">
            <a:lnSpc>
              <a:spcPct val="90000"/>
            </a:lnSpc>
            <a:spcBef>
              <a:spcPct val="0"/>
            </a:spcBef>
            <a:spcAft>
              <a:spcPct val="35000"/>
            </a:spcAft>
            <a:buNone/>
          </a:pPr>
          <a:r>
            <a:rPr lang="en-CA" sz="2400" b="1" i="0" kern="1200" dirty="0">
              <a:latin typeface="Times New Roman" panose="02020603050405020304" pitchFamily="18" charset="0"/>
              <a:cs typeface="Times New Roman" panose="02020603050405020304" pitchFamily="18" charset="0"/>
            </a:rPr>
            <a:t>Date</a:t>
          </a:r>
          <a:r>
            <a:rPr lang="en-IN" sz="2400" b="1" i="0" kern="1200" dirty="0">
              <a:latin typeface="Times New Roman" panose="02020603050405020304" pitchFamily="18" charset="0"/>
              <a:cs typeface="Times New Roman" panose="02020603050405020304" pitchFamily="18" charset="0"/>
            </a:rPr>
            <a:t>: </a:t>
          </a:r>
        </a:p>
        <a:p>
          <a:pPr marL="0" lvl="0" indent="0" algn="l" defTabSz="1066800">
            <a:lnSpc>
              <a:spcPct val="90000"/>
            </a:lnSpc>
            <a:spcBef>
              <a:spcPct val="0"/>
            </a:spcBef>
            <a:spcAft>
              <a:spcPct val="35000"/>
            </a:spcAft>
            <a:buNone/>
          </a:pPr>
          <a:r>
            <a:rPr lang="en-IN" sz="2000" b="0" i="0" kern="1200" dirty="0">
              <a:latin typeface="Times New Roman" panose="02020603050405020304" pitchFamily="18" charset="0"/>
              <a:cs typeface="Times New Roman" panose="02020603050405020304" pitchFamily="18" charset="0"/>
            </a:rPr>
            <a:t>Date of tweets</a:t>
          </a:r>
          <a:endParaRPr lang="en-US" sz="2000" kern="1200" dirty="0">
            <a:latin typeface="Times New Roman" panose="02020603050405020304" pitchFamily="18" charset="0"/>
            <a:cs typeface="Times New Roman" panose="02020603050405020304" pitchFamily="18" charset="0"/>
          </a:endParaRPr>
        </a:p>
      </dsp:txBody>
      <dsp:txXfrm>
        <a:off x="7504232" y="407963"/>
        <a:ext cx="3394201" cy="1060688"/>
      </dsp:txXfrm>
    </dsp:sp>
    <dsp:sp modelId="{90FEB6B4-21BA-412D-95E3-1C068D508DE9}">
      <dsp:nvSpPr>
        <dsp:cNvPr id="0" name=""/>
        <dsp:cNvSpPr/>
      </dsp:nvSpPr>
      <dsp:spPr>
        <a:xfrm>
          <a:off x="7362807" y="254753"/>
          <a:ext cx="742481" cy="1113722"/>
        </a:xfrm>
        <a:prstGeom prst="rect">
          <a:avLst/>
        </a:prstGeom>
        <a:solidFill>
          <a:schemeClr val="accent3">
            <a:lumMod val="40000"/>
            <a:lumOff val="60000"/>
          </a:schemeClr>
        </a:solidFill>
        <a:ln>
          <a:noFill/>
        </a:ln>
        <a:effectLst/>
      </dsp:spPr>
      <dsp:style>
        <a:lnRef idx="0">
          <a:scrgbClr r="0" g="0" b="0"/>
        </a:lnRef>
        <a:fillRef idx="1">
          <a:scrgbClr r="0" g="0" b="0"/>
        </a:fillRef>
        <a:effectRef idx="2">
          <a:scrgbClr r="0" g="0" b="0"/>
        </a:effectRef>
        <a:fontRef idx="minor"/>
      </dsp:style>
    </dsp:sp>
    <dsp:sp modelId="{3CBD207F-642C-41E3-BAB4-F801AEEF40E7}">
      <dsp:nvSpPr>
        <dsp:cNvPr id="0" name=""/>
        <dsp:cNvSpPr/>
      </dsp:nvSpPr>
      <dsp:spPr>
        <a:xfrm>
          <a:off x="148056" y="1743252"/>
          <a:ext cx="3394201" cy="1060688"/>
        </a:xfrm>
        <a:prstGeom prst="rect">
          <a:avLst/>
        </a:prstGeom>
        <a:solidFill>
          <a:schemeClr val="lt2">
            <a:alpha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18439" tIns="91440" rIns="91440" bIns="91440" numCol="1" spcCol="1270" anchor="ctr" anchorCtr="0">
          <a:noAutofit/>
        </a:bodyPr>
        <a:lstStyle/>
        <a:p>
          <a:pPr marL="0" lvl="0" indent="0" algn="l" defTabSz="1066800">
            <a:lnSpc>
              <a:spcPct val="90000"/>
            </a:lnSpc>
            <a:spcBef>
              <a:spcPct val="0"/>
            </a:spcBef>
            <a:spcAft>
              <a:spcPct val="35000"/>
            </a:spcAft>
            <a:buNone/>
          </a:pPr>
          <a:r>
            <a:rPr lang="en-CA" sz="2400" b="1" i="0" kern="1200" dirty="0">
              <a:latin typeface="Times New Roman" panose="02020603050405020304" pitchFamily="18" charset="0"/>
              <a:cs typeface="Times New Roman" panose="02020603050405020304" pitchFamily="18" charset="0"/>
            </a:rPr>
            <a:t>Tweets</a:t>
          </a:r>
          <a:r>
            <a:rPr lang="en-IN" sz="2400" b="1" i="0" kern="1200" dirty="0">
              <a:latin typeface="Times New Roman" panose="02020603050405020304" pitchFamily="18" charset="0"/>
              <a:cs typeface="Times New Roman" panose="02020603050405020304" pitchFamily="18" charset="0"/>
            </a:rPr>
            <a:t>:</a:t>
          </a:r>
          <a:r>
            <a:rPr lang="en-IN" sz="2400" b="0" i="0" kern="1200" dirty="0">
              <a:latin typeface="Times New Roman" panose="02020603050405020304" pitchFamily="18" charset="0"/>
              <a:cs typeface="Times New Roman" panose="02020603050405020304" pitchFamily="18" charset="0"/>
            </a:rPr>
            <a:t> </a:t>
          </a:r>
        </a:p>
        <a:p>
          <a:pPr marL="0" lvl="0" indent="0" algn="l" defTabSz="1066800">
            <a:lnSpc>
              <a:spcPct val="90000"/>
            </a:lnSpc>
            <a:spcBef>
              <a:spcPct val="0"/>
            </a:spcBef>
            <a:spcAft>
              <a:spcPct val="35000"/>
            </a:spcAft>
            <a:buNone/>
          </a:pPr>
          <a:r>
            <a:rPr lang="en-IN" sz="2000" b="0" i="0" kern="1200" dirty="0">
              <a:latin typeface="Times New Roman" panose="02020603050405020304" pitchFamily="18" charset="0"/>
              <a:cs typeface="Times New Roman" panose="02020603050405020304" pitchFamily="18" charset="0"/>
            </a:rPr>
            <a:t>Tweets by user</a:t>
          </a:r>
        </a:p>
      </dsp:txBody>
      <dsp:txXfrm>
        <a:off x="148056" y="1743252"/>
        <a:ext cx="3394201" cy="1060688"/>
      </dsp:txXfrm>
    </dsp:sp>
    <dsp:sp modelId="{9758B4AC-272C-433F-9C47-D391420FD597}">
      <dsp:nvSpPr>
        <dsp:cNvPr id="0" name=""/>
        <dsp:cNvSpPr/>
      </dsp:nvSpPr>
      <dsp:spPr>
        <a:xfrm>
          <a:off x="6631" y="1590041"/>
          <a:ext cx="742481" cy="1113722"/>
        </a:xfrm>
        <a:prstGeom prst="rect">
          <a:avLst/>
        </a:prstGeom>
        <a:solidFill>
          <a:schemeClr val="accent4">
            <a:lumMod val="40000"/>
            <a:lumOff val="60000"/>
          </a:schemeClr>
        </a:solidFill>
        <a:ln>
          <a:noFill/>
        </a:ln>
        <a:effectLst/>
      </dsp:spPr>
      <dsp:style>
        <a:lnRef idx="0">
          <a:scrgbClr r="0" g="0" b="0"/>
        </a:lnRef>
        <a:fillRef idx="1">
          <a:scrgbClr r="0" g="0" b="0"/>
        </a:fillRef>
        <a:effectRef idx="2">
          <a:scrgbClr r="0" g="0" b="0"/>
        </a:effectRef>
        <a:fontRef idx="minor"/>
      </dsp:style>
    </dsp:sp>
    <dsp:sp modelId="{1684CA90-BEE3-44E5-8716-7D48F0D348B9}">
      <dsp:nvSpPr>
        <dsp:cNvPr id="0" name=""/>
        <dsp:cNvSpPr/>
      </dsp:nvSpPr>
      <dsp:spPr>
        <a:xfrm>
          <a:off x="3826144" y="1743252"/>
          <a:ext cx="3394201" cy="1060688"/>
        </a:xfrm>
        <a:prstGeom prst="rect">
          <a:avLst/>
        </a:prstGeom>
        <a:solidFill>
          <a:schemeClr val="lt2">
            <a:alpha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18439" tIns="91440" rIns="91440" bIns="91440" numCol="1" spcCol="1270" anchor="ctr" anchorCtr="0">
          <a:noAutofit/>
        </a:bodyPr>
        <a:lstStyle/>
        <a:p>
          <a:pPr marL="0" lvl="0" indent="0" algn="l" defTabSz="1066800">
            <a:lnSpc>
              <a:spcPct val="90000"/>
            </a:lnSpc>
            <a:spcBef>
              <a:spcPct val="0"/>
            </a:spcBef>
            <a:spcAft>
              <a:spcPct val="35000"/>
            </a:spcAft>
            <a:buNone/>
          </a:pPr>
          <a:r>
            <a:rPr lang="en-CA" sz="2400" b="1" i="0" kern="1200" dirty="0">
              <a:latin typeface="Times New Roman" panose="02020603050405020304" pitchFamily="18" charset="0"/>
              <a:cs typeface="Times New Roman" panose="02020603050405020304" pitchFamily="18" charset="0"/>
            </a:rPr>
            <a:t>Likes</a:t>
          </a:r>
          <a:r>
            <a:rPr lang="en-IN" sz="2400" b="1" i="0" kern="1200" dirty="0">
              <a:latin typeface="Times New Roman" panose="02020603050405020304" pitchFamily="18" charset="0"/>
              <a:cs typeface="Times New Roman" panose="02020603050405020304" pitchFamily="18" charset="0"/>
            </a:rPr>
            <a:t>:</a:t>
          </a:r>
          <a:r>
            <a:rPr lang="en-IN" sz="2400" b="0" i="0" kern="1200" dirty="0">
              <a:latin typeface="Times New Roman" panose="02020603050405020304" pitchFamily="18" charset="0"/>
              <a:cs typeface="Times New Roman" panose="02020603050405020304" pitchFamily="18" charset="0"/>
            </a:rPr>
            <a:t> </a:t>
          </a:r>
        </a:p>
        <a:p>
          <a:pPr marL="0" lvl="0" indent="0" algn="l" defTabSz="10668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Likes on tweets</a:t>
          </a:r>
        </a:p>
      </dsp:txBody>
      <dsp:txXfrm>
        <a:off x="3826144" y="1743252"/>
        <a:ext cx="3394201" cy="1060688"/>
      </dsp:txXfrm>
    </dsp:sp>
    <dsp:sp modelId="{B139C5AE-D985-4567-90C7-2BE7FE209093}">
      <dsp:nvSpPr>
        <dsp:cNvPr id="0" name=""/>
        <dsp:cNvSpPr/>
      </dsp:nvSpPr>
      <dsp:spPr>
        <a:xfrm>
          <a:off x="3684719" y="1590041"/>
          <a:ext cx="742481" cy="1113722"/>
        </a:xfrm>
        <a:prstGeom prst="rect">
          <a:avLst/>
        </a:prstGeom>
        <a:solidFill>
          <a:schemeClr val="accent5">
            <a:lumMod val="40000"/>
            <a:lumOff val="60000"/>
          </a:schemeClr>
        </a:solidFill>
        <a:ln>
          <a:noFill/>
        </a:ln>
        <a:effectLst/>
      </dsp:spPr>
      <dsp:style>
        <a:lnRef idx="0">
          <a:scrgbClr r="0" g="0" b="0"/>
        </a:lnRef>
        <a:fillRef idx="1">
          <a:scrgbClr r="0" g="0" b="0"/>
        </a:fillRef>
        <a:effectRef idx="2">
          <a:scrgbClr r="0" g="0" b="0"/>
        </a:effectRef>
        <a:fontRef idx="minor"/>
      </dsp:style>
    </dsp:sp>
    <dsp:sp modelId="{804BE2CE-E7A8-4C91-8F66-BB7D997E31B4}">
      <dsp:nvSpPr>
        <dsp:cNvPr id="0" name=""/>
        <dsp:cNvSpPr/>
      </dsp:nvSpPr>
      <dsp:spPr>
        <a:xfrm>
          <a:off x="7504232" y="1743252"/>
          <a:ext cx="3394201" cy="1060688"/>
        </a:xfrm>
        <a:prstGeom prst="rect">
          <a:avLst/>
        </a:prstGeom>
        <a:solidFill>
          <a:schemeClr val="lt2">
            <a:alpha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18439" tIns="91440" rIns="91440" bIns="91440" numCol="1" spcCol="1270" anchor="ctr" anchorCtr="0">
          <a:noAutofit/>
        </a:bodyPr>
        <a:lstStyle/>
        <a:p>
          <a:pPr marL="0" lvl="0" indent="0" algn="l" defTabSz="1066800">
            <a:lnSpc>
              <a:spcPct val="90000"/>
            </a:lnSpc>
            <a:spcBef>
              <a:spcPct val="0"/>
            </a:spcBef>
            <a:spcAft>
              <a:spcPct val="35000"/>
            </a:spcAft>
            <a:buNone/>
          </a:pPr>
          <a:r>
            <a:rPr lang="en-CA" sz="2400" b="1" i="0" kern="1200" dirty="0">
              <a:latin typeface="Times New Roman" panose="02020603050405020304" pitchFamily="18" charset="0"/>
              <a:cs typeface="Times New Roman" panose="02020603050405020304" pitchFamily="18" charset="0"/>
            </a:rPr>
            <a:t>Re-tweets</a:t>
          </a:r>
          <a:r>
            <a:rPr lang="en-IN" sz="2400" b="1" i="0" kern="1200" dirty="0">
              <a:latin typeface="Times New Roman" panose="02020603050405020304" pitchFamily="18" charset="0"/>
              <a:cs typeface="Times New Roman" panose="02020603050405020304" pitchFamily="18" charset="0"/>
            </a:rPr>
            <a:t>:</a:t>
          </a:r>
          <a:r>
            <a:rPr lang="en-IN" sz="2400" b="0" i="0" kern="1200" dirty="0">
              <a:latin typeface="Times New Roman" panose="02020603050405020304" pitchFamily="18" charset="0"/>
              <a:cs typeface="Times New Roman" panose="02020603050405020304" pitchFamily="18" charset="0"/>
            </a:rPr>
            <a:t> </a:t>
          </a:r>
        </a:p>
        <a:p>
          <a:pPr marL="0" lvl="0" indent="0" algn="l" defTabSz="1066800">
            <a:lnSpc>
              <a:spcPct val="90000"/>
            </a:lnSpc>
            <a:spcBef>
              <a:spcPct val="0"/>
            </a:spcBef>
            <a:spcAft>
              <a:spcPct val="35000"/>
            </a:spcAft>
            <a:buNone/>
          </a:pPr>
          <a:r>
            <a:rPr lang="en-IN" sz="2000" b="0" i="0" kern="1200" dirty="0">
              <a:latin typeface="Times New Roman" panose="02020603050405020304" pitchFamily="18" charset="0"/>
              <a:cs typeface="Times New Roman" panose="02020603050405020304" pitchFamily="18" charset="0"/>
            </a:rPr>
            <a:t>Tweets again.</a:t>
          </a:r>
          <a:endParaRPr lang="en-US" sz="2000" kern="1200" dirty="0">
            <a:latin typeface="Times New Roman" panose="02020603050405020304" pitchFamily="18" charset="0"/>
            <a:cs typeface="Times New Roman" panose="02020603050405020304" pitchFamily="18" charset="0"/>
          </a:endParaRPr>
        </a:p>
      </dsp:txBody>
      <dsp:txXfrm>
        <a:off x="7504232" y="1743252"/>
        <a:ext cx="3394201" cy="1060688"/>
      </dsp:txXfrm>
    </dsp:sp>
    <dsp:sp modelId="{F4868414-8436-4D94-B734-0EB1B2FDD767}">
      <dsp:nvSpPr>
        <dsp:cNvPr id="0" name=""/>
        <dsp:cNvSpPr/>
      </dsp:nvSpPr>
      <dsp:spPr>
        <a:xfrm>
          <a:off x="7362807" y="1590041"/>
          <a:ext cx="742481" cy="1113722"/>
        </a:xfrm>
        <a:prstGeom prst="rect">
          <a:avLst/>
        </a:prstGeom>
        <a:solidFill>
          <a:schemeClr val="accent6">
            <a:lumMod val="40000"/>
            <a:lumOff val="60000"/>
          </a:schemeClr>
        </a:solidFill>
        <a:ln>
          <a:noFill/>
        </a:ln>
        <a:effectLst/>
      </dsp:spPr>
      <dsp:style>
        <a:lnRef idx="0">
          <a:scrgbClr r="0" g="0" b="0"/>
        </a:lnRef>
        <a:fillRef idx="1">
          <a:scrgbClr r="0" g="0" b="0"/>
        </a:fillRef>
        <a:effectRef idx="2">
          <a:scrgbClr r="0" g="0" b="0"/>
        </a:effectRef>
        <a:fontRef idx="minor"/>
      </dsp:style>
    </dsp:sp>
    <dsp:sp modelId="{A6FE01E6-FB06-476C-9E29-A0D41E48C9D5}">
      <dsp:nvSpPr>
        <dsp:cNvPr id="0" name=""/>
        <dsp:cNvSpPr/>
      </dsp:nvSpPr>
      <dsp:spPr>
        <a:xfrm>
          <a:off x="148056" y="3078540"/>
          <a:ext cx="3394201" cy="1060688"/>
        </a:xfrm>
        <a:prstGeom prst="rect">
          <a:avLst/>
        </a:prstGeom>
        <a:solidFill>
          <a:schemeClr val="lt2">
            <a:alpha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18439" tIns="91440" rIns="91440" bIns="91440" numCol="1" spcCol="1270" anchor="ctr" anchorCtr="0">
          <a:noAutofit/>
        </a:bodyPr>
        <a:lstStyle/>
        <a:p>
          <a:pPr marL="0" lvl="0" indent="0" algn="l" defTabSz="1066800">
            <a:lnSpc>
              <a:spcPct val="90000"/>
            </a:lnSpc>
            <a:spcBef>
              <a:spcPct val="0"/>
            </a:spcBef>
            <a:spcAft>
              <a:spcPct val="35000"/>
            </a:spcAft>
            <a:buNone/>
          </a:pPr>
          <a:r>
            <a:rPr lang="en-CA" sz="2400" b="1" i="0" kern="1200" dirty="0">
              <a:latin typeface="Times New Roman" panose="02020603050405020304" pitchFamily="18" charset="0"/>
              <a:cs typeface="Times New Roman" panose="02020603050405020304" pitchFamily="18" charset="0"/>
            </a:rPr>
            <a:t>Reply</a:t>
          </a:r>
          <a:r>
            <a:rPr lang="en-IN" sz="2400" b="1" i="0" kern="1200" dirty="0">
              <a:latin typeface="Times New Roman" panose="02020603050405020304" pitchFamily="18" charset="0"/>
              <a:cs typeface="Times New Roman" panose="02020603050405020304" pitchFamily="18" charset="0"/>
            </a:rPr>
            <a:t>:</a:t>
          </a:r>
          <a:r>
            <a:rPr lang="en-IN" sz="2400" b="0" i="0" kern="1200" dirty="0">
              <a:latin typeface="Times New Roman" panose="02020603050405020304" pitchFamily="18" charset="0"/>
              <a:cs typeface="Times New Roman" panose="02020603050405020304" pitchFamily="18" charset="0"/>
            </a:rPr>
            <a:t> </a:t>
          </a:r>
        </a:p>
        <a:p>
          <a:pPr marL="0" lvl="0" indent="0" algn="l" defTabSz="1066800">
            <a:lnSpc>
              <a:spcPct val="90000"/>
            </a:lnSpc>
            <a:spcBef>
              <a:spcPct val="0"/>
            </a:spcBef>
            <a:spcAft>
              <a:spcPct val="35000"/>
            </a:spcAft>
            <a:buNone/>
          </a:pPr>
          <a:r>
            <a:rPr lang="en-IN" sz="2000" b="0" i="0" kern="1200" dirty="0">
              <a:latin typeface="Times New Roman" panose="02020603050405020304" pitchFamily="18" charset="0"/>
              <a:cs typeface="Times New Roman" panose="02020603050405020304" pitchFamily="18" charset="0"/>
            </a:rPr>
            <a:t>Reply to tweets</a:t>
          </a:r>
          <a:endParaRPr lang="en-US" sz="2000" kern="1200" dirty="0">
            <a:latin typeface="Times New Roman" panose="02020603050405020304" pitchFamily="18" charset="0"/>
            <a:cs typeface="Times New Roman" panose="02020603050405020304" pitchFamily="18" charset="0"/>
          </a:endParaRPr>
        </a:p>
      </dsp:txBody>
      <dsp:txXfrm>
        <a:off x="148056" y="3078540"/>
        <a:ext cx="3394201" cy="1060688"/>
      </dsp:txXfrm>
    </dsp:sp>
    <dsp:sp modelId="{AB4548D6-FBED-4C3B-B5D9-8AA8F89E03F5}">
      <dsp:nvSpPr>
        <dsp:cNvPr id="0" name=""/>
        <dsp:cNvSpPr/>
      </dsp:nvSpPr>
      <dsp:spPr>
        <a:xfrm>
          <a:off x="6631" y="2925330"/>
          <a:ext cx="742481" cy="1113722"/>
        </a:xfrm>
        <a:prstGeom prst="rect">
          <a:avLst/>
        </a:prstGeom>
        <a:solidFill>
          <a:schemeClr val="bg2">
            <a:lumMod val="75000"/>
          </a:schemeClr>
        </a:solidFill>
        <a:ln>
          <a:noFill/>
        </a:ln>
        <a:effectLst/>
      </dsp:spPr>
      <dsp:style>
        <a:lnRef idx="0">
          <a:scrgbClr r="0" g="0" b="0"/>
        </a:lnRef>
        <a:fillRef idx="1">
          <a:scrgbClr r="0" g="0" b="0"/>
        </a:fillRef>
        <a:effectRef idx="2">
          <a:scrgbClr r="0" g="0" b="0"/>
        </a:effectRef>
        <a:fontRef idx="minor"/>
      </dsp:style>
    </dsp:sp>
    <dsp:sp modelId="{BFAC339F-0ECE-4E75-8F6C-D221AE81B587}">
      <dsp:nvSpPr>
        <dsp:cNvPr id="0" name=""/>
        <dsp:cNvSpPr/>
      </dsp:nvSpPr>
      <dsp:spPr>
        <a:xfrm>
          <a:off x="3826144" y="3078540"/>
          <a:ext cx="3394201" cy="1060688"/>
        </a:xfrm>
        <a:prstGeom prst="rect">
          <a:avLst/>
        </a:prstGeom>
        <a:solidFill>
          <a:schemeClr val="lt2">
            <a:alpha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18439"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i="0" kern="1200" dirty="0">
              <a:latin typeface="Times New Roman" panose="02020603050405020304" pitchFamily="18" charset="0"/>
              <a:cs typeface="Times New Roman" panose="02020603050405020304" pitchFamily="18" charset="0"/>
            </a:rPr>
            <a:t>Language:</a:t>
          </a:r>
          <a:r>
            <a:rPr lang="en-IN" sz="2400" b="0" i="0" kern="1200" dirty="0">
              <a:latin typeface="Times New Roman" panose="02020603050405020304" pitchFamily="18" charset="0"/>
              <a:cs typeface="Times New Roman" panose="02020603050405020304" pitchFamily="18" charset="0"/>
            </a:rPr>
            <a:t> </a:t>
          </a:r>
        </a:p>
        <a:p>
          <a:pPr marL="0" lvl="0" indent="0" algn="l" defTabSz="1066800">
            <a:lnSpc>
              <a:spcPct val="90000"/>
            </a:lnSpc>
            <a:spcBef>
              <a:spcPct val="0"/>
            </a:spcBef>
            <a:spcAft>
              <a:spcPct val="35000"/>
            </a:spcAft>
            <a:buNone/>
          </a:pPr>
          <a:r>
            <a:rPr lang="en-IN" sz="2000" b="0" i="0" kern="1200" dirty="0">
              <a:latin typeface="Times New Roman" panose="02020603050405020304" pitchFamily="18" charset="0"/>
              <a:cs typeface="Times New Roman" panose="02020603050405020304" pitchFamily="18" charset="0"/>
            </a:rPr>
            <a:t>Language of tweets</a:t>
          </a:r>
          <a:endParaRPr lang="en-US" sz="2000" kern="1200" dirty="0">
            <a:latin typeface="Times New Roman" panose="02020603050405020304" pitchFamily="18" charset="0"/>
            <a:cs typeface="Times New Roman" panose="02020603050405020304" pitchFamily="18" charset="0"/>
          </a:endParaRPr>
        </a:p>
      </dsp:txBody>
      <dsp:txXfrm>
        <a:off x="3826144" y="3078540"/>
        <a:ext cx="3394201" cy="1060688"/>
      </dsp:txXfrm>
    </dsp:sp>
    <dsp:sp modelId="{651908E5-0F1D-4F2B-B0B8-869B3D51126B}">
      <dsp:nvSpPr>
        <dsp:cNvPr id="0" name=""/>
        <dsp:cNvSpPr/>
      </dsp:nvSpPr>
      <dsp:spPr>
        <a:xfrm>
          <a:off x="3684719" y="2925330"/>
          <a:ext cx="742481" cy="1113722"/>
        </a:xfrm>
        <a:prstGeom prst="rect">
          <a:avLst/>
        </a:prstGeom>
        <a:solidFill>
          <a:schemeClr val="tx2">
            <a:lumMod val="40000"/>
            <a:lumOff val="60000"/>
          </a:schemeClr>
        </a:solidFill>
        <a:ln>
          <a:noFill/>
        </a:ln>
        <a:effectLst/>
      </dsp:spPr>
      <dsp:style>
        <a:lnRef idx="0">
          <a:scrgbClr r="0" g="0" b="0"/>
        </a:lnRef>
        <a:fillRef idx="1">
          <a:scrgbClr r="0" g="0" b="0"/>
        </a:fillRef>
        <a:effectRef idx="2">
          <a:scrgbClr r="0" g="0" b="0"/>
        </a:effectRef>
        <a:fontRef idx="minor"/>
      </dsp:style>
    </dsp:sp>
    <dsp:sp modelId="{972F140E-93C1-4008-B02A-94CE0ACE7433}">
      <dsp:nvSpPr>
        <dsp:cNvPr id="0" name=""/>
        <dsp:cNvSpPr/>
      </dsp:nvSpPr>
      <dsp:spPr>
        <a:xfrm>
          <a:off x="7504232" y="3078540"/>
          <a:ext cx="3394201" cy="1060688"/>
        </a:xfrm>
        <a:prstGeom prst="rect">
          <a:avLst/>
        </a:prstGeom>
        <a:solidFill>
          <a:schemeClr val="lt2">
            <a:alpha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18439"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i="0" kern="1200" dirty="0">
              <a:latin typeface="Times New Roman" panose="02020603050405020304" pitchFamily="18" charset="0"/>
              <a:cs typeface="Times New Roman" panose="02020603050405020304" pitchFamily="18" charset="0"/>
            </a:rPr>
            <a:t>Source:</a:t>
          </a:r>
        </a:p>
        <a:p>
          <a:pPr marL="0" lvl="0" indent="0" algn="l" defTabSz="1066800">
            <a:lnSpc>
              <a:spcPct val="90000"/>
            </a:lnSpc>
            <a:spcBef>
              <a:spcPct val="0"/>
            </a:spcBef>
            <a:spcAft>
              <a:spcPct val="35000"/>
            </a:spcAft>
            <a:buNone/>
          </a:pPr>
          <a:r>
            <a:rPr lang="en-IN" sz="2400" b="0" i="0" kern="1200" dirty="0">
              <a:latin typeface="Times New Roman" panose="02020603050405020304" pitchFamily="18" charset="0"/>
              <a:cs typeface="Times New Roman" panose="02020603050405020304" pitchFamily="18" charset="0"/>
            </a:rPr>
            <a:t> </a:t>
          </a:r>
          <a:r>
            <a:rPr lang="en-IN" sz="2000" b="0" i="0" kern="1200" dirty="0">
              <a:latin typeface="Times New Roman" panose="02020603050405020304" pitchFamily="18" charset="0"/>
              <a:cs typeface="Times New Roman" panose="02020603050405020304" pitchFamily="18" charset="0"/>
            </a:rPr>
            <a:t>Which source is used for tweets</a:t>
          </a:r>
          <a:endParaRPr lang="en-US" sz="2400" kern="1200" dirty="0">
            <a:latin typeface="Times New Roman" panose="02020603050405020304" pitchFamily="18" charset="0"/>
            <a:cs typeface="Times New Roman" panose="02020603050405020304" pitchFamily="18" charset="0"/>
          </a:endParaRPr>
        </a:p>
      </dsp:txBody>
      <dsp:txXfrm>
        <a:off x="7504232" y="3078540"/>
        <a:ext cx="3394201" cy="1060688"/>
      </dsp:txXfrm>
    </dsp:sp>
    <dsp:sp modelId="{B4BFCD79-92F0-4048-9490-61A52C004D01}">
      <dsp:nvSpPr>
        <dsp:cNvPr id="0" name=""/>
        <dsp:cNvSpPr/>
      </dsp:nvSpPr>
      <dsp:spPr>
        <a:xfrm>
          <a:off x="7362807" y="2925330"/>
          <a:ext cx="742481" cy="1113722"/>
        </a:xfrm>
        <a:prstGeom prst="rect">
          <a:avLst/>
        </a:prstGeom>
        <a:solidFill>
          <a:schemeClr val="accent2">
            <a:lumMod val="40000"/>
            <a:lumOff val="60000"/>
          </a:schemeClr>
        </a:solidFill>
        <a:ln>
          <a:noFill/>
        </a:ln>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47EC-B2C5-E9C2-FB11-93A4665B39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385023B-B8EB-8734-6181-B09EC3B896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BC1F4C0-549B-4B38-A8AF-EBDA73537069}"/>
              </a:ext>
            </a:extLst>
          </p:cNvPr>
          <p:cNvSpPr>
            <a:spLocks noGrp="1"/>
          </p:cNvSpPr>
          <p:nvPr>
            <p:ph type="dt" sz="half" idx="10"/>
          </p:nvPr>
        </p:nvSpPr>
        <p:spPr/>
        <p:txBody>
          <a:bodyPr/>
          <a:lstStyle/>
          <a:p>
            <a:fld id="{9184DA70-C731-4C70-880D-CCD4705E623C}" type="datetime1">
              <a:rPr lang="en-US" smtClean="0"/>
              <a:t>8/8/2022</a:t>
            </a:fld>
            <a:endParaRPr lang="en-US" dirty="0"/>
          </a:p>
        </p:txBody>
      </p:sp>
      <p:sp>
        <p:nvSpPr>
          <p:cNvPr id="5" name="Footer Placeholder 4">
            <a:extLst>
              <a:ext uri="{FF2B5EF4-FFF2-40B4-BE49-F238E27FC236}">
                <a16:creationId xmlns:a16="http://schemas.microsoft.com/office/drawing/2014/main" id="{4715B354-8EA2-E115-89CF-2CDD60446A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AD5449-524A-B541-46A6-88088CA8A10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5504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3F1D-D63C-F2B6-49C0-E834D627C6E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261C08A-E342-C5D8-7C3A-DCF887DC47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7DFD8C1-847B-F74C-05FF-940B4290E7FE}"/>
              </a:ext>
            </a:extLst>
          </p:cNvPr>
          <p:cNvSpPr>
            <a:spLocks noGrp="1"/>
          </p:cNvSpPr>
          <p:nvPr>
            <p:ph type="dt" sz="half" idx="10"/>
          </p:nvPr>
        </p:nvSpPr>
        <p:spPr/>
        <p:txBody>
          <a:bodyPr/>
          <a:lstStyle/>
          <a:p>
            <a:fld id="{62D6E202-B606-4609-B914-27C9371A1F6D}" type="datetime1">
              <a:rPr lang="en-US" smtClean="0"/>
              <a:t>8/8/2022</a:t>
            </a:fld>
            <a:endParaRPr lang="en-US" dirty="0"/>
          </a:p>
        </p:txBody>
      </p:sp>
      <p:sp>
        <p:nvSpPr>
          <p:cNvPr id="5" name="Footer Placeholder 4">
            <a:extLst>
              <a:ext uri="{FF2B5EF4-FFF2-40B4-BE49-F238E27FC236}">
                <a16:creationId xmlns:a16="http://schemas.microsoft.com/office/drawing/2014/main" id="{07E105C1-5146-6735-AB1A-BDF579F574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4EBF29-63F5-ED00-C0FC-F95F2D908C1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66786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94DB67-8C0C-A465-388D-0BAF834348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493B0B9-0254-4B27-C4F8-A85488C880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15FC85-CD0A-4738-6A31-906F3D9C0CF2}"/>
              </a:ext>
            </a:extLst>
          </p:cNvPr>
          <p:cNvSpPr>
            <a:spLocks noGrp="1"/>
          </p:cNvSpPr>
          <p:nvPr>
            <p:ph type="dt" sz="half" idx="10"/>
          </p:nvPr>
        </p:nvSpPr>
        <p:spPr/>
        <p:txBody>
          <a:bodyPr/>
          <a:lstStyle/>
          <a:p>
            <a:fld id="{62D6E202-B606-4609-B914-27C9371A1F6D}" type="datetime1">
              <a:rPr lang="en-US" smtClean="0"/>
              <a:t>8/8/2022</a:t>
            </a:fld>
            <a:endParaRPr lang="en-US" dirty="0"/>
          </a:p>
        </p:txBody>
      </p:sp>
      <p:sp>
        <p:nvSpPr>
          <p:cNvPr id="5" name="Footer Placeholder 4">
            <a:extLst>
              <a:ext uri="{FF2B5EF4-FFF2-40B4-BE49-F238E27FC236}">
                <a16:creationId xmlns:a16="http://schemas.microsoft.com/office/drawing/2014/main" id="{246EC017-E970-47BF-B5FC-7DC4B21313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69425B-8B56-4460-DDDA-110D259CAAF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56197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28F7-7685-548B-CBD2-D2970507044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64FE49C-A222-7F79-96C3-80A12AE499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E3BEA73-0C87-D549-F655-EC6B513170A9}"/>
              </a:ext>
            </a:extLst>
          </p:cNvPr>
          <p:cNvSpPr>
            <a:spLocks noGrp="1"/>
          </p:cNvSpPr>
          <p:nvPr>
            <p:ph type="dt" sz="half" idx="10"/>
          </p:nvPr>
        </p:nvSpPr>
        <p:spPr/>
        <p:txBody>
          <a:bodyPr/>
          <a:lstStyle/>
          <a:p>
            <a:fld id="{62D6E202-B606-4609-B914-27C9371A1F6D}" type="datetime1">
              <a:rPr lang="en-US" smtClean="0"/>
              <a:t>8/8/2022</a:t>
            </a:fld>
            <a:endParaRPr lang="en-US" dirty="0"/>
          </a:p>
        </p:txBody>
      </p:sp>
      <p:sp>
        <p:nvSpPr>
          <p:cNvPr id="5" name="Footer Placeholder 4">
            <a:extLst>
              <a:ext uri="{FF2B5EF4-FFF2-40B4-BE49-F238E27FC236}">
                <a16:creationId xmlns:a16="http://schemas.microsoft.com/office/drawing/2014/main" id="{5BEDFCCF-A372-0B06-FD6E-1734F0262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24A3D58-1C53-2A62-59E4-8406D1F942E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745985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327F-673A-E736-03A2-62AE7B7129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08B2A4B-1FBC-DC9F-57C6-DB286EE0C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86C392-132F-E802-97E3-5072158F53C6}"/>
              </a:ext>
            </a:extLst>
          </p:cNvPr>
          <p:cNvSpPr>
            <a:spLocks noGrp="1"/>
          </p:cNvSpPr>
          <p:nvPr>
            <p:ph type="dt" sz="half" idx="10"/>
          </p:nvPr>
        </p:nvSpPr>
        <p:spPr/>
        <p:txBody>
          <a:bodyPr/>
          <a:lstStyle/>
          <a:p>
            <a:fld id="{97669AF7-7BEB-44E4-9852-375E34362B5B}" type="datetime1">
              <a:rPr lang="en-US" smtClean="0"/>
              <a:t>8/8/2022</a:t>
            </a:fld>
            <a:endParaRPr lang="en-US" dirty="0"/>
          </a:p>
        </p:txBody>
      </p:sp>
      <p:sp>
        <p:nvSpPr>
          <p:cNvPr id="5" name="Footer Placeholder 4">
            <a:extLst>
              <a:ext uri="{FF2B5EF4-FFF2-40B4-BE49-F238E27FC236}">
                <a16:creationId xmlns:a16="http://schemas.microsoft.com/office/drawing/2014/main" id="{4CCE160C-0977-9A50-741C-0EF3ED05F5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5AFD19-615A-E270-A9BA-A8AA138C684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2542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C053-7DEC-3E4A-10B5-52F3B6493D9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F2BF04B-E4FD-F143-E44B-DD11AC4A2F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0A15775-F265-4EBA-DA8E-4649B6915E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FDA637A-19F8-07DA-961C-152E987EF619}"/>
              </a:ext>
            </a:extLst>
          </p:cNvPr>
          <p:cNvSpPr>
            <a:spLocks noGrp="1"/>
          </p:cNvSpPr>
          <p:nvPr>
            <p:ph type="dt" sz="half" idx="10"/>
          </p:nvPr>
        </p:nvSpPr>
        <p:spPr/>
        <p:txBody>
          <a:bodyPr/>
          <a:lstStyle/>
          <a:p>
            <a:fld id="{62D6E202-B606-4609-B914-27C9371A1F6D}" type="datetime1">
              <a:rPr lang="en-US" smtClean="0"/>
              <a:t>8/8/2022</a:t>
            </a:fld>
            <a:endParaRPr lang="en-US" dirty="0"/>
          </a:p>
        </p:txBody>
      </p:sp>
      <p:sp>
        <p:nvSpPr>
          <p:cNvPr id="6" name="Footer Placeholder 5">
            <a:extLst>
              <a:ext uri="{FF2B5EF4-FFF2-40B4-BE49-F238E27FC236}">
                <a16:creationId xmlns:a16="http://schemas.microsoft.com/office/drawing/2014/main" id="{A91D43B3-DEB0-D2B0-9043-5819347808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0361745-38F6-63CE-4A9F-457E7084E7C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32729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6B7C9-55F9-BADB-2B0A-8F3A417F7B2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5C6D8A0-3531-A3AC-65B1-B86898A35F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2B4858-E160-16ED-9E78-D069F58E9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8354251-73FB-8CCD-666B-01671A3A3C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3C4B7C-5F6F-8742-841D-A2CFAB18BC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836A12B-7287-059C-EE72-3BB71E996514}"/>
              </a:ext>
            </a:extLst>
          </p:cNvPr>
          <p:cNvSpPr>
            <a:spLocks noGrp="1"/>
          </p:cNvSpPr>
          <p:nvPr>
            <p:ph type="dt" sz="half" idx="10"/>
          </p:nvPr>
        </p:nvSpPr>
        <p:spPr/>
        <p:txBody>
          <a:bodyPr/>
          <a:lstStyle/>
          <a:p>
            <a:fld id="{62D6E202-B606-4609-B914-27C9371A1F6D}" type="datetime1">
              <a:rPr lang="en-US" smtClean="0"/>
              <a:t>8/8/2022</a:t>
            </a:fld>
            <a:endParaRPr lang="en-US" dirty="0"/>
          </a:p>
        </p:txBody>
      </p:sp>
      <p:sp>
        <p:nvSpPr>
          <p:cNvPr id="8" name="Footer Placeholder 7">
            <a:extLst>
              <a:ext uri="{FF2B5EF4-FFF2-40B4-BE49-F238E27FC236}">
                <a16:creationId xmlns:a16="http://schemas.microsoft.com/office/drawing/2014/main" id="{07F62BA8-8824-4F32-0B59-5D2394DFE6D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F47FFF8-F96B-BE86-96E5-B82056F8975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1982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7299-2113-7AB6-E694-49D5FD79EFC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237D1BE-99E0-8774-5854-633CFF327D5E}"/>
              </a:ext>
            </a:extLst>
          </p:cNvPr>
          <p:cNvSpPr>
            <a:spLocks noGrp="1"/>
          </p:cNvSpPr>
          <p:nvPr>
            <p:ph type="dt" sz="half" idx="10"/>
          </p:nvPr>
        </p:nvSpPr>
        <p:spPr/>
        <p:txBody>
          <a:bodyPr/>
          <a:lstStyle/>
          <a:p>
            <a:fld id="{1775B394-D9F9-4F0C-B15D-605F45CB9E9F}" type="datetime1">
              <a:rPr lang="en-US" smtClean="0"/>
              <a:t>8/8/2022</a:t>
            </a:fld>
            <a:endParaRPr lang="en-US" dirty="0"/>
          </a:p>
        </p:txBody>
      </p:sp>
      <p:sp>
        <p:nvSpPr>
          <p:cNvPr id="4" name="Footer Placeholder 3">
            <a:extLst>
              <a:ext uri="{FF2B5EF4-FFF2-40B4-BE49-F238E27FC236}">
                <a16:creationId xmlns:a16="http://schemas.microsoft.com/office/drawing/2014/main" id="{07C9F8B6-5AC6-28F4-26E5-0CED4CAEB3C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B248738-DFD1-7858-1EB3-2C56CB1A812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470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E0BD40-28B9-937A-70AF-F53D32E48185}"/>
              </a:ext>
            </a:extLst>
          </p:cNvPr>
          <p:cNvSpPr>
            <a:spLocks noGrp="1"/>
          </p:cNvSpPr>
          <p:nvPr>
            <p:ph type="dt" sz="half" idx="10"/>
          </p:nvPr>
        </p:nvSpPr>
        <p:spPr/>
        <p:txBody>
          <a:bodyPr/>
          <a:lstStyle/>
          <a:p>
            <a:fld id="{39667345-2558-425A-8533-9BFDBCE15005}" type="datetime1">
              <a:rPr lang="en-US" smtClean="0"/>
              <a:t>8/8/2022</a:t>
            </a:fld>
            <a:endParaRPr lang="en-US" dirty="0"/>
          </a:p>
        </p:txBody>
      </p:sp>
      <p:sp>
        <p:nvSpPr>
          <p:cNvPr id="3" name="Footer Placeholder 2">
            <a:extLst>
              <a:ext uri="{FF2B5EF4-FFF2-40B4-BE49-F238E27FC236}">
                <a16:creationId xmlns:a16="http://schemas.microsoft.com/office/drawing/2014/main" id="{1B2638B0-9A2F-C4C5-FF69-22B86D53BE9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C0102ED-9CBC-7CB8-6EC4-28ECCD93C0D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4203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100D-B3B8-D33B-8AB7-0B33B71767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9A167E-B070-8574-6CF6-515690956A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C4E4F87-FF59-53B7-3CAB-9DE31B41A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4AC0E3-6249-C247-7297-6567CE5E2518}"/>
              </a:ext>
            </a:extLst>
          </p:cNvPr>
          <p:cNvSpPr>
            <a:spLocks noGrp="1"/>
          </p:cNvSpPr>
          <p:nvPr>
            <p:ph type="dt" sz="half" idx="10"/>
          </p:nvPr>
        </p:nvSpPr>
        <p:spPr/>
        <p:txBody>
          <a:bodyPr/>
          <a:lstStyle/>
          <a:p>
            <a:fld id="{62D6E202-B606-4609-B914-27C9371A1F6D}" type="datetime1">
              <a:rPr lang="en-US" smtClean="0"/>
              <a:t>8/8/2022</a:t>
            </a:fld>
            <a:endParaRPr lang="en-US" dirty="0"/>
          </a:p>
        </p:txBody>
      </p:sp>
      <p:sp>
        <p:nvSpPr>
          <p:cNvPr id="6" name="Footer Placeholder 5">
            <a:extLst>
              <a:ext uri="{FF2B5EF4-FFF2-40B4-BE49-F238E27FC236}">
                <a16:creationId xmlns:a16="http://schemas.microsoft.com/office/drawing/2014/main" id="{C735BB44-7050-F97D-0936-2D86264E20A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563B88-442D-24FB-9CEB-8BDDD72BEF1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76469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E8085-2DBC-13B9-9A8B-86AC21A66A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98D1794-52FD-8630-62C7-E91477121F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6BB1BC8-EDFA-FADA-4792-DF163C67F2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CE3953-C243-545F-A73A-5BE627E81435}"/>
              </a:ext>
            </a:extLst>
          </p:cNvPr>
          <p:cNvSpPr>
            <a:spLocks noGrp="1"/>
          </p:cNvSpPr>
          <p:nvPr>
            <p:ph type="dt" sz="half" idx="10"/>
          </p:nvPr>
        </p:nvSpPr>
        <p:spPr/>
        <p:txBody>
          <a:bodyPr/>
          <a:lstStyle/>
          <a:p>
            <a:fld id="{62D6E202-B606-4609-B914-27C9371A1F6D}" type="datetime1">
              <a:rPr lang="en-US" smtClean="0"/>
              <a:t>8/8/2022</a:t>
            </a:fld>
            <a:endParaRPr lang="en-US" dirty="0"/>
          </a:p>
        </p:txBody>
      </p:sp>
      <p:sp>
        <p:nvSpPr>
          <p:cNvPr id="6" name="Footer Placeholder 5">
            <a:extLst>
              <a:ext uri="{FF2B5EF4-FFF2-40B4-BE49-F238E27FC236}">
                <a16:creationId xmlns:a16="http://schemas.microsoft.com/office/drawing/2014/main" id="{2222E563-E329-7A5E-E8B1-C051BDACDC3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68BAFF1-6099-F3C8-955D-34AC90464FE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51839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0EF70-623B-3BB7-595A-8AEE71734C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83DD59B-5874-FCF3-91A3-50B5E0138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F3267B-D93C-D7E4-40AD-0B49B19DA5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8/8/2022</a:t>
            </a:fld>
            <a:endParaRPr lang="en-US" dirty="0"/>
          </a:p>
        </p:txBody>
      </p:sp>
      <p:sp>
        <p:nvSpPr>
          <p:cNvPr id="5" name="Footer Placeholder 4">
            <a:extLst>
              <a:ext uri="{FF2B5EF4-FFF2-40B4-BE49-F238E27FC236}">
                <a16:creationId xmlns:a16="http://schemas.microsoft.com/office/drawing/2014/main" id="{DCDB9DA7-9525-BABC-9CB9-E17AD9A20C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FBA01A-CF10-5BCE-0B47-F9D9552672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89103002"/>
      </p:ext>
    </p:extLst>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72968" y="-216346"/>
            <a:ext cx="6267444" cy="3346704"/>
          </a:xfrm>
        </p:spPr>
        <p:txBody>
          <a:bodyPr vert="horz" lIns="91440" tIns="45720" rIns="91440" bIns="45720" rtlCol="0" anchor="b">
            <a:normAutofit/>
          </a:bodyPr>
          <a:lstStyle/>
          <a:p>
            <a:br>
              <a:rPr lang="en-US" sz="5000" b="1" i="0" u="sng" dirty="0"/>
            </a:br>
            <a:r>
              <a:rPr lang="en-US" sz="4400" b="1" i="0" u="sng" dirty="0"/>
              <a:t>SENTIMENTAL ANALYSIS ON </a:t>
            </a:r>
            <a:br>
              <a:rPr lang="en-US" sz="4400" b="1" i="0" u="sng" dirty="0"/>
            </a:br>
            <a:r>
              <a:rPr lang="en-US" sz="4400" b="1" i="0" u="sng" dirty="0"/>
              <a:t>TOP TEN AIRLINES</a:t>
            </a:r>
            <a:endParaRPr lang="en-US" sz="5000" b="1" i="0" u="sng"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90338" y="3222234"/>
            <a:ext cx="3734014" cy="1572768"/>
          </a:xfrm>
        </p:spPr>
        <p:txBody>
          <a:bodyPr vert="horz" lIns="91440" tIns="45720" rIns="91440" bIns="45720" rtlCol="0">
            <a:normAutofit/>
          </a:bodyPr>
          <a:lstStyle/>
          <a:p>
            <a:pPr algn="l">
              <a:tabLst>
                <a:tab pos="2105025" algn="l"/>
              </a:tabLst>
            </a:pPr>
            <a:endParaRPr lang="en-US" u="heavy" dirty="0">
              <a:effectLst/>
              <a:highlight>
                <a:srgbClr val="C0C0C0"/>
              </a:highlight>
            </a:endParaRPr>
          </a:p>
          <a:p>
            <a:pPr algn="l">
              <a:tabLst>
                <a:tab pos="2105025" algn="l"/>
              </a:tabLst>
            </a:pPr>
            <a:r>
              <a:rPr lang="en-US" b="1" dirty="0">
                <a:solidFill>
                  <a:schemeClr val="bg1"/>
                </a:solidFill>
                <a:effectLst/>
                <a:highlight>
                  <a:srgbClr val="000000"/>
                </a:highlight>
              </a:rPr>
              <a:t>Capstone Project (DAB-402</a:t>
            </a:r>
            <a:r>
              <a:rPr lang="en-US" b="1" dirty="0">
                <a:effectLst/>
                <a:highlight>
                  <a:srgbClr val="000000"/>
                </a:highlight>
              </a:rPr>
              <a:t>)</a:t>
            </a:r>
          </a:p>
          <a:p>
            <a:pPr algn="l">
              <a:tabLst>
                <a:tab pos="2105025" algn="l"/>
              </a:tabLst>
            </a:pPr>
            <a:r>
              <a:rPr lang="en-US" b="1" u="heavy" dirty="0"/>
              <a:t>   </a:t>
            </a:r>
          </a:p>
          <a:p>
            <a:pPr algn="l">
              <a:tabLst>
                <a:tab pos="2105025" algn="l"/>
              </a:tabLst>
            </a:pPr>
            <a:endParaRPr lang="en-US" b="1" u="heavy" dirty="0"/>
          </a:p>
        </p:txBody>
      </p:sp>
      <p:pic>
        <p:nvPicPr>
          <p:cNvPr id="12" name="Picture 11">
            <a:extLst>
              <a:ext uri="{FF2B5EF4-FFF2-40B4-BE49-F238E27FC236}">
                <a16:creationId xmlns:a16="http://schemas.microsoft.com/office/drawing/2014/main" id="{B47EB7F1-1BE6-C6E0-7CD2-0AF78884F2C9}"/>
              </a:ext>
            </a:extLst>
          </p:cNvPr>
          <p:cNvPicPr>
            <a:picLocks noChangeAspect="1"/>
          </p:cNvPicPr>
          <p:nvPr/>
        </p:nvPicPr>
        <p:blipFill rotWithShape="1">
          <a:blip r:embed="rId2"/>
          <a:srcRect l="16523" r="34829" b="-1"/>
          <a:stretch/>
        </p:blipFill>
        <p:spPr>
          <a:xfrm>
            <a:off x="5514692" y="10"/>
            <a:ext cx="667578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0CA38457-42D3-6781-25C5-489026C3FBF1}"/>
              </a:ext>
            </a:extLst>
          </p:cNvPr>
          <p:cNvSpPr txBox="1"/>
          <p:nvPr/>
        </p:nvSpPr>
        <p:spPr>
          <a:xfrm>
            <a:off x="168058" y="4549676"/>
            <a:ext cx="5260150" cy="2062103"/>
          </a:xfrm>
          <a:prstGeom prst="rect">
            <a:avLst/>
          </a:prstGeom>
          <a:noFill/>
        </p:spPr>
        <p:txBody>
          <a:bodyPr wrap="square" rtlCol="0">
            <a:spAutoFit/>
          </a:bodyPr>
          <a:lstStyle/>
          <a:p>
            <a:pPr algn="ctr">
              <a:spcAft>
                <a:spcPts val="600"/>
              </a:spcAft>
            </a:pPr>
            <a:r>
              <a:rPr lang="en-CA" sz="2000" b="1" dirty="0">
                <a:latin typeface="Times New Roman" panose="02020603050405020304" pitchFamily="18" charset="0"/>
                <a:cs typeface="Times New Roman" panose="02020603050405020304" pitchFamily="18" charset="0"/>
              </a:rPr>
              <a:t>Presented By: </a:t>
            </a:r>
          </a:p>
          <a:p>
            <a:pPr algn="ctr">
              <a:spcAft>
                <a:spcPts val="600"/>
              </a:spcAft>
            </a:pPr>
            <a:r>
              <a:rPr lang="en-CA" sz="2000" b="1" dirty="0">
                <a:solidFill>
                  <a:schemeClr val="accent2">
                    <a:lumMod val="50000"/>
                  </a:schemeClr>
                </a:solidFill>
                <a:latin typeface="Times New Roman" panose="02020603050405020304" pitchFamily="18" charset="0"/>
                <a:cs typeface="Times New Roman" panose="02020603050405020304" pitchFamily="18" charset="0"/>
              </a:rPr>
              <a:t>Priya (0779602)</a:t>
            </a:r>
          </a:p>
          <a:p>
            <a:pPr algn="ctr">
              <a:spcAft>
                <a:spcPts val="600"/>
              </a:spcAft>
            </a:pPr>
            <a:r>
              <a:rPr lang="en-CA" sz="2000" b="1" dirty="0">
                <a:latin typeface="Times New Roman" panose="02020603050405020304" pitchFamily="18" charset="0"/>
                <a:cs typeface="Times New Roman" panose="02020603050405020304" pitchFamily="18" charset="0"/>
              </a:rPr>
              <a:t>Presented To: </a:t>
            </a:r>
          </a:p>
          <a:p>
            <a:pPr algn="ctr">
              <a:spcAft>
                <a:spcPts val="600"/>
              </a:spcAft>
            </a:pPr>
            <a:r>
              <a:rPr lang="en-CA" sz="2000" b="1" dirty="0">
                <a:solidFill>
                  <a:schemeClr val="accent2">
                    <a:lumMod val="50000"/>
                  </a:schemeClr>
                </a:solidFill>
                <a:latin typeface="Times New Roman" panose="02020603050405020304" pitchFamily="18" charset="0"/>
                <a:cs typeface="Times New Roman" panose="02020603050405020304" pitchFamily="18" charset="0"/>
              </a:rPr>
              <a:t>Savita </a:t>
            </a:r>
            <a:r>
              <a:rPr lang="en-CA" sz="2000" b="1" dirty="0" err="1">
                <a:solidFill>
                  <a:schemeClr val="accent2">
                    <a:lumMod val="50000"/>
                  </a:schemeClr>
                </a:solidFill>
                <a:latin typeface="Times New Roman" panose="02020603050405020304" pitchFamily="18" charset="0"/>
                <a:cs typeface="Times New Roman" panose="02020603050405020304" pitchFamily="18" charset="0"/>
              </a:rPr>
              <a:t>Seharawat</a:t>
            </a:r>
            <a:r>
              <a:rPr lang="en-CA" sz="2000" b="1" dirty="0">
                <a:solidFill>
                  <a:schemeClr val="accent2">
                    <a:lumMod val="50000"/>
                  </a:schemeClr>
                </a:solidFill>
                <a:latin typeface="Times New Roman" panose="02020603050405020304" pitchFamily="18" charset="0"/>
                <a:cs typeface="Times New Roman" panose="02020603050405020304" pitchFamily="18" charset="0"/>
              </a:rPr>
              <a:t> </a:t>
            </a:r>
          </a:p>
          <a:p>
            <a:pPr>
              <a:spcAft>
                <a:spcPts val="600"/>
              </a:spcAft>
            </a:pPr>
            <a:endParaRPr lang="en-CA" sz="2800" dirty="0"/>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F8C9-556E-9F7B-D8CB-46062EE75D12}"/>
              </a:ext>
            </a:extLst>
          </p:cNvPr>
          <p:cNvSpPr>
            <a:spLocks noGrp="1"/>
          </p:cNvSpPr>
          <p:nvPr>
            <p:ph type="title"/>
          </p:nvPr>
        </p:nvSpPr>
        <p:spPr>
          <a:xfrm>
            <a:off x="5541325" y="360994"/>
            <a:ext cx="5748716" cy="1324658"/>
          </a:xfrm>
        </p:spPr>
        <p:txBody>
          <a:bodyPr>
            <a:normAutofit/>
          </a:bodyPr>
          <a:lstStyle/>
          <a:p>
            <a:pPr marL="0" indent="0">
              <a:buNone/>
            </a:pPr>
            <a:r>
              <a:rPr lang="en-CA" sz="4400" b="1" u="sng" dirty="0">
                <a:latin typeface="Times New Roman" panose="02020603050405020304" pitchFamily="18" charset="0"/>
                <a:cs typeface="Times New Roman" panose="02020603050405020304" pitchFamily="18" charset="0"/>
              </a:rPr>
              <a:t>Punctuation Removal</a:t>
            </a:r>
          </a:p>
        </p:txBody>
      </p:sp>
      <p:sp>
        <p:nvSpPr>
          <p:cNvPr id="82" name="Content Placeholder 2">
            <a:extLst>
              <a:ext uri="{FF2B5EF4-FFF2-40B4-BE49-F238E27FC236}">
                <a16:creationId xmlns:a16="http://schemas.microsoft.com/office/drawing/2014/main" id="{D2D33032-0358-1ABF-A3C2-938C08386C95}"/>
              </a:ext>
            </a:extLst>
          </p:cNvPr>
          <p:cNvSpPr>
            <a:spLocks noGrp="1"/>
          </p:cNvSpPr>
          <p:nvPr>
            <p:ph idx="1"/>
          </p:nvPr>
        </p:nvSpPr>
        <p:spPr>
          <a:xfrm>
            <a:off x="5702710" y="1948285"/>
            <a:ext cx="6489290" cy="4228678"/>
          </a:xfrm>
        </p:spPr>
        <p:txBody>
          <a:bodyPr>
            <a:normAutofit/>
          </a:bodyPr>
          <a:lstStyle/>
          <a:p>
            <a:r>
              <a:rPr lang="en-CA" sz="2400" b="1" dirty="0">
                <a:latin typeface="Times New Roman" panose="02020603050405020304" pitchFamily="18" charset="0"/>
                <a:cs typeface="Times New Roman" panose="02020603050405020304" pitchFamily="18" charset="0"/>
              </a:rPr>
              <a:t>Library (re): </a:t>
            </a:r>
            <a:r>
              <a:rPr lang="en-US" sz="2400" b="0" i="0" dirty="0">
                <a:effectLst/>
                <a:latin typeface="Times New Roman" panose="02020603050405020304" pitchFamily="18" charset="0"/>
                <a:cs typeface="Times New Roman" panose="02020603050405020304" pitchFamily="18" charset="0"/>
              </a:rPr>
              <a:t>A regular expression (or RE) </a:t>
            </a:r>
            <a:r>
              <a:rPr lang="en-US" sz="2400" b="1" i="0" dirty="0">
                <a:effectLst/>
                <a:latin typeface="Times New Roman" panose="02020603050405020304" pitchFamily="18" charset="0"/>
                <a:cs typeface="Times New Roman" panose="02020603050405020304" pitchFamily="18" charset="0"/>
              </a:rPr>
              <a:t>specifies a set of strings that matches it</a:t>
            </a:r>
            <a:r>
              <a:rPr lang="en-US" sz="2400" b="0" i="0" dirty="0">
                <a:effectLst/>
                <a:latin typeface="Times New Roman" panose="02020603050405020304" pitchFamily="18" charset="0"/>
                <a:cs typeface="Times New Roman" panose="02020603050405020304" pitchFamily="18" charset="0"/>
              </a:rPr>
              <a:t>; the functions in this module let you check if a particular string matches a given regular expression (or if a given regular expression matches a particular string, which comes down to the same thing). </a:t>
            </a:r>
          </a:p>
          <a:p>
            <a:pPr marL="0" indent="0">
              <a:buNone/>
            </a:pPr>
            <a:r>
              <a:rPr lang="en-CA" sz="2400" dirty="0">
                <a:latin typeface="Times New Roman" panose="02020603050405020304" pitchFamily="18" charset="0"/>
                <a:cs typeface="Times New Roman" panose="02020603050405020304" pitchFamily="18" charset="0"/>
              </a:rPr>
              <a:t>   </a:t>
            </a:r>
            <a:r>
              <a:rPr lang="en-CA" sz="2400" b="1" dirty="0">
                <a:latin typeface="Times New Roman" panose="02020603050405020304" pitchFamily="18" charset="0"/>
                <a:cs typeface="Times New Roman" panose="02020603050405020304" pitchFamily="18" charset="0"/>
              </a:rPr>
              <a:t>Lambda function: </a:t>
            </a:r>
            <a:r>
              <a:rPr lang="en-US" sz="2400" dirty="0">
                <a:latin typeface="Times New Roman" panose="02020603050405020304" pitchFamily="18" charset="0"/>
                <a:cs typeface="Times New Roman" panose="02020603050405020304" pitchFamily="18" charset="0"/>
              </a:rPr>
              <a:t>This function can have any number of arguments but only one expression, which is evaluated and returned. </a:t>
            </a:r>
          </a:p>
          <a:p>
            <a:pPr marL="0" indent="0">
              <a:buNone/>
            </a:pPr>
            <a:r>
              <a:rPr lang="en-US" sz="2400" dirty="0">
                <a:latin typeface="Times New Roman" panose="02020603050405020304" pitchFamily="18" charset="0"/>
                <a:cs typeface="Times New Roman" panose="02020603050405020304" pitchFamily="18" charset="0"/>
              </a:rPr>
              <a:t>I used regular expression: </a:t>
            </a:r>
            <a:r>
              <a:rPr lang="en-US" sz="1600" b="0" i="0" dirty="0">
                <a:solidFill>
                  <a:srgbClr val="202124"/>
                </a:solidFill>
                <a:effectLst/>
                <a:latin typeface="arial" panose="020B0604020202020204" pitchFamily="34" charset="0"/>
              </a:rPr>
              <a:t> </a:t>
            </a:r>
            <a:r>
              <a:rPr lang="en-US" sz="1600" b="0" i="0" dirty="0">
                <a:effectLst/>
                <a:latin typeface="arial" panose="020B0604020202020204" pitchFamily="34" charset="0"/>
              </a:rPr>
              <a:t>[a-zA-Z0-9] mean that </a:t>
            </a:r>
            <a:r>
              <a:rPr lang="en-US" sz="1600" b="1" i="0" dirty="0">
                <a:effectLst/>
                <a:latin typeface="arial" panose="020B0604020202020204" pitchFamily="34" charset="0"/>
              </a:rPr>
              <a:t>any letter (regardless of case) or digit will match</a:t>
            </a:r>
            <a:r>
              <a:rPr lang="en-US" sz="1600" b="0" i="0" dirty="0">
                <a:effectLst/>
                <a:latin typeface="arial" panose="020B0604020202020204" pitchFamily="34" charset="0"/>
              </a:rPr>
              <a:t>.</a:t>
            </a:r>
            <a:endParaRPr lang="en-CA" sz="2400"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639A4B1B-D7DB-8DB3-BD00-6340910EF026}"/>
              </a:ext>
            </a:extLst>
          </p:cNvPr>
          <p:cNvPicPr>
            <a:picLocks noChangeAspect="1"/>
          </p:cNvPicPr>
          <p:nvPr/>
        </p:nvPicPr>
        <p:blipFill rotWithShape="1">
          <a:blip r:embed="rId2">
            <a:duotone>
              <a:prstClr val="black"/>
              <a:schemeClr val="accent5">
                <a:tint val="45000"/>
                <a:satMod val="400000"/>
              </a:schemeClr>
            </a:duotone>
          </a:blip>
          <a:srcRect l="5580" t="4953" r="7088" b="7111"/>
          <a:stretch/>
        </p:blipFill>
        <p:spPr>
          <a:xfrm>
            <a:off x="1285279" y="2047256"/>
            <a:ext cx="3660855" cy="2763488"/>
          </a:xfrm>
          <a:prstGeom prst="rect">
            <a:avLst/>
          </a:prstGeom>
        </p:spPr>
      </p:pic>
    </p:spTree>
    <p:extLst>
      <p:ext uri="{BB962C8B-B14F-4D97-AF65-F5344CB8AC3E}">
        <p14:creationId xmlns:p14="http://schemas.microsoft.com/office/powerpoint/2010/main" val="2904700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4FA0-5430-F57B-BE6B-B87394F9B5FD}"/>
              </a:ext>
            </a:extLst>
          </p:cNvPr>
          <p:cNvSpPr>
            <a:spLocks noGrp="1"/>
          </p:cNvSpPr>
          <p:nvPr>
            <p:ph type="title"/>
          </p:nvPr>
        </p:nvSpPr>
        <p:spPr>
          <a:xfrm>
            <a:off x="6109498" y="908344"/>
            <a:ext cx="5244301" cy="1538130"/>
          </a:xfrm>
        </p:spPr>
        <p:txBody>
          <a:bodyPr>
            <a:normAutofit/>
          </a:bodyPr>
          <a:lstStyle/>
          <a:p>
            <a:r>
              <a:rPr lang="en-CA" sz="4000" b="1" u="sng" dirty="0">
                <a:latin typeface="Times New Roman" panose="02020603050405020304" pitchFamily="18" charset="0"/>
                <a:cs typeface="Times New Roman" panose="02020603050405020304" pitchFamily="18" charset="0"/>
              </a:rPr>
              <a:t>Tokenization</a:t>
            </a:r>
          </a:p>
        </p:txBody>
      </p:sp>
      <p:sp>
        <p:nvSpPr>
          <p:cNvPr id="3" name="Content Placeholder 2">
            <a:extLst>
              <a:ext uri="{FF2B5EF4-FFF2-40B4-BE49-F238E27FC236}">
                <a16:creationId xmlns:a16="http://schemas.microsoft.com/office/drawing/2014/main" id="{4525DF98-D22A-33A4-58A3-23A0D9F8B5CB}"/>
              </a:ext>
            </a:extLst>
          </p:cNvPr>
          <p:cNvSpPr>
            <a:spLocks noGrp="1"/>
          </p:cNvSpPr>
          <p:nvPr>
            <p:ph idx="1"/>
          </p:nvPr>
        </p:nvSpPr>
        <p:spPr>
          <a:xfrm>
            <a:off x="5772010" y="1852100"/>
            <a:ext cx="5383652" cy="3470097"/>
          </a:xfrm>
        </p:spPr>
        <p:txBody>
          <a:bodyPr>
            <a:normAutofit fontScale="92500" lnSpcReduction="20000"/>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u="sng" dirty="0">
                <a:latin typeface="Times New Roman" panose="02020603050405020304" pitchFamily="18" charset="0"/>
                <a:cs typeface="Times New Roman" panose="02020603050405020304" pitchFamily="18" charset="0"/>
              </a:rPr>
              <a:t>Tokenization: </a:t>
            </a:r>
            <a:r>
              <a:rPr lang="en-US" sz="2400" b="0" i="0" dirty="0">
                <a:effectLst/>
                <a:latin typeface="arial" panose="020B0604020202020204" pitchFamily="34" charset="0"/>
              </a:rPr>
              <a:t>Tokenization is </a:t>
            </a:r>
            <a:r>
              <a:rPr lang="en-US" sz="2400" i="0" dirty="0">
                <a:effectLst/>
                <a:latin typeface="arial" panose="020B0604020202020204" pitchFamily="34" charset="0"/>
              </a:rPr>
              <a:t>the process of replacing sensitive data with unique identification symbols that retain all the essential information about the data without compromising its security. </a:t>
            </a:r>
            <a:endParaRPr lang="en-US" sz="2400" dirty="0">
              <a:latin typeface="arial" panose="020B0604020202020204" pitchFamily="34" charset="0"/>
            </a:endParaRPr>
          </a:p>
          <a:p>
            <a:pPr marL="0" indent="0">
              <a:buNone/>
            </a:pPr>
            <a:r>
              <a:rPr lang="en-US" sz="2400" b="1" i="0" dirty="0" err="1">
                <a:effectLst/>
                <a:latin typeface="arial" panose="020B0604020202020204" pitchFamily="34" charset="0"/>
              </a:rPr>
              <a:t>re.split</a:t>
            </a:r>
            <a:r>
              <a:rPr lang="en-US" sz="2400" b="1" i="0" dirty="0">
                <a:effectLst/>
                <a:latin typeface="arial" panose="020B0604020202020204" pitchFamily="34" charset="0"/>
              </a:rPr>
              <a:t>() </a:t>
            </a:r>
            <a:r>
              <a:rPr lang="en-US" sz="2400" i="0" dirty="0">
                <a:effectLst/>
                <a:latin typeface="arial" panose="020B0604020202020204" pitchFamily="34" charset="0"/>
              </a:rPr>
              <a:t>method split the string by the occurrences of the regex pattern, returning a list containing the resulting substrings. </a:t>
            </a:r>
          </a:p>
          <a:p>
            <a:pPr marL="0" indent="0">
              <a:buNone/>
            </a:pPr>
            <a:r>
              <a:rPr lang="en-US" sz="2400" i="0" dirty="0">
                <a:effectLst/>
                <a:latin typeface="arial" panose="020B0604020202020204" pitchFamily="34" charset="0"/>
              </a:rPr>
              <a:t>\w: Matches any alphanumeric character; equivalent to [a-zA-Z0-9].</a:t>
            </a:r>
          </a:p>
          <a:p>
            <a:pPr marL="0" indent="0">
              <a:buNone/>
            </a:pPr>
            <a:endParaRPr lang="en-US" sz="2400" i="0" dirty="0">
              <a:effectLst/>
              <a:latin typeface="arial" panose="020B0604020202020204" pitchFamily="34" charset="0"/>
            </a:endParaRPr>
          </a:p>
          <a:p>
            <a:endParaRPr lang="en-US" sz="2400" u="sng" dirty="0">
              <a:latin typeface="arial" panose="020B0604020202020204" pitchFamily="34" charset="0"/>
              <a:cs typeface="Times New Roman" panose="02020603050405020304" pitchFamily="18" charset="0"/>
            </a:endParaRPr>
          </a:p>
          <a:p>
            <a:endParaRPr lang="en-CA" sz="2400" dirty="0"/>
          </a:p>
        </p:txBody>
      </p:sp>
      <p:pic>
        <p:nvPicPr>
          <p:cNvPr id="5" name="Picture 4" descr="Diagram&#10;&#10;Description automatically generated">
            <a:extLst>
              <a:ext uri="{FF2B5EF4-FFF2-40B4-BE49-F238E27FC236}">
                <a16:creationId xmlns:a16="http://schemas.microsoft.com/office/drawing/2014/main" id="{E0090807-D42E-4B4A-EE47-6F9862753E29}"/>
              </a:ext>
            </a:extLst>
          </p:cNvPr>
          <p:cNvPicPr>
            <a:picLocks noChangeAspect="1"/>
          </p:cNvPicPr>
          <p:nvPr/>
        </p:nvPicPr>
        <p:blipFill>
          <a:blip r:embed="rId2">
            <a:duotone>
              <a:prstClr val="black"/>
              <a:schemeClr val="accent6">
                <a:tint val="45000"/>
                <a:satMod val="400000"/>
              </a:schemeClr>
            </a:duotone>
          </a:blip>
          <a:stretch>
            <a:fillRect/>
          </a:stretch>
        </p:blipFill>
        <p:spPr>
          <a:xfrm>
            <a:off x="1229033" y="1924016"/>
            <a:ext cx="3785419" cy="2913454"/>
          </a:xfrm>
          <a:prstGeom prst="rect">
            <a:avLst/>
          </a:prstGeom>
        </p:spPr>
      </p:pic>
    </p:spTree>
    <p:extLst>
      <p:ext uri="{BB962C8B-B14F-4D97-AF65-F5344CB8AC3E}">
        <p14:creationId xmlns:p14="http://schemas.microsoft.com/office/powerpoint/2010/main" val="3223647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51A8-DE3E-D242-5C6A-3FA71891BFFA}"/>
              </a:ext>
            </a:extLst>
          </p:cNvPr>
          <p:cNvSpPr>
            <a:spLocks noGrp="1"/>
          </p:cNvSpPr>
          <p:nvPr>
            <p:ph type="title"/>
          </p:nvPr>
        </p:nvSpPr>
        <p:spPr>
          <a:xfrm>
            <a:off x="5681340" y="632722"/>
            <a:ext cx="5244301" cy="1538130"/>
          </a:xfrm>
        </p:spPr>
        <p:txBody>
          <a:bodyPr>
            <a:normAutofit/>
          </a:bodyPr>
          <a:lstStyle/>
          <a:p>
            <a:r>
              <a:rPr lang="en-CA" sz="4000" b="1" u="sng" dirty="0">
                <a:latin typeface="Times New Roman" panose="02020603050405020304" pitchFamily="18" charset="0"/>
                <a:cs typeface="Times New Roman" panose="02020603050405020304" pitchFamily="18" charset="0"/>
              </a:rPr>
              <a:t>Stop Words</a:t>
            </a:r>
          </a:p>
        </p:txBody>
      </p:sp>
      <p:sp>
        <p:nvSpPr>
          <p:cNvPr id="3" name="Content Placeholder 2">
            <a:extLst>
              <a:ext uri="{FF2B5EF4-FFF2-40B4-BE49-F238E27FC236}">
                <a16:creationId xmlns:a16="http://schemas.microsoft.com/office/drawing/2014/main" id="{285A17D6-886A-A3C5-D80D-E45AA6007832}"/>
              </a:ext>
            </a:extLst>
          </p:cNvPr>
          <p:cNvSpPr>
            <a:spLocks noGrp="1"/>
          </p:cNvSpPr>
          <p:nvPr>
            <p:ph idx="1"/>
          </p:nvPr>
        </p:nvSpPr>
        <p:spPr>
          <a:xfrm>
            <a:off x="5702437" y="1986116"/>
            <a:ext cx="5383652" cy="3470097"/>
          </a:xfrm>
        </p:spPr>
        <p:txBody>
          <a:bodyPr>
            <a:normAutofit fontScale="92500" lnSpcReduction="10000"/>
          </a:bodyPr>
          <a:lstStyle/>
          <a:p>
            <a:pPr marL="0" indent="0">
              <a:buNone/>
            </a:pPr>
            <a:r>
              <a:rPr lang="en-US" sz="2400" b="1" u="sng" dirty="0">
                <a:latin typeface="Times New Roman" panose="02020603050405020304" pitchFamily="18" charset="0"/>
                <a:cs typeface="Times New Roman" panose="02020603050405020304" pitchFamily="18" charset="0"/>
              </a:rPr>
              <a:t>Stop words: </a:t>
            </a:r>
            <a:r>
              <a:rPr lang="en-US" sz="2400" b="0" i="0" dirty="0">
                <a:effectLst/>
                <a:latin typeface="Times New Roman" panose="02020603050405020304" pitchFamily="18" charset="0"/>
                <a:cs typeface="Times New Roman" panose="02020603050405020304" pitchFamily="18" charset="0"/>
              </a:rPr>
              <a:t>Stop word removal is </a:t>
            </a:r>
            <a:r>
              <a:rPr lang="en-US" sz="2400" b="1" i="0" dirty="0">
                <a:effectLst/>
                <a:latin typeface="Times New Roman" panose="02020603050405020304" pitchFamily="18" charset="0"/>
                <a:cs typeface="Times New Roman" panose="02020603050405020304" pitchFamily="18" charset="0"/>
              </a:rPr>
              <a:t>one of the most used preprocessing steps across different NLP applications</a:t>
            </a:r>
            <a:r>
              <a:rPr lang="en-US" sz="2400" b="0" i="0" dirty="0">
                <a:effectLst/>
                <a:latin typeface="Times New Roman" panose="02020603050405020304" pitchFamily="18" charset="0"/>
                <a:cs typeface="Times New Roman" panose="02020603050405020304" pitchFamily="18" charset="0"/>
              </a:rPr>
              <a:t>. The idea is simply removing the words that occur commonly across all the documents in the corpus. Typically, articles and pronouns are generally classified as stop words.</a:t>
            </a:r>
          </a:p>
          <a:p>
            <a:pPr marL="0" indent="0">
              <a:buNone/>
            </a:pPr>
            <a:r>
              <a:rPr lang="en-US" sz="2400" b="1" dirty="0">
                <a:latin typeface="Times New Roman" panose="02020603050405020304" pitchFamily="18" charset="0"/>
                <a:cs typeface="Times New Roman" panose="02020603050405020304" pitchFamily="18" charset="0"/>
              </a:rPr>
              <a:t>remove_stopwords</a:t>
            </a:r>
            <a:r>
              <a:rPr lang="en-US" sz="2400" dirty="0">
                <a:latin typeface="Times New Roman" panose="02020603050405020304" pitchFamily="18" charset="0"/>
                <a:cs typeface="Times New Roman" panose="02020603050405020304" pitchFamily="18" charset="0"/>
              </a:rPr>
              <a:t>(): </a:t>
            </a:r>
            <a:r>
              <a:rPr lang="en-US" sz="1700" b="0" i="0" dirty="0">
                <a:solidFill>
                  <a:srgbClr val="111111"/>
                </a:solidFill>
                <a:effectLst/>
                <a:latin typeface="Times New Roman" panose="02020603050405020304" pitchFamily="18" charset="0"/>
                <a:cs typeface="Times New Roman" panose="02020603050405020304" pitchFamily="18" charset="0"/>
              </a:rPr>
              <a:t>"remove_stopwords" which takes an argument " txt_tokenized" is shown. Because the txt_tokenized is a full text, it is needed to take every word uniquely by using nltk.corpus, which txt_tokenized data without punctuations.</a:t>
            </a:r>
          </a:p>
          <a:p>
            <a:pPr marL="0" indent="0">
              <a:buNone/>
            </a:pPr>
            <a:endParaRPr lang="en-US" sz="2400" b="1" dirty="0">
              <a:latin typeface="Times New Roman" panose="02020603050405020304" pitchFamily="18" charset="0"/>
              <a:cs typeface="Times New Roman" panose="02020603050405020304" pitchFamily="18" charset="0"/>
            </a:endParaRPr>
          </a:p>
          <a:p>
            <a:endParaRPr lang="en-CA" sz="2400" dirty="0"/>
          </a:p>
        </p:txBody>
      </p:sp>
      <p:pic>
        <p:nvPicPr>
          <p:cNvPr id="5" name="Picture 4" descr="Text, whiteboard&#10;&#10;Description automatically generated">
            <a:extLst>
              <a:ext uri="{FF2B5EF4-FFF2-40B4-BE49-F238E27FC236}">
                <a16:creationId xmlns:a16="http://schemas.microsoft.com/office/drawing/2014/main" id="{BD731E91-E0F0-9362-6CBB-FA37F792E5B1}"/>
              </a:ext>
            </a:extLst>
          </p:cNvPr>
          <p:cNvPicPr>
            <a:picLocks noChangeAspect="1"/>
          </p:cNvPicPr>
          <p:nvPr/>
        </p:nvPicPr>
        <p:blipFill>
          <a:blip r:embed="rId2">
            <a:duotone>
              <a:prstClr val="black"/>
              <a:schemeClr val="accent4">
                <a:tint val="45000"/>
                <a:satMod val="400000"/>
              </a:schemeClr>
            </a:duotone>
          </a:blip>
          <a:stretch>
            <a:fillRect/>
          </a:stretch>
        </p:blipFill>
        <p:spPr>
          <a:xfrm>
            <a:off x="1266359" y="1986116"/>
            <a:ext cx="3689099" cy="2582369"/>
          </a:xfrm>
          <a:prstGeom prst="rect">
            <a:avLst/>
          </a:prstGeom>
        </p:spPr>
      </p:pic>
    </p:spTree>
    <p:extLst>
      <p:ext uri="{BB962C8B-B14F-4D97-AF65-F5344CB8AC3E}">
        <p14:creationId xmlns:p14="http://schemas.microsoft.com/office/powerpoint/2010/main" val="336513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51A8-DE3E-D242-5C6A-3FA71891BFFA}"/>
              </a:ext>
            </a:extLst>
          </p:cNvPr>
          <p:cNvSpPr>
            <a:spLocks noGrp="1"/>
          </p:cNvSpPr>
          <p:nvPr>
            <p:ph type="title"/>
          </p:nvPr>
        </p:nvSpPr>
        <p:spPr>
          <a:xfrm>
            <a:off x="5681340" y="632722"/>
            <a:ext cx="5244301" cy="1538130"/>
          </a:xfrm>
        </p:spPr>
        <p:txBody>
          <a:bodyPr>
            <a:normAutofit/>
          </a:bodyPr>
          <a:lstStyle/>
          <a:p>
            <a:r>
              <a:rPr lang="en-CA" sz="4000" b="1" u="sng" dirty="0">
                <a:latin typeface="Times New Roman" panose="02020603050405020304" pitchFamily="18" charset="0"/>
                <a:cs typeface="Times New Roman" panose="02020603050405020304" pitchFamily="18" charset="0"/>
              </a:rPr>
              <a:t>Lemmatization</a:t>
            </a:r>
          </a:p>
        </p:txBody>
      </p:sp>
      <p:sp>
        <p:nvSpPr>
          <p:cNvPr id="3" name="Content Placeholder 2">
            <a:extLst>
              <a:ext uri="{FF2B5EF4-FFF2-40B4-BE49-F238E27FC236}">
                <a16:creationId xmlns:a16="http://schemas.microsoft.com/office/drawing/2014/main" id="{285A17D6-886A-A3C5-D80D-E45AA6007832}"/>
              </a:ext>
            </a:extLst>
          </p:cNvPr>
          <p:cNvSpPr>
            <a:spLocks noGrp="1"/>
          </p:cNvSpPr>
          <p:nvPr>
            <p:ph idx="1"/>
          </p:nvPr>
        </p:nvSpPr>
        <p:spPr>
          <a:xfrm>
            <a:off x="5702437" y="1986116"/>
            <a:ext cx="5383652" cy="3470097"/>
          </a:xfrm>
        </p:spPr>
        <p:txBody>
          <a:bodyPr>
            <a:normAutofit/>
          </a:bodyPr>
          <a:lstStyle/>
          <a:p>
            <a:pPr marL="0" indent="0" algn="just">
              <a:buNone/>
            </a:pPr>
            <a:r>
              <a:rPr lang="en-CA" sz="1600" dirty="0"/>
              <a:t>Lemmatization is the process of grouping together the different inflected forms of a word so they can be analyzed as a single item. In contrast to stemming Lemmatization is more powerful because it removes inflectional endings only and to return the base or dictionary form of a word, which is known as the lemma.</a:t>
            </a:r>
            <a:endParaRPr lang="en-US" sz="1600" dirty="0"/>
          </a:p>
          <a:p>
            <a:pPr marL="0" indent="0">
              <a:buNone/>
            </a:pPr>
            <a:r>
              <a:rPr lang="en-CA" sz="2000" u="sng" dirty="0"/>
              <a:t>Example:</a:t>
            </a:r>
          </a:p>
          <a:p>
            <a:pPr marL="0" indent="0">
              <a:buNone/>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am, are, is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be</a:t>
            </a:r>
            <a:b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car, cars, car's, cars'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car</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a:buNone/>
            </a:pPr>
            <a:endParaRPr lang="en-CA" sz="2400" dirty="0"/>
          </a:p>
        </p:txBody>
      </p:sp>
      <p:pic>
        <p:nvPicPr>
          <p:cNvPr id="5" name="Picture 4">
            <a:extLst>
              <a:ext uri="{FF2B5EF4-FFF2-40B4-BE49-F238E27FC236}">
                <a16:creationId xmlns:a16="http://schemas.microsoft.com/office/drawing/2014/main" id="{BD731E91-E0F0-9362-6CBB-FA37F792E5B1}"/>
              </a:ext>
            </a:extLst>
          </p:cNvPr>
          <p:cNvPicPr>
            <a:picLocks noChangeAspect="1"/>
          </p:cNvPicPr>
          <p:nvPr/>
        </p:nvPicPr>
        <p:blipFill>
          <a:blip r:embed="rId2">
            <a:duotone>
              <a:prstClr val="black"/>
              <a:schemeClr val="accent2">
                <a:tint val="45000"/>
                <a:satMod val="400000"/>
              </a:schemeClr>
            </a:duotone>
          </a:blip>
          <a:srcRect/>
          <a:stretch/>
        </p:blipFill>
        <p:spPr>
          <a:xfrm>
            <a:off x="933061" y="2080727"/>
            <a:ext cx="4022398" cy="2388635"/>
          </a:xfrm>
          <a:prstGeom prst="rect">
            <a:avLst/>
          </a:prstGeom>
        </p:spPr>
      </p:pic>
      <p:pic>
        <p:nvPicPr>
          <p:cNvPr id="1026" name="Picture 2" descr="$\Rightarrow$">
            <a:extLst>
              <a:ext uri="{FF2B5EF4-FFF2-40B4-BE49-F238E27FC236}">
                <a16:creationId xmlns:a16="http://schemas.microsoft.com/office/drawing/2014/main" id="{27111C2B-7B05-281C-D4CB-3CA59C3CD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236" y="3905476"/>
            <a:ext cx="2000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Rightarrow$">
            <a:extLst>
              <a:ext uri="{FF2B5EF4-FFF2-40B4-BE49-F238E27FC236}">
                <a16:creationId xmlns:a16="http://schemas.microsoft.com/office/drawing/2014/main" id="{AE21D5D5-ED7F-3C4E-EB79-10A87EF633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1760" y="4150792"/>
            <a:ext cx="174659" cy="116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547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A777-F388-1026-941B-954C8A6ABD6B}"/>
              </a:ext>
            </a:extLst>
          </p:cNvPr>
          <p:cNvSpPr>
            <a:spLocks noGrp="1"/>
          </p:cNvSpPr>
          <p:nvPr>
            <p:ph type="title"/>
          </p:nvPr>
        </p:nvSpPr>
        <p:spPr>
          <a:xfrm>
            <a:off x="607572" y="555723"/>
            <a:ext cx="10264697" cy="1212102"/>
          </a:xfrm>
        </p:spPr>
        <p:txBody>
          <a:bodyPr>
            <a:normAutofit/>
          </a:bodyPr>
          <a:lstStyle/>
          <a:p>
            <a:pPr algn="ctr"/>
            <a:r>
              <a:rPr lang="en-CA" sz="4000" b="1" dirty="0">
                <a:latin typeface="Times New Roman" panose="02020603050405020304" pitchFamily="18" charset="0"/>
                <a:cs typeface="Times New Roman" panose="02020603050405020304" pitchFamily="18" charset="0"/>
              </a:rPr>
              <a:t>Polarity</a:t>
            </a:r>
          </a:p>
        </p:txBody>
      </p:sp>
      <p:sp>
        <p:nvSpPr>
          <p:cNvPr id="3" name="Content Placeholder 2">
            <a:extLst>
              <a:ext uri="{FF2B5EF4-FFF2-40B4-BE49-F238E27FC236}">
                <a16:creationId xmlns:a16="http://schemas.microsoft.com/office/drawing/2014/main" id="{40DE2B75-B543-4702-46F9-4B7939F68EA0}"/>
              </a:ext>
            </a:extLst>
          </p:cNvPr>
          <p:cNvSpPr>
            <a:spLocks noGrp="1"/>
          </p:cNvSpPr>
          <p:nvPr>
            <p:ph idx="1"/>
          </p:nvPr>
        </p:nvSpPr>
        <p:spPr>
          <a:xfrm>
            <a:off x="1367624" y="2490437"/>
            <a:ext cx="9708995" cy="1372438"/>
          </a:xfrm>
        </p:spPr>
        <p:txBody>
          <a:bodyPr anchor="ctr">
            <a:normAutofit lnSpcReduction="10000"/>
          </a:bodyPr>
          <a:lstStyle/>
          <a:p>
            <a:pPr algn="just"/>
            <a:r>
              <a:rPr lang="en-US" sz="2400" b="0" i="0" dirty="0">
                <a:effectLst/>
                <a:latin typeface="Times New Roman" panose="02020603050405020304" pitchFamily="18" charset="0"/>
                <a:cs typeface="Times New Roman" panose="02020603050405020304" pitchFamily="18" charset="0"/>
              </a:rPr>
              <a:t>For calculating polarity of a text, </a:t>
            </a:r>
            <a:r>
              <a:rPr lang="en-US" sz="2400" b="1" i="0" dirty="0">
                <a:effectLst/>
                <a:latin typeface="Times New Roman" panose="02020603050405020304" pitchFamily="18" charset="0"/>
                <a:cs typeface="Times New Roman" panose="02020603050405020304" pitchFamily="18" charset="0"/>
              </a:rPr>
              <a:t>polarity score of each word of the text, if present in the dictionary, is added to get an 'overall polarity score'</a:t>
            </a:r>
            <a:r>
              <a:rPr lang="en-US" sz="2400" b="0" i="0" dirty="0">
                <a:effectLst/>
                <a:latin typeface="Times New Roman" panose="02020603050405020304" pitchFamily="18" charset="0"/>
                <a:cs typeface="Times New Roman" panose="02020603050405020304" pitchFamily="18" charset="0"/>
              </a:rPr>
              <a:t>. For example, if a lexicon matches a word marked as positive in the dictionary, then the total polarity score of the text is increased.</a:t>
            </a:r>
          </a:p>
          <a:p>
            <a:endParaRPr lang="en-US" sz="2400" b="0" i="0" dirty="0">
              <a:effectLst/>
              <a:latin typeface="arial" panose="020B0604020202020204" pitchFamily="34"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7356EFA-6474-FD6C-8333-F6F59AC61599}"/>
              </a:ext>
            </a:extLst>
          </p:cNvPr>
          <p:cNvSpPr>
            <a:spLocks noChangeArrowheads="1"/>
          </p:cNvSpPr>
          <p:nvPr/>
        </p:nvSpPr>
        <p:spPr bwMode="auto">
          <a:xfrm>
            <a:off x="1569317" y="3364640"/>
            <a:ext cx="9507301"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i="0" u="none" strike="noStrike" cap="none" normalizeH="0" baseline="0" dirty="0">
                <a:ln>
                  <a:noFill/>
                </a:ln>
                <a:solidFill>
                  <a:srgbClr val="373737"/>
                </a:solidFill>
                <a:effectLst/>
                <a:latin typeface="Times New Roman" panose="02020603050405020304" pitchFamily="18" charset="0"/>
                <a:cs typeface="Times New Roman" panose="02020603050405020304" pitchFamily="18" charset="0"/>
              </a:rPr>
              <a:t>The min value is -0.895700, which indicates the polarity or intensity of the </a:t>
            </a:r>
            <a:r>
              <a:rPr kumimoji="0" lang="en-US" altLang="en-US" b="1" i="0" u="none" strike="noStrike" cap="none" normalizeH="0" baseline="0" dirty="0">
                <a:ln>
                  <a:noFill/>
                </a:ln>
                <a:solidFill>
                  <a:srgbClr val="373737"/>
                </a:solidFill>
                <a:effectLst/>
                <a:latin typeface="Times New Roman" panose="02020603050405020304" pitchFamily="18" charset="0"/>
                <a:cs typeface="Times New Roman" panose="02020603050405020304" pitchFamily="18" charset="0"/>
              </a:rPr>
              <a:t>most negative response </a:t>
            </a:r>
            <a:r>
              <a:rPr kumimoji="0" lang="en-US" altLang="en-US" i="0" u="none" strike="noStrike" cap="none" normalizeH="0" baseline="0" dirty="0">
                <a:ln>
                  <a:noFill/>
                </a:ln>
                <a:solidFill>
                  <a:srgbClr val="373737"/>
                </a:solidFill>
                <a:effectLst/>
                <a:latin typeface="Times New Roman" panose="02020603050405020304" pitchFamily="18" charset="0"/>
                <a:cs typeface="Times New Roman" panose="02020603050405020304" pitchFamily="18" charset="0"/>
              </a:rPr>
              <a:t>is strongly negative (range of sentiment polarity score is -1 to +1)</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i="0" u="none" strike="noStrike" cap="none" normalizeH="0" baseline="0" dirty="0">
                <a:ln>
                  <a:noFill/>
                </a:ln>
                <a:solidFill>
                  <a:srgbClr val="373737"/>
                </a:solidFill>
                <a:effectLst/>
                <a:latin typeface="Times New Roman" panose="02020603050405020304" pitchFamily="18" charset="0"/>
                <a:cs typeface="Times New Roman" panose="02020603050405020304" pitchFamily="18" charset="0"/>
              </a:rPr>
              <a:t>The max value is +0.988300, which indicates the polarity or intensity of the </a:t>
            </a:r>
            <a:r>
              <a:rPr kumimoji="0" lang="en-US" altLang="en-US" b="1" i="0" u="none" strike="noStrike" cap="none" normalizeH="0" baseline="0" dirty="0">
                <a:ln>
                  <a:noFill/>
                </a:ln>
                <a:solidFill>
                  <a:srgbClr val="373737"/>
                </a:solidFill>
                <a:effectLst/>
                <a:latin typeface="Times New Roman" panose="02020603050405020304" pitchFamily="18" charset="0"/>
                <a:cs typeface="Times New Roman" panose="02020603050405020304" pitchFamily="18" charset="0"/>
              </a:rPr>
              <a:t>most positive response </a:t>
            </a:r>
            <a:r>
              <a:rPr kumimoji="0" lang="en-US" altLang="en-US" i="0" u="none" strike="noStrike" cap="none" normalizeH="0" baseline="0" dirty="0">
                <a:ln>
                  <a:noFill/>
                </a:ln>
                <a:solidFill>
                  <a:srgbClr val="373737"/>
                </a:solidFill>
                <a:effectLst/>
                <a:latin typeface="Times New Roman" panose="02020603050405020304" pitchFamily="18" charset="0"/>
                <a:cs typeface="Times New Roman" panose="02020603050405020304" pitchFamily="18" charset="0"/>
              </a:rPr>
              <a:t>is highly positive (range of sentiment polarity score is -1 to +1)</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i="0" u="none" strike="noStrike" cap="none" normalizeH="0" baseline="0" dirty="0">
                <a:ln>
                  <a:noFill/>
                </a:ln>
                <a:solidFill>
                  <a:srgbClr val="373737"/>
                </a:solidFill>
                <a:effectLst/>
                <a:latin typeface="Times New Roman" panose="02020603050405020304" pitchFamily="18" charset="0"/>
                <a:cs typeface="Times New Roman" panose="02020603050405020304" pitchFamily="18" charset="0"/>
              </a:rPr>
              <a:t>The mean value is +0.594633 which indicates the average polarity or intensity of sentiment across all responses is in the positive territory.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2983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7BAB3-38CC-A22E-2E12-4B3D5D36D464}"/>
              </a:ext>
            </a:extLst>
          </p:cNvPr>
          <p:cNvSpPr>
            <a:spLocks noGrp="1"/>
          </p:cNvSpPr>
          <p:nvPr>
            <p:ph type="title"/>
          </p:nvPr>
        </p:nvSpPr>
        <p:spPr>
          <a:xfrm>
            <a:off x="838200" y="365125"/>
            <a:ext cx="10515600" cy="1043797"/>
          </a:xfrm>
        </p:spPr>
        <p:txBody>
          <a:bodyPr>
            <a:normAutofit fontScale="90000"/>
          </a:bodyPr>
          <a:lstStyle/>
          <a:p>
            <a:r>
              <a:rPr lang="en-IN" sz="2700" b="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 For one year period, what will be the public response about top ten airlines?</a:t>
            </a:r>
            <a:br>
              <a:rPr lang="en-CA" sz="4400" dirty="0">
                <a:effectLst/>
                <a:latin typeface="Calibri" panose="020F0502020204030204" pitchFamily="34" charset="0"/>
                <a:ea typeface="Calibri" panose="020F0502020204030204" pitchFamily="34" charset="0"/>
                <a:cs typeface="Mangal" panose="02040503050203030202" pitchFamily="18" charset="0"/>
              </a:rPr>
            </a:br>
            <a:endParaRPr lang="en-CA" dirty="0"/>
          </a:p>
        </p:txBody>
      </p:sp>
      <p:sp>
        <p:nvSpPr>
          <p:cNvPr id="3" name="Content Placeholder 2">
            <a:extLst>
              <a:ext uri="{FF2B5EF4-FFF2-40B4-BE49-F238E27FC236}">
                <a16:creationId xmlns:a16="http://schemas.microsoft.com/office/drawing/2014/main" id="{E5C4A067-17AE-63B9-9043-91E186BAC8EC}"/>
              </a:ext>
            </a:extLst>
          </p:cNvPr>
          <p:cNvSpPr>
            <a:spLocks noGrp="1"/>
          </p:cNvSpPr>
          <p:nvPr>
            <p:ph idx="1"/>
          </p:nvPr>
        </p:nvSpPr>
        <p:spPr>
          <a:xfrm>
            <a:off x="754224" y="1153821"/>
            <a:ext cx="10515600" cy="4351338"/>
          </a:xfrm>
        </p:spPr>
        <p:txBody>
          <a:bodyPr>
            <a:normAutofit/>
          </a:bodyPr>
          <a:lstStyle/>
          <a:p>
            <a:pPr indent="0" algn="just">
              <a:lnSpc>
                <a:spcPct val="200000"/>
              </a:lnSpc>
              <a:buNone/>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question will help to determine the response of passengers that will give an idea about the top ten airlines. Either response can be positive, negative, or neutral. </a:t>
            </a:r>
          </a:p>
          <a:p>
            <a:pPr indent="0" algn="just">
              <a:lnSpc>
                <a:spcPct val="200000"/>
              </a:lnSpc>
              <a:buNone/>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According to the sentiments, there is 47.7 percent  </a:t>
            </a:r>
          </a:p>
          <a:p>
            <a:pPr indent="0" algn="just">
              <a:lnSpc>
                <a:spcPct val="200000"/>
              </a:lnSpc>
              <a:buNone/>
            </a:pPr>
            <a:r>
              <a:rPr lang="en-IN"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Positive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reviews regarding top ten airline industries.</a:t>
            </a:r>
            <a:endParaRPr lang="en-CA"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200000"/>
              </a:lnSpc>
              <a:buNone/>
            </a:pPr>
            <a:r>
              <a:rPr lang="en-CA"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Followed by Ne</a:t>
            </a:r>
            <a:r>
              <a:rPr lang="en-CA"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utral tweets that got 36.8%. However,</a:t>
            </a:r>
          </a:p>
          <a:p>
            <a:pPr indent="0" algn="just">
              <a:lnSpc>
                <a:spcPct val="200000"/>
              </a:lnSpc>
              <a:buNone/>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There is least percentage of Negative tweets over the</a:t>
            </a:r>
          </a:p>
          <a:p>
            <a:pPr indent="0" algn="just">
              <a:lnSpc>
                <a:spcPct val="200000"/>
              </a:lnSpc>
              <a:buNone/>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 period.</a:t>
            </a:r>
          </a:p>
        </p:txBody>
      </p:sp>
      <p:pic>
        <p:nvPicPr>
          <p:cNvPr id="4" name="Picture 3">
            <a:extLst>
              <a:ext uri="{FF2B5EF4-FFF2-40B4-BE49-F238E27FC236}">
                <a16:creationId xmlns:a16="http://schemas.microsoft.com/office/drawing/2014/main" id="{417F71FD-C2D2-DE9D-15D8-27F626B79D4D}"/>
              </a:ext>
            </a:extLst>
          </p:cNvPr>
          <p:cNvPicPr>
            <a:picLocks noChangeAspect="1"/>
          </p:cNvPicPr>
          <p:nvPr/>
        </p:nvPicPr>
        <p:blipFill>
          <a:blip r:embed="rId2"/>
          <a:srcRect t="46" b="46"/>
          <a:stretch/>
        </p:blipFill>
        <p:spPr>
          <a:xfrm>
            <a:off x="5477788" y="1956880"/>
            <a:ext cx="5641310" cy="4185838"/>
          </a:xfrm>
          <a:prstGeom prst="rect">
            <a:avLst/>
          </a:prstGeom>
          <a:ln w="38100">
            <a:solidFill>
              <a:schemeClr val="tx1"/>
            </a:solidFill>
          </a:ln>
        </p:spPr>
      </p:pic>
    </p:spTree>
    <p:extLst>
      <p:ext uri="{BB962C8B-B14F-4D97-AF65-F5344CB8AC3E}">
        <p14:creationId xmlns:p14="http://schemas.microsoft.com/office/powerpoint/2010/main" val="3345322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7BAB3-38CC-A22E-2E12-4B3D5D36D464}"/>
              </a:ext>
            </a:extLst>
          </p:cNvPr>
          <p:cNvSpPr>
            <a:spLocks noGrp="1"/>
          </p:cNvSpPr>
          <p:nvPr>
            <p:ph type="title"/>
          </p:nvPr>
        </p:nvSpPr>
        <p:spPr>
          <a:xfrm>
            <a:off x="838200" y="439770"/>
            <a:ext cx="10515600" cy="1043797"/>
          </a:xfrm>
        </p:spPr>
        <p:txBody>
          <a:bodyPr>
            <a:normAutofit fontScale="90000"/>
          </a:bodyPr>
          <a:lstStyle/>
          <a:p>
            <a:pPr algn="ctr"/>
            <a:r>
              <a:rPr lang="en-CA" sz="4000" b="1" dirty="0">
                <a:effectLst/>
                <a:latin typeface="Times New Roman" panose="02020603050405020304" pitchFamily="18" charset="0"/>
                <a:ea typeface="Calibri" panose="020F0502020204030204" pitchFamily="34" charset="0"/>
                <a:cs typeface="Times New Roman" panose="02020603050405020304" pitchFamily="18" charset="0"/>
              </a:rPr>
              <a:t>World Cloud of Positive Tweets </a:t>
            </a:r>
            <a:br>
              <a:rPr lang="en-CA" sz="4400" dirty="0">
                <a:effectLst/>
                <a:latin typeface="Calibri" panose="020F0502020204030204" pitchFamily="34" charset="0"/>
                <a:ea typeface="Calibri" panose="020F0502020204030204" pitchFamily="34" charset="0"/>
                <a:cs typeface="Mangal" panose="02040503050203030202" pitchFamily="18" charset="0"/>
              </a:rPr>
            </a:br>
            <a:endParaRPr lang="en-CA" dirty="0"/>
          </a:p>
        </p:txBody>
      </p:sp>
      <p:sp>
        <p:nvSpPr>
          <p:cNvPr id="3" name="Content Placeholder 2">
            <a:extLst>
              <a:ext uri="{FF2B5EF4-FFF2-40B4-BE49-F238E27FC236}">
                <a16:creationId xmlns:a16="http://schemas.microsoft.com/office/drawing/2014/main" id="{E5C4A067-17AE-63B9-9043-91E186BAC8EC}"/>
              </a:ext>
            </a:extLst>
          </p:cNvPr>
          <p:cNvSpPr>
            <a:spLocks noGrp="1"/>
          </p:cNvSpPr>
          <p:nvPr>
            <p:ph idx="1"/>
          </p:nvPr>
        </p:nvSpPr>
        <p:spPr>
          <a:xfrm>
            <a:off x="838200" y="1349764"/>
            <a:ext cx="10515600" cy="4351338"/>
          </a:xfrm>
        </p:spPr>
        <p:txBody>
          <a:bodyPr>
            <a:normAutofit/>
          </a:bodyPr>
          <a:lstStyle/>
          <a:p>
            <a:pPr indent="0" algn="just">
              <a:lnSpc>
                <a:spcPct val="200000"/>
              </a:lnSpc>
              <a:buNone/>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As it can be seen that most frequent words in positive world clouds such </a:t>
            </a:r>
            <a:r>
              <a:rPr lang="en-CA" sz="1600" b="1" dirty="0">
                <a:effectLst/>
                <a:latin typeface="Times New Roman" panose="02020603050405020304" pitchFamily="18" charset="0"/>
                <a:ea typeface="Calibri" panose="020F0502020204030204" pitchFamily="34" charset="0"/>
                <a:cs typeface="Times New Roman" panose="02020603050405020304" pitchFamily="18" charset="0"/>
              </a:rPr>
              <a:t>as love, </a:t>
            </a:r>
            <a:r>
              <a:rPr lang="en-CA" sz="1600" b="1" dirty="0">
                <a:latin typeface="Times New Roman" panose="02020603050405020304" pitchFamily="18" charset="0"/>
                <a:ea typeface="Calibri" panose="020F0502020204030204" pitchFamily="34" charset="0"/>
                <a:cs typeface="Times New Roman" panose="02020603050405020304" pitchFamily="18" charset="0"/>
              </a:rPr>
              <a:t>good, great, </a:t>
            </a:r>
            <a:r>
              <a:rPr lang="en-CA" sz="1600" b="1" dirty="0">
                <a:effectLst/>
                <a:latin typeface="Times New Roman" panose="02020603050405020304" pitchFamily="18" charset="0"/>
                <a:ea typeface="Calibri" panose="020F0502020204030204" pitchFamily="34" charset="0"/>
                <a:cs typeface="Times New Roman" panose="02020603050405020304" pitchFamily="18" charset="0"/>
              </a:rPr>
              <a:t>better </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so on.</a:t>
            </a:r>
          </a:p>
        </p:txBody>
      </p:sp>
      <p:pic>
        <p:nvPicPr>
          <p:cNvPr id="6" name="Picture 5" descr="Text&#10;&#10;Description automatically generated">
            <a:extLst>
              <a:ext uri="{FF2B5EF4-FFF2-40B4-BE49-F238E27FC236}">
                <a16:creationId xmlns:a16="http://schemas.microsoft.com/office/drawing/2014/main" id="{2F8AEF97-366C-4368-46E2-34B4B11FD987}"/>
              </a:ext>
            </a:extLst>
          </p:cNvPr>
          <p:cNvPicPr>
            <a:picLocks noChangeAspect="1"/>
          </p:cNvPicPr>
          <p:nvPr/>
        </p:nvPicPr>
        <p:blipFill>
          <a:blip r:embed="rId2"/>
          <a:stretch>
            <a:fillRect/>
          </a:stretch>
        </p:blipFill>
        <p:spPr>
          <a:xfrm>
            <a:off x="2205488" y="2236176"/>
            <a:ext cx="7416555" cy="3695593"/>
          </a:xfrm>
          <a:prstGeom prst="rect">
            <a:avLst/>
          </a:prstGeom>
        </p:spPr>
      </p:pic>
    </p:spTree>
    <p:extLst>
      <p:ext uri="{BB962C8B-B14F-4D97-AF65-F5344CB8AC3E}">
        <p14:creationId xmlns:p14="http://schemas.microsoft.com/office/powerpoint/2010/main" val="254930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7BAB3-38CC-A22E-2E12-4B3D5D36D464}"/>
              </a:ext>
            </a:extLst>
          </p:cNvPr>
          <p:cNvSpPr>
            <a:spLocks noGrp="1"/>
          </p:cNvSpPr>
          <p:nvPr>
            <p:ph type="title"/>
          </p:nvPr>
        </p:nvSpPr>
        <p:spPr>
          <a:xfrm>
            <a:off x="838200" y="542406"/>
            <a:ext cx="10515600" cy="1043797"/>
          </a:xfrm>
        </p:spPr>
        <p:txBody>
          <a:bodyPr>
            <a:normAutofit fontScale="90000"/>
          </a:bodyPr>
          <a:lstStyle/>
          <a:p>
            <a:pPr algn="ctr"/>
            <a:r>
              <a:rPr lang="en-CA" sz="4000" b="1" dirty="0">
                <a:effectLst/>
                <a:latin typeface="Times New Roman" panose="02020603050405020304" pitchFamily="18" charset="0"/>
                <a:ea typeface="Calibri" panose="020F0502020204030204" pitchFamily="34" charset="0"/>
                <a:cs typeface="Times New Roman" panose="02020603050405020304" pitchFamily="18" charset="0"/>
              </a:rPr>
              <a:t>World Cloud of Negative Tweets </a:t>
            </a:r>
            <a:br>
              <a:rPr lang="en-CA" sz="4400" b="1" dirty="0">
                <a:effectLst/>
                <a:latin typeface="Calibri" panose="020F0502020204030204" pitchFamily="34" charset="0"/>
                <a:ea typeface="Calibri" panose="020F0502020204030204" pitchFamily="34" charset="0"/>
                <a:cs typeface="Mangal" panose="02040503050203030202" pitchFamily="18" charset="0"/>
              </a:rPr>
            </a:br>
            <a:endParaRPr lang="en-CA" b="1" dirty="0"/>
          </a:p>
        </p:txBody>
      </p:sp>
      <p:sp>
        <p:nvSpPr>
          <p:cNvPr id="3" name="Content Placeholder 2">
            <a:extLst>
              <a:ext uri="{FF2B5EF4-FFF2-40B4-BE49-F238E27FC236}">
                <a16:creationId xmlns:a16="http://schemas.microsoft.com/office/drawing/2014/main" id="{E5C4A067-17AE-63B9-9043-91E186BAC8EC}"/>
              </a:ext>
            </a:extLst>
          </p:cNvPr>
          <p:cNvSpPr>
            <a:spLocks noGrp="1"/>
          </p:cNvSpPr>
          <p:nvPr>
            <p:ph idx="1"/>
          </p:nvPr>
        </p:nvSpPr>
        <p:spPr>
          <a:xfrm>
            <a:off x="763555" y="1253331"/>
            <a:ext cx="10515600" cy="4351338"/>
          </a:xfrm>
        </p:spPr>
        <p:txBody>
          <a:bodyPr>
            <a:normAutofit/>
          </a:bodyPr>
          <a:lstStyle/>
          <a:p>
            <a:pPr indent="0" algn="just">
              <a:lnSpc>
                <a:spcPct val="200000"/>
              </a:lnSpc>
              <a:buNone/>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As it can be seen that most frequent words in Negative world clouds such as</a:t>
            </a:r>
            <a:r>
              <a:rPr lang="en-CA" sz="1600" b="1" dirty="0">
                <a:effectLst/>
                <a:latin typeface="Times New Roman" panose="02020603050405020304" pitchFamily="18" charset="0"/>
                <a:ea typeface="Calibri" panose="020F0502020204030204" pitchFamily="34" charset="0"/>
                <a:cs typeface="Times New Roman" panose="02020603050405020304" pitchFamily="18" charset="0"/>
              </a:rPr>
              <a:t> delay, </a:t>
            </a:r>
            <a:r>
              <a:rPr lang="en-CA" sz="1600" b="1" dirty="0">
                <a:latin typeface="Times New Roman" panose="02020603050405020304" pitchFamily="18" charset="0"/>
                <a:ea typeface="Calibri" panose="020F0502020204030204" pitchFamily="34" charset="0"/>
                <a:cs typeface="Times New Roman" panose="02020603050405020304" pitchFamily="18" charset="0"/>
              </a:rPr>
              <a:t>back, refund, change</a:t>
            </a:r>
            <a:r>
              <a:rPr lang="en-CA"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etc.</a:t>
            </a:r>
          </a:p>
        </p:txBody>
      </p:sp>
      <p:pic>
        <p:nvPicPr>
          <p:cNvPr id="6" name="Picture 5">
            <a:extLst>
              <a:ext uri="{FF2B5EF4-FFF2-40B4-BE49-F238E27FC236}">
                <a16:creationId xmlns:a16="http://schemas.microsoft.com/office/drawing/2014/main" id="{2F8AEF97-366C-4368-46E2-34B4B11FD987}"/>
              </a:ext>
            </a:extLst>
          </p:cNvPr>
          <p:cNvPicPr>
            <a:picLocks noChangeAspect="1"/>
          </p:cNvPicPr>
          <p:nvPr/>
        </p:nvPicPr>
        <p:blipFill>
          <a:blip r:embed="rId2"/>
          <a:srcRect/>
          <a:stretch/>
        </p:blipFill>
        <p:spPr>
          <a:xfrm>
            <a:off x="2209716" y="2394796"/>
            <a:ext cx="7408098" cy="3695593"/>
          </a:xfrm>
          <a:prstGeom prst="rect">
            <a:avLst/>
          </a:prstGeom>
        </p:spPr>
      </p:pic>
    </p:spTree>
    <p:extLst>
      <p:ext uri="{BB962C8B-B14F-4D97-AF65-F5344CB8AC3E}">
        <p14:creationId xmlns:p14="http://schemas.microsoft.com/office/powerpoint/2010/main" val="3962038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7BAB3-38CC-A22E-2E12-4B3D5D36D464}"/>
              </a:ext>
            </a:extLst>
          </p:cNvPr>
          <p:cNvSpPr>
            <a:spLocks noGrp="1"/>
          </p:cNvSpPr>
          <p:nvPr>
            <p:ph type="title"/>
          </p:nvPr>
        </p:nvSpPr>
        <p:spPr>
          <a:xfrm>
            <a:off x="763556" y="616436"/>
            <a:ext cx="10515600" cy="1043797"/>
          </a:xfrm>
        </p:spPr>
        <p:txBody>
          <a:bodyPr>
            <a:normAutofit fontScale="90000"/>
          </a:bodyPr>
          <a:lstStyle/>
          <a:p>
            <a:pPr algn="ctr"/>
            <a:r>
              <a:rPr lang="en-CA" sz="4000" b="1" dirty="0">
                <a:effectLst/>
                <a:latin typeface="Times New Roman" panose="02020603050405020304" pitchFamily="18" charset="0"/>
                <a:ea typeface="Calibri" panose="020F0502020204030204" pitchFamily="34" charset="0"/>
                <a:cs typeface="Times New Roman" panose="02020603050405020304" pitchFamily="18" charset="0"/>
              </a:rPr>
              <a:t>World Cloud of Neutral Tweets </a:t>
            </a:r>
            <a:br>
              <a:rPr lang="en-CA" sz="4400" dirty="0">
                <a:effectLst/>
                <a:latin typeface="Calibri" panose="020F0502020204030204" pitchFamily="34" charset="0"/>
                <a:ea typeface="Calibri" panose="020F0502020204030204" pitchFamily="34" charset="0"/>
                <a:cs typeface="Mangal" panose="02040503050203030202" pitchFamily="18" charset="0"/>
              </a:rPr>
            </a:br>
            <a:endParaRPr lang="en-CA" dirty="0"/>
          </a:p>
        </p:txBody>
      </p:sp>
      <p:sp>
        <p:nvSpPr>
          <p:cNvPr id="3" name="Content Placeholder 2">
            <a:extLst>
              <a:ext uri="{FF2B5EF4-FFF2-40B4-BE49-F238E27FC236}">
                <a16:creationId xmlns:a16="http://schemas.microsoft.com/office/drawing/2014/main" id="{E5C4A067-17AE-63B9-9043-91E186BAC8EC}"/>
              </a:ext>
            </a:extLst>
          </p:cNvPr>
          <p:cNvSpPr>
            <a:spLocks noGrp="1"/>
          </p:cNvSpPr>
          <p:nvPr>
            <p:ph idx="1"/>
          </p:nvPr>
        </p:nvSpPr>
        <p:spPr>
          <a:xfrm>
            <a:off x="838200" y="1368327"/>
            <a:ext cx="10515600" cy="4351338"/>
          </a:xfrm>
        </p:spPr>
        <p:txBody>
          <a:bodyPr>
            <a:normAutofit/>
          </a:bodyPr>
          <a:lstStyle/>
          <a:p>
            <a:pPr indent="0" algn="just">
              <a:lnSpc>
                <a:spcPct val="200000"/>
              </a:lnSpc>
              <a:buNone/>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As it can be seen that most frequent words in Neutral world clouds such as</a:t>
            </a:r>
            <a:r>
              <a:rPr lang="en-CA" sz="1600" b="1" dirty="0">
                <a:effectLst/>
                <a:latin typeface="Times New Roman" panose="02020603050405020304" pitchFamily="18" charset="0"/>
                <a:ea typeface="Calibri" panose="020F0502020204030204" pitchFamily="34" charset="0"/>
                <a:cs typeface="Times New Roman" panose="02020603050405020304" pitchFamily="18" charset="0"/>
              </a:rPr>
              <a:t> Delay, love</a:t>
            </a:r>
            <a:r>
              <a:rPr lang="en-CA" sz="1600" b="1" dirty="0">
                <a:latin typeface="Times New Roman" panose="02020603050405020304" pitchFamily="18" charset="0"/>
                <a:ea typeface="Calibri" panose="020F0502020204030204" pitchFamily="34" charset="0"/>
                <a:cs typeface="Times New Roman" panose="02020603050405020304" pitchFamily="18" charset="0"/>
              </a:rPr>
              <a:t>, new, travel</a:t>
            </a:r>
            <a:r>
              <a:rPr lang="en-CA"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so on.</a:t>
            </a:r>
          </a:p>
        </p:txBody>
      </p:sp>
      <p:pic>
        <p:nvPicPr>
          <p:cNvPr id="6" name="Picture 5">
            <a:extLst>
              <a:ext uri="{FF2B5EF4-FFF2-40B4-BE49-F238E27FC236}">
                <a16:creationId xmlns:a16="http://schemas.microsoft.com/office/drawing/2014/main" id="{2F8AEF97-366C-4368-46E2-34B4B11FD987}"/>
              </a:ext>
            </a:extLst>
          </p:cNvPr>
          <p:cNvPicPr>
            <a:picLocks noChangeAspect="1"/>
          </p:cNvPicPr>
          <p:nvPr/>
        </p:nvPicPr>
        <p:blipFill>
          <a:blip r:embed="rId2"/>
          <a:srcRect/>
          <a:stretch/>
        </p:blipFill>
        <p:spPr>
          <a:xfrm>
            <a:off x="2139309" y="2412124"/>
            <a:ext cx="7399623" cy="3695593"/>
          </a:xfrm>
          <a:prstGeom prst="rect">
            <a:avLst/>
          </a:prstGeom>
        </p:spPr>
      </p:pic>
    </p:spTree>
    <p:extLst>
      <p:ext uri="{BB962C8B-B14F-4D97-AF65-F5344CB8AC3E}">
        <p14:creationId xmlns:p14="http://schemas.microsoft.com/office/powerpoint/2010/main" val="94982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7BAB3-38CC-A22E-2E12-4B3D5D36D464}"/>
              </a:ext>
            </a:extLst>
          </p:cNvPr>
          <p:cNvSpPr>
            <a:spLocks noGrp="1"/>
          </p:cNvSpPr>
          <p:nvPr>
            <p:ph type="title"/>
          </p:nvPr>
        </p:nvSpPr>
        <p:spPr>
          <a:xfrm>
            <a:off x="838200" y="575841"/>
            <a:ext cx="10515600" cy="1043797"/>
          </a:xfrm>
        </p:spPr>
        <p:txBody>
          <a:bodyPr>
            <a:normAutofit fontScale="90000"/>
          </a:bodyPr>
          <a:lstStyle/>
          <a:p>
            <a:pPr algn="ctr"/>
            <a:r>
              <a:rPr lang="en-CA" sz="4000" b="1" dirty="0">
                <a:effectLst/>
                <a:latin typeface="Times New Roman" panose="02020603050405020304" pitchFamily="18" charset="0"/>
                <a:ea typeface="Calibri" panose="020F0502020204030204" pitchFamily="34" charset="0"/>
                <a:cs typeface="Times New Roman" panose="02020603050405020304" pitchFamily="18" charset="0"/>
              </a:rPr>
              <a:t>Feature Extraction using TF-IDF</a:t>
            </a:r>
            <a:br>
              <a:rPr lang="en-CA" sz="4400" dirty="0">
                <a:effectLst/>
                <a:latin typeface="Calibri" panose="020F0502020204030204" pitchFamily="34" charset="0"/>
                <a:ea typeface="Calibri" panose="020F0502020204030204" pitchFamily="34" charset="0"/>
                <a:cs typeface="Mangal" panose="02040503050203030202" pitchFamily="18" charset="0"/>
              </a:rPr>
            </a:br>
            <a:endParaRPr lang="en-CA" dirty="0"/>
          </a:p>
        </p:txBody>
      </p:sp>
      <p:sp>
        <p:nvSpPr>
          <p:cNvPr id="3" name="Content Placeholder 2">
            <a:extLst>
              <a:ext uri="{FF2B5EF4-FFF2-40B4-BE49-F238E27FC236}">
                <a16:creationId xmlns:a16="http://schemas.microsoft.com/office/drawing/2014/main" id="{E5C4A067-17AE-63B9-9043-91E186BAC8EC}"/>
              </a:ext>
            </a:extLst>
          </p:cNvPr>
          <p:cNvSpPr>
            <a:spLocks noGrp="1"/>
          </p:cNvSpPr>
          <p:nvPr>
            <p:ph idx="1"/>
          </p:nvPr>
        </p:nvSpPr>
        <p:spPr>
          <a:xfrm>
            <a:off x="772885" y="1408922"/>
            <a:ext cx="10515600" cy="4351338"/>
          </a:xfrm>
        </p:spPr>
        <p:txBody>
          <a:bodyPr>
            <a:normAutofit/>
          </a:bodyPr>
          <a:lstStyle/>
          <a:p>
            <a:pPr lvl="0" algn="just"/>
            <a:r>
              <a:rPr lang="en-CA" sz="1800" dirty="0">
                <a:latin typeface="Times New Roman" panose="02020603050405020304" pitchFamily="18" charset="0"/>
                <a:cs typeface="Times New Roman" panose="02020603050405020304" pitchFamily="18" charset="0"/>
              </a:rPr>
              <a:t>TF-IDF acronym for Term Frequency &amp; Inverse Document Frequency is a powerful feature engineering technique used to identify the important words or more precisely rare words in the text data.</a:t>
            </a:r>
          </a:p>
          <a:p>
            <a:pPr marL="0" lvl="0" indent="0" algn="just">
              <a:buNone/>
            </a:pPr>
            <a:endParaRPr lang="en-CA"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CA" sz="1800" b="1" dirty="0">
                <a:latin typeface="Times New Roman" panose="02020603050405020304" pitchFamily="18" charset="0"/>
                <a:cs typeface="Times New Roman" panose="02020603050405020304" pitchFamily="18" charset="0"/>
              </a:rPr>
              <a:t>Term Frequency - Inverse Document Frequency </a:t>
            </a:r>
          </a:p>
          <a:p>
            <a:pPr marL="0" indent="0" algn="just">
              <a:buNone/>
            </a:pPr>
            <a:endParaRPr lang="en-CA" sz="1800" dirty="0">
              <a:latin typeface="Times New Roman" panose="02020603050405020304" pitchFamily="18" charset="0"/>
              <a:cs typeface="Times New Roman" panose="02020603050405020304" pitchFamily="18" charset="0"/>
            </a:endParaRPr>
          </a:p>
          <a:p>
            <a:pPr algn="just"/>
            <a:r>
              <a:rPr lang="en-CA" sz="1800" dirty="0">
                <a:latin typeface="Times New Roman" panose="02020603050405020304" pitchFamily="18" charset="0"/>
                <a:cs typeface="Times New Roman" panose="02020603050405020304" pitchFamily="18" charset="0"/>
              </a:rPr>
              <a:t>TF = how frequently term occurs in a document</a:t>
            </a:r>
            <a:endParaRPr lang="en-US" sz="1800" dirty="0">
              <a:latin typeface="Times New Roman" panose="02020603050405020304" pitchFamily="18" charset="0"/>
              <a:cs typeface="Times New Roman" panose="02020603050405020304" pitchFamily="18" charset="0"/>
            </a:endParaRPr>
          </a:p>
          <a:p>
            <a:pPr algn="just"/>
            <a:r>
              <a:rPr lang="en-CA" sz="1800" dirty="0">
                <a:latin typeface="Times New Roman" panose="02020603050405020304" pitchFamily="18" charset="0"/>
                <a:cs typeface="Times New Roman" panose="02020603050405020304" pitchFamily="18" charset="0"/>
              </a:rPr>
              <a:t>IDF = weight of rare words</a:t>
            </a:r>
            <a:r>
              <a:rPr lang="en-US" sz="1800" dirty="0">
                <a:latin typeface="Times New Roman" panose="02020603050405020304" pitchFamily="18" charset="0"/>
                <a:cs typeface="Times New Roman" panose="02020603050405020304" pitchFamily="18" charset="0"/>
              </a:rPr>
              <a:t> (</a:t>
            </a:r>
            <a:r>
              <a:rPr lang="en-CA" sz="1800" dirty="0">
                <a:latin typeface="Times New Roman" panose="02020603050405020304" pitchFamily="18" charset="0"/>
                <a:cs typeface="Times New Roman" panose="02020603050405020304" pitchFamily="18" charset="0"/>
              </a:rPr>
              <a:t>The weight that word occurs rarely in the sentence have high IDF score)</a:t>
            </a:r>
            <a:endParaRPr lang="en-US" sz="1800" dirty="0">
              <a:latin typeface="Times New Roman" panose="02020603050405020304" pitchFamily="18" charset="0"/>
              <a:cs typeface="Times New Roman" panose="02020603050405020304" pitchFamily="18" charset="0"/>
            </a:endParaRPr>
          </a:p>
          <a:p>
            <a:pPr marL="0" indent="0" algn="just">
              <a:buNone/>
            </a:pPr>
            <a:endParaRPr lang="en-CA" sz="1800" dirty="0">
              <a:latin typeface="Times New Roman" panose="02020603050405020304" pitchFamily="18" charset="0"/>
              <a:cs typeface="Times New Roman" panose="02020603050405020304" pitchFamily="18" charset="0"/>
            </a:endParaRPr>
          </a:p>
          <a:p>
            <a:pPr marL="0" indent="0" algn="just">
              <a:buNone/>
            </a:pPr>
            <a:r>
              <a:rPr lang="en-CA" sz="1800" dirty="0">
                <a:latin typeface="Times New Roman" panose="02020603050405020304" pitchFamily="18" charset="0"/>
                <a:cs typeface="Times New Roman" panose="02020603050405020304" pitchFamily="18" charset="0"/>
              </a:rPr>
              <a:t>How to calculate TF-IDF</a:t>
            </a:r>
          </a:p>
          <a:p>
            <a:pPr marL="0" indent="0" algn="just">
              <a:buNone/>
            </a:pPr>
            <a:r>
              <a:rPr lang="en-CA" sz="1800" dirty="0">
                <a:latin typeface="Times New Roman" panose="02020603050405020304" pitchFamily="18" charset="0"/>
                <a:cs typeface="Times New Roman" panose="02020603050405020304" pitchFamily="18" charset="0"/>
              </a:rPr>
              <a:t>TF(t) = (Number of lines term t appears in a document)/total number of terms in the document.</a:t>
            </a:r>
            <a:endParaRPr lang="en-US" sz="1800" dirty="0">
              <a:latin typeface="Times New Roman" panose="02020603050405020304" pitchFamily="18" charset="0"/>
              <a:cs typeface="Times New Roman" panose="02020603050405020304" pitchFamily="18" charset="0"/>
            </a:endParaRPr>
          </a:p>
          <a:p>
            <a:pPr marL="0" indent="0" algn="just">
              <a:buNone/>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IDF(t) = log (total number of documents)/Number of documents with term t in it.</a:t>
            </a:r>
            <a:endParaRPr lang="en-CA" sz="1800" dirty="0">
              <a:latin typeface="Times New Roman" panose="02020603050405020304" pitchFamily="18" charset="0"/>
              <a:cs typeface="Times New Roman" panose="02020603050405020304" pitchFamily="18" charset="0"/>
            </a:endParaRPr>
          </a:p>
          <a:p>
            <a:endParaRPr lang="en-US" sz="900" dirty="0"/>
          </a:p>
          <a:p>
            <a:pPr lvl="0"/>
            <a:endParaRPr lang="en-US" sz="1100" dirty="0"/>
          </a:p>
        </p:txBody>
      </p:sp>
    </p:spTree>
    <p:extLst>
      <p:ext uri="{BB962C8B-B14F-4D97-AF65-F5344CB8AC3E}">
        <p14:creationId xmlns:p14="http://schemas.microsoft.com/office/powerpoint/2010/main" val="302218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882284" y="236156"/>
            <a:ext cx="9465131" cy="1184111"/>
          </a:xfrm>
          <a:prstGeom prst="ellipse">
            <a:avLst/>
          </a:prstGeom>
        </p:spPr>
        <p:txBody>
          <a:bodyPr vert="horz" lIns="91440" tIns="45720" rIns="91440" bIns="45720" rtlCol="0">
            <a:normAutofit/>
          </a:bodyPr>
          <a:lstStyle/>
          <a:p>
            <a:pPr algn="ctr"/>
            <a:r>
              <a:rPr lang="en-US" sz="4000" b="1" u="sng" kern="1200" dirty="0">
                <a:latin typeface="Times New Roman" panose="02020603050405020304" pitchFamily="18" charset="0"/>
                <a:cs typeface="Times New Roman" panose="02020603050405020304" pitchFamily="18" charset="0"/>
              </a:rPr>
              <a:t>Main Objective</a:t>
            </a:r>
          </a:p>
        </p:txBody>
      </p:sp>
      <p:graphicFrame>
        <p:nvGraphicFramePr>
          <p:cNvPr id="9" name="Content Placeholder 6">
            <a:extLst>
              <a:ext uri="{FF2B5EF4-FFF2-40B4-BE49-F238E27FC236}">
                <a16:creationId xmlns:a16="http://schemas.microsoft.com/office/drawing/2014/main" id="{06504678-A0A9-F440-FA95-35D0766FD76A}"/>
              </a:ext>
            </a:extLst>
          </p:cNvPr>
          <p:cNvGraphicFramePr>
            <a:graphicFrameLocks noGrp="1"/>
          </p:cNvGraphicFramePr>
          <p:nvPr>
            <p:ph idx="1"/>
            <p:extLst>
              <p:ext uri="{D42A27DB-BD31-4B8C-83A1-F6EECF244321}">
                <p14:modId xmlns:p14="http://schemas.microsoft.com/office/powerpoint/2010/main" val="310325798"/>
              </p:ext>
            </p:extLst>
          </p:nvPr>
        </p:nvGraphicFramePr>
        <p:xfrm>
          <a:off x="979714" y="1713935"/>
          <a:ext cx="10263674" cy="4739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522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425D-D2AF-66F2-412A-17784BD9D9FA}"/>
              </a:ext>
            </a:extLst>
          </p:cNvPr>
          <p:cNvSpPr>
            <a:spLocks noGrp="1"/>
          </p:cNvSpPr>
          <p:nvPr>
            <p:ph type="title"/>
          </p:nvPr>
        </p:nvSpPr>
        <p:spPr>
          <a:xfrm>
            <a:off x="838200" y="526540"/>
            <a:ext cx="10306520" cy="1325563"/>
          </a:xfrm>
        </p:spPr>
        <p:txBody>
          <a:bodyPr>
            <a:noAutofit/>
          </a:bodyPr>
          <a:lstStyle/>
          <a:p>
            <a:pPr lvl="0" algn="just">
              <a:lnSpc>
                <a:spcPct val="100000"/>
              </a:lnSpc>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Predict and compare the accuracy of sentiments using different machine leaning models.</a:t>
            </a:r>
            <a:endParaRPr lang="en-CA"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E4A8D853-04E8-19FC-2170-FA8C92BCB004}"/>
              </a:ext>
            </a:extLst>
          </p:cNvPr>
          <p:cNvGraphicFramePr>
            <a:graphicFrameLocks noGrp="1"/>
          </p:cNvGraphicFramePr>
          <p:nvPr>
            <p:ph idx="1"/>
            <p:extLst>
              <p:ext uri="{D42A27DB-BD31-4B8C-83A1-F6EECF244321}">
                <p14:modId xmlns:p14="http://schemas.microsoft.com/office/powerpoint/2010/main" val="600929645"/>
              </p:ext>
            </p:extLst>
          </p:nvPr>
        </p:nvGraphicFramePr>
        <p:xfrm>
          <a:off x="838200" y="1687396"/>
          <a:ext cx="5257800" cy="4103542"/>
        </p:xfrm>
        <a:graphic>
          <a:graphicData uri="http://schemas.openxmlformats.org/drawingml/2006/table">
            <a:tbl>
              <a:tblPr firstRow="1" firstCol="1" bandRow="1">
                <a:tableStyleId>{5C22544A-7EE6-4342-B048-85BDC9FD1C3A}</a:tableStyleId>
              </a:tblPr>
              <a:tblGrid>
                <a:gridCol w="516403">
                  <a:extLst>
                    <a:ext uri="{9D8B030D-6E8A-4147-A177-3AD203B41FA5}">
                      <a16:colId xmlns:a16="http://schemas.microsoft.com/office/drawing/2014/main" val="3440020096"/>
                    </a:ext>
                  </a:extLst>
                </a:gridCol>
                <a:gridCol w="3001238">
                  <a:extLst>
                    <a:ext uri="{9D8B030D-6E8A-4147-A177-3AD203B41FA5}">
                      <a16:colId xmlns:a16="http://schemas.microsoft.com/office/drawing/2014/main" val="94235087"/>
                    </a:ext>
                  </a:extLst>
                </a:gridCol>
                <a:gridCol w="1740159">
                  <a:extLst>
                    <a:ext uri="{9D8B030D-6E8A-4147-A177-3AD203B41FA5}">
                      <a16:colId xmlns:a16="http://schemas.microsoft.com/office/drawing/2014/main" val="1992167684"/>
                    </a:ext>
                  </a:extLst>
                </a:gridCol>
              </a:tblGrid>
              <a:tr h="635418">
                <a:tc>
                  <a:txBody>
                    <a:bodyPr/>
                    <a:lstStyle/>
                    <a:p>
                      <a:pPr algn="just">
                        <a:lnSpc>
                          <a:spcPct val="200000"/>
                        </a:lnSpc>
                        <a:spcAft>
                          <a:spcPts val="800"/>
                        </a:spcAft>
                      </a:pPr>
                      <a:r>
                        <a:rPr lang="en-IN" sz="800" dirty="0">
                          <a:effectLst/>
                        </a:rPr>
                        <a:t>Series</a:t>
                      </a:r>
                      <a:endParaRPr lang="en-CA" sz="800" dirty="0">
                        <a:effectLst/>
                        <a:latin typeface="Calibri" panose="020F0502020204030204" pitchFamily="34" charset="0"/>
                        <a:ea typeface="Calibri" panose="020F0502020204030204" pitchFamily="34" charset="0"/>
                        <a:cs typeface="Mangal" panose="02040503050203030202" pitchFamily="18" charset="0"/>
                      </a:endParaRPr>
                    </a:p>
                  </a:txBody>
                  <a:tcPr marL="48548" marR="48548" marT="0" marB="0"/>
                </a:tc>
                <a:tc>
                  <a:txBody>
                    <a:bodyPr/>
                    <a:lstStyle/>
                    <a:p>
                      <a:pPr algn="just">
                        <a:lnSpc>
                          <a:spcPct val="200000"/>
                        </a:lnSpc>
                        <a:spcAft>
                          <a:spcPts val="800"/>
                        </a:spcAft>
                      </a:pPr>
                      <a:r>
                        <a:rPr lang="en-IN" sz="800">
                          <a:effectLst/>
                        </a:rPr>
                        <a:t>Model</a:t>
                      </a:r>
                      <a:endParaRPr lang="en-CA" sz="800">
                        <a:effectLst/>
                        <a:latin typeface="Calibri" panose="020F0502020204030204" pitchFamily="34" charset="0"/>
                        <a:ea typeface="Calibri" panose="020F0502020204030204" pitchFamily="34" charset="0"/>
                        <a:cs typeface="Mangal" panose="02040503050203030202" pitchFamily="18" charset="0"/>
                      </a:endParaRPr>
                    </a:p>
                  </a:txBody>
                  <a:tcPr marL="48548" marR="48548" marT="0" marB="0"/>
                </a:tc>
                <a:tc>
                  <a:txBody>
                    <a:bodyPr/>
                    <a:lstStyle/>
                    <a:p>
                      <a:pPr algn="just">
                        <a:lnSpc>
                          <a:spcPct val="200000"/>
                        </a:lnSpc>
                        <a:spcAft>
                          <a:spcPts val="800"/>
                        </a:spcAft>
                      </a:pPr>
                      <a:r>
                        <a:rPr lang="en-IN" sz="800">
                          <a:effectLst/>
                        </a:rPr>
                        <a:t>Accuracy</a:t>
                      </a:r>
                      <a:endParaRPr lang="en-CA" sz="800">
                        <a:effectLst/>
                        <a:latin typeface="Calibri" panose="020F0502020204030204" pitchFamily="34" charset="0"/>
                        <a:ea typeface="Calibri" panose="020F0502020204030204" pitchFamily="34" charset="0"/>
                        <a:cs typeface="Mangal" panose="02040503050203030202" pitchFamily="18" charset="0"/>
                      </a:endParaRPr>
                    </a:p>
                  </a:txBody>
                  <a:tcPr marL="48548" marR="48548" marT="0" marB="0"/>
                </a:tc>
                <a:extLst>
                  <a:ext uri="{0D108BD9-81ED-4DB2-BD59-A6C34878D82A}">
                    <a16:rowId xmlns:a16="http://schemas.microsoft.com/office/drawing/2014/main" val="882012333"/>
                  </a:ext>
                </a:extLst>
              </a:tr>
              <a:tr h="820825">
                <a:tc>
                  <a:txBody>
                    <a:bodyPr/>
                    <a:lstStyle/>
                    <a:p>
                      <a:pPr algn="just">
                        <a:lnSpc>
                          <a:spcPct val="200000"/>
                        </a:lnSpc>
                        <a:spcAft>
                          <a:spcPts val="800"/>
                        </a:spcAft>
                        <a:tabLst>
                          <a:tab pos="1234440" algn="l"/>
                        </a:tabLst>
                      </a:pPr>
                      <a:r>
                        <a:rPr lang="en-IN" sz="800">
                          <a:effectLst/>
                        </a:rPr>
                        <a:t>1	</a:t>
                      </a:r>
                      <a:endParaRPr lang="en-CA" sz="800">
                        <a:effectLst/>
                        <a:latin typeface="Calibri" panose="020F0502020204030204" pitchFamily="34" charset="0"/>
                        <a:ea typeface="Calibri" panose="020F0502020204030204" pitchFamily="34" charset="0"/>
                        <a:cs typeface="Mangal" panose="02040503050203030202" pitchFamily="18" charset="0"/>
                      </a:endParaRPr>
                    </a:p>
                  </a:txBody>
                  <a:tcPr marL="48548" marR="48548" marT="0" marB="0"/>
                </a:tc>
                <a:tc>
                  <a:txBody>
                    <a:bodyPr/>
                    <a:lstStyle/>
                    <a:p>
                      <a:pPr algn="just">
                        <a:lnSpc>
                          <a:spcPct val="200000"/>
                        </a:lnSpc>
                        <a:spcAft>
                          <a:spcPts val="800"/>
                        </a:spcAft>
                      </a:pPr>
                      <a:r>
                        <a:rPr lang="en-IN" sz="800">
                          <a:effectLst/>
                        </a:rPr>
                        <a:t>Logistic Regression</a:t>
                      </a:r>
                      <a:endParaRPr lang="en-CA" sz="800">
                        <a:effectLst/>
                        <a:latin typeface="Calibri" panose="020F0502020204030204" pitchFamily="34" charset="0"/>
                        <a:ea typeface="Calibri" panose="020F0502020204030204" pitchFamily="34" charset="0"/>
                        <a:cs typeface="Mangal" panose="02040503050203030202" pitchFamily="18" charset="0"/>
                      </a:endParaRPr>
                    </a:p>
                  </a:txBody>
                  <a:tcPr marL="48548" marR="48548" marT="0" marB="0"/>
                </a:tc>
                <a:tc>
                  <a:txBody>
                    <a:bodyPr/>
                    <a:lstStyle/>
                    <a:p>
                      <a:pPr algn="just">
                        <a:lnSpc>
                          <a:spcPct val="200000"/>
                        </a:lnSpc>
                        <a:spcAft>
                          <a:spcPts val="800"/>
                        </a:spcAft>
                      </a:pPr>
                      <a:r>
                        <a:rPr lang="en-IN" sz="800">
                          <a:effectLst/>
                        </a:rPr>
                        <a:t>93.21</a:t>
                      </a:r>
                      <a:endParaRPr lang="en-CA" sz="800">
                        <a:effectLst/>
                        <a:latin typeface="Calibri" panose="020F0502020204030204" pitchFamily="34" charset="0"/>
                        <a:ea typeface="Calibri" panose="020F0502020204030204" pitchFamily="34" charset="0"/>
                        <a:cs typeface="Mangal" panose="02040503050203030202" pitchFamily="18" charset="0"/>
                      </a:endParaRPr>
                    </a:p>
                  </a:txBody>
                  <a:tcPr marL="48548" marR="48548" marT="0" marB="0"/>
                </a:tc>
                <a:extLst>
                  <a:ext uri="{0D108BD9-81ED-4DB2-BD59-A6C34878D82A}">
                    <a16:rowId xmlns:a16="http://schemas.microsoft.com/office/drawing/2014/main" val="591482972"/>
                  </a:ext>
                </a:extLst>
              </a:tr>
              <a:tr h="635418">
                <a:tc>
                  <a:txBody>
                    <a:bodyPr/>
                    <a:lstStyle/>
                    <a:p>
                      <a:pPr algn="just">
                        <a:lnSpc>
                          <a:spcPct val="200000"/>
                        </a:lnSpc>
                        <a:spcAft>
                          <a:spcPts val="800"/>
                        </a:spcAft>
                      </a:pPr>
                      <a:r>
                        <a:rPr lang="en-IN" sz="800">
                          <a:effectLst/>
                        </a:rPr>
                        <a:t>2</a:t>
                      </a:r>
                      <a:endParaRPr lang="en-CA" sz="800">
                        <a:effectLst/>
                        <a:latin typeface="Calibri" panose="020F0502020204030204" pitchFamily="34" charset="0"/>
                        <a:ea typeface="Calibri" panose="020F0502020204030204" pitchFamily="34" charset="0"/>
                        <a:cs typeface="Mangal" panose="02040503050203030202" pitchFamily="18" charset="0"/>
                      </a:endParaRPr>
                    </a:p>
                  </a:txBody>
                  <a:tcPr marL="48548" marR="48548" marT="0" marB="0"/>
                </a:tc>
                <a:tc>
                  <a:txBody>
                    <a:bodyPr/>
                    <a:lstStyle/>
                    <a:p>
                      <a:pPr algn="just">
                        <a:lnSpc>
                          <a:spcPct val="200000"/>
                        </a:lnSpc>
                        <a:spcAft>
                          <a:spcPts val="800"/>
                        </a:spcAft>
                      </a:pPr>
                      <a:r>
                        <a:rPr lang="en-IN" sz="800">
                          <a:effectLst/>
                        </a:rPr>
                        <a:t>KNN (K-nearest neighbour) </a:t>
                      </a:r>
                      <a:endParaRPr lang="en-CA" sz="800">
                        <a:effectLst/>
                        <a:latin typeface="Calibri" panose="020F0502020204030204" pitchFamily="34" charset="0"/>
                        <a:ea typeface="Calibri" panose="020F0502020204030204" pitchFamily="34" charset="0"/>
                        <a:cs typeface="Mangal" panose="02040503050203030202" pitchFamily="18" charset="0"/>
                      </a:endParaRPr>
                    </a:p>
                  </a:txBody>
                  <a:tcPr marL="48548" marR="48548" marT="0" marB="0"/>
                </a:tc>
                <a:tc>
                  <a:txBody>
                    <a:bodyPr/>
                    <a:lstStyle/>
                    <a:p>
                      <a:pPr algn="just">
                        <a:lnSpc>
                          <a:spcPct val="200000"/>
                        </a:lnSpc>
                        <a:spcAft>
                          <a:spcPts val="800"/>
                        </a:spcAft>
                      </a:pPr>
                      <a:r>
                        <a:rPr lang="en-IN" sz="800">
                          <a:effectLst/>
                        </a:rPr>
                        <a:t>56.25</a:t>
                      </a:r>
                      <a:endParaRPr lang="en-CA" sz="800">
                        <a:effectLst/>
                        <a:latin typeface="Calibri" panose="020F0502020204030204" pitchFamily="34" charset="0"/>
                        <a:ea typeface="Calibri" panose="020F0502020204030204" pitchFamily="34" charset="0"/>
                        <a:cs typeface="Mangal" panose="02040503050203030202" pitchFamily="18" charset="0"/>
                      </a:endParaRPr>
                    </a:p>
                  </a:txBody>
                  <a:tcPr marL="48548" marR="48548" marT="0" marB="0"/>
                </a:tc>
                <a:extLst>
                  <a:ext uri="{0D108BD9-81ED-4DB2-BD59-A6C34878D82A}">
                    <a16:rowId xmlns:a16="http://schemas.microsoft.com/office/drawing/2014/main" val="4184746301"/>
                  </a:ext>
                </a:extLst>
              </a:tr>
              <a:tr h="1376463">
                <a:tc>
                  <a:txBody>
                    <a:bodyPr/>
                    <a:lstStyle/>
                    <a:p>
                      <a:pPr algn="just">
                        <a:lnSpc>
                          <a:spcPct val="200000"/>
                        </a:lnSpc>
                        <a:spcAft>
                          <a:spcPts val="800"/>
                        </a:spcAft>
                      </a:pPr>
                      <a:r>
                        <a:rPr lang="en-IN" sz="800">
                          <a:effectLst/>
                        </a:rPr>
                        <a:t>3</a:t>
                      </a:r>
                      <a:endParaRPr lang="en-CA" sz="800">
                        <a:effectLst/>
                        <a:latin typeface="Calibri" panose="020F0502020204030204" pitchFamily="34" charset="0"/>
                        <a:ea typeface="Calibri" panose="020F0502020204030204" pitchFamily="34" charset="0"/>
                        <a:cs typeface="Mangal" panose="02040503050203030202" pitchFamily="18" charset="0"/>
                      </a:endParaRPr>
                    </a:p>
                  </a:txBody>
                  <a:tcPr marL="48548" marR="48548" marT="0" marB="0"/>
                </a:tc>
                <a:tc>
                  <a:txBody>
                    <a:bodyPr/>
                    <a:lstStyle/>
                    <a:p>
                      <a:pPr algn="just">
                        <a:lnSpc>
                          <a:spcPct val="200000"/>
                        </a:lnSpc>
                        <a:spcAft>
                          <a:spcPts val="800"/>
                        </a:spcAft>
                      </a:pPr>
                      <a:r>
                        <a:rPr lang="en-IN" sz="800">
                          <a:effectLst/>
                        </a:rPr>
                        <a:t>SVM (Support Vector Machine)</a:t>
                      </a:r>
                      <a:endParaRPr lang="en-CA" sz="800">
                        <a:effectLst/>
                        <a:latin typeface="Calibri" panose="020F0502020204030204" pitchFamily="34" charset="0"/>
                        <a:ea typeface="Calibri" panose="020F0502020204030204" pitchFamily="34" charset="0"/>
                        <a:cs typeface="Mangal" panose="02040503050203030202" pitchFamily="18" charset="0"/>
                      </a:endParaRPr>
                    </a:p>
                  </a:txBody>
                  <a:tcPr marL="48548" marR="48548" marT="0" marB="0"/>
                </a:tc>
                <a:tc>
                  <a:txBody>
                    <a:bodyPr/>
                    <a:lstStyle/>
                    <a:p>
                      <a:pPr algn="just">
                        <a:lnSpc>
                          <a:spcPct val="200000"/>
                        </a:lnSpc>
                        <a:spcAft>
                          <a:spcPts val="800"/>
                        </a:spcAft>
                      </a:pPr>
                      <a:r>
                        <a:rPr lang="en-IN" sz="800" dirty="0">
                          <a:effectLst/>
                        </a:rPr>
                        <a:t>95.70</a:t>
                      </a:r>
                      <a:endParaRPr lang="en-CA" sz="800" dirty="0">
                        <a:effectLst/>
                        <a:latin typeface="Calibri" panose="020F0502020204030204" pitchFamily="34" charset="0"/>
                        <a:ea typeface="Calibri" panose="020F0502020204030204" pitchFamily="34" charset="0"/>
                        <a:cs typeface="Mangal" panose="02040503050203030202" pitchFamily="18" charset="0"/>
                      </a:endParaRPr>
                    </a:p>
                  </a:txBody>
                  <a:tcPr marL="48548" marR="48548" marT="0" marB="0"/>
                </a:tc>
                <a:extLst>
                  <a:ext uri="{0D108BD9-81ED-4DB2-BD59-A6C34878D82A}">
                    <a16:rowId xmlns:a16="http://schemas.microsoft.com/office/drawing/2014/main" val="1632609118"/>
                  </a:ext>
                </a:extLst>
              </a:tr>
              <a:tr h="635418">
                <a:tc>
                  <a:txBody>
                    <a:bodyPr/>
                    <a:lstStyle/>
                    <a:p>
                      <a:pPr algn="just">
                        <a:lnSpc>
                          <a:spcPct val="200000"/>
                        </a:lnSpc>
                        <a:spcAft>
                          <a:spcPts val="800"/>
                        </a:spcAft>
                      </a:pPr>
                      <a:r>
                        <a:rPr lang="en-IN" sz="800">
                          <a:effectLst/>
                        </a:rPr>
                        <a:t>4</a:t>
                      </a:r>
                      <a:endParaRPr lang="en-CA" sz="800">
                        <a:effectLst/>
                        <a:latin typeface="Calibri" panose="020F0502020204030204" pitchFamily="34" charset="0"/>
                        <a:ea typeface="Calibri" panose="020F0502020204030204" pitchFamily="34" charset="0"/>
                        <a:cs typeface="Mangal" panose="02040503050203030202" pitchFamily="18" charset="0"/>
                      </a:endParaRPr>
                    </a:p>
                  </a:txBody>
                  <a:tcPr marL="48548" marR="48548" marT="0" marB="0"/>
                </a:tc>
                <a:tc>
                  <a:txBody>
                    <a:bodyPr/>
                    <a:lstStyle/>
                    <a:p>
                      <a:pPr algn="just">
                        <a:lnSpc>
                          <a:spcPct val="200000"/>
                        </a:lnSpc>
                        <a:spcAft>
                          <a:spcPts val="800"/>
                        </a:spcAft>
                      </a:pPr>
                      <a:r>
                        <a:rPr lang="en-IN" sz="800">
                          <a:effectLst/>
                        </a:rPr>
                        <a:t>Random Forest Classifier</a:t>
                      </a:r>
                      <a:endParaRPr lang="en-CA" sz="800">
                        <a:effectLst/>
                        <a:latin typeface="Calibri" panose="020F0502020204030204" pitchFamily="34" charset="0"/>
                        <a:ea typeface="Calibri" panose="020F0502020204030204" pitchFamily="34" charset="0"/>
                        <a:cs typeface="Mangal" panose="02040503050203030202" pitchFamily="18" charset="0"/>
                      </a:endParaRPr>
                    </a:p>
                  </a:txBody>
                  <a:tcPr marL="48548" marR="48548" marT="0" marB="0"/>
                </a:tc>
                <a:tc>
                  <a:txBody>
                    <a:bodyPr/>
                    <a:lstStyle/>
                    <a:p>
                      <a:pPr algn="just">
                        <a:lnSpc>
                          <a:spcPct val="200000"/>
                        </a:lnSpc>
                        <a:spcAft>
                          <a:spcPts val="800"/>
                        </a:spcAft>
                      </a:pPr>
                      <a:r>
                        <a:rPr lang="en-IN" sz="800" dirty="0">
                          <a:effectLst/>
                        </a:rPr>
                        <a:t>82.60</a:t>
                      </a:r>
                      <a:endParaRPr lang="en-CA" sz="800" dirty="0">
                        <a:effectLst/>
                        <a:latin typeface="Calibri" panose="020F0502020204030204" pitchFamily="34" charset="0"/>
                        <a:ea typeface="Calibri" panose="020F0502020204030204" pitchFamily="34" charset="0"/>
                        <a:cs typeface="Mangal" panose="02040503050203030202" pitchFamily="18" charset="0"/>
                      </a:endParaRPr>
                    </a:p>
                  </a:txBody>
                  <a:tcPr marL="48548" marR="48548" marT="0" marB="0"/>
                </a:tc>
                <a:extLst>
                  <a:ext uri="{0D108BD9-81ED-4DB2-BD59-A6C34878D82A}">
                    <a16:rowId xmlns:a16="http://schemas.microsoft.com/office/drawing/2014/main" val="2476156357"/>
                  </a:ext>
                </a:extLst>
              </a:tr>
            </a:tbl>
          </a:graphicData>
        </a:graphic>
      </p:graphicFrame>
      <p:pic>
        <p:nvPicPr>
          <p:cNvPr id="5" name="Picture 4">
            <a:extLst>
              <a:ext uri="{FF2B5EF4-FFF2-40B4-BE49-F238E27FC236}">
                <a16:creationId xmlns:a16="http://schemas.microsoft.com/office/drawing/2014/main" id="{A52CCF43-B86A-14B7-BC47-2E9A7BB8CCFB}"/>
              </a:ext>
            </a:extLst>
          </p:cNvPr>
          <p:cNvPicPr>
            <a:picLocks noChangeAspect="1"/>
          </p:cNvPicPr>
          <p:nvPr/>
        </p:nvPicPr>
        <p:blipFill>
          <a:blip r:embed="rId2"/>
          <a:srcRect l="4430" r="4430"/>
          <a:stretch/>
        </p:blipFill>
        <p:spPr>
          <a:xfrm>
            <a:off x="6252425" y="1687398"/>
            <a:ext cx="5346471" cy="4103544"/>
          </a:xfrm>
          <a:prstGeom prst="rect">
            <a:avLst/>
          </a:prstGeom>
          <a:ln w="38100">
            <a:solidFill>
              <a:schemeClr val="tx1"/>
            </a:solidFill>
          </a:ln>
        </p:spPr>
      </p:pic>
    </p:spTree>
    <p:extLst>
      <p:ext uri="{BB962C8B-B14F-4D97-AF65-F5344CB8AC3E}">
        <p14:creationId xmlns:p14="http://schemas.microsoft.com/office/powerpoint/2010/main" val="3641200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B208-A33A-8AB3-9E56-6921B5176FD0}"/>
              </a:ext>
            </a:extLst>
          </p:cNvPr>
          <p:cNvSpPr>
            <a:spLocks noGrp="1"/>
          </p:cNvSpPr>
          <p:nvPr>
            <p:ph type="title"/>
          </p:nvPr>
        </p:nvSpPr>
        <p:spPr/>
        <p:txBody>
          <a:bodyPr>
            <a:normAutofit/>
          </a:bodyPr>
          <a:lstStyle/>
          <a:p>
            <a:r>
              <a:rPr lang="en-CA" sz="4000" b="1" dirty="0">
                <a:effectLst/>
                <a:latin typeface="Times New Roman" panose="02020603050405020304" pitchFamily="18" charset="0"/>
                <a:ea typeface="Calibri" panose="020F0502020204030204" pitchFamily="34" charset="0"/>
                <a:cs typeface="Times New Roman" panose="02020603050405020304" pitchFamily="18" charset="0"/>
              </a:rPr>
              <a:t>Confusion Matrix of Support Vector Machine</a:t>
            </a:r>
            <a:endParaRPr lang="en-CA" sz="4000" dirty="0"/>
          </a:p>
        </p:txBody>
      </p:sp>
      <p:pic>
        <p:nvPicPr>
          <p:cNvPr id="5" name="Content Placeholder 4" descr="Chart, waterfall chart&#10;&#10;Description automatically generated">
            <a:extLst>
              <a:ext uri="{FF2B5EF4-FFF2-40B4-BE49-F238E27FC236}">
                <a16:creationId xmlns:a16="http://schemas.microsoft.com/office/drawing/2014/main" id="{07AC42A6-D8D2-D731-9CCB-CEA6B0571612}"/>
              </a:ext>
            </a:extLst>
          </p:cNvPr>
          <p:cNvPicPr>
            <a:picLocks noGrp="1" noChangeAspect="1"/>
          </p:cNvPicPr>
          <p:nvPr>
            <p:ph idx="1"/>
          </p:nvPr>
        </p:nvPicPr>
        <p:blipFill>
          <a:blip r:embed="rId2"/>
          <a:stretch>
            <a:fillRect/>
          </a:stretch>
        </p:blipFill>
        <p:spPr>
          <a:xfrm>
            <a:off x="6096000" y="2062067"/>
            <a:ext cx="4875200" cy="3636582"/>
          </a:xfrm>
        </p:spPr>
      </p:pic>
      <p:sp>
        <p:nvSpPr>
          <p:cNvPr id="6" name="TextBox 5">
            <a:extLst>
              <a:ext uri="{FF2B5EF4-FFF2-40B4-BE49-F238E27FC236}">
                <a16:creationId xmlns:a16="http://schemas.microsoft.com/office/drawing/2014/main" id="{AD75FD62-3918-29F8-ABE3-687DB2B2DE9D}"/>
              </a:ext>
            </a:extLst>
          </p:cNvPr>
          <p:cNvSpPr txBox="1"/>
          <p:nvPr/>
        </p:nvSpPr>
        <p:spPr>
          <a:xfrm>
            <a:off x="1045028" y="2856941"/>
            <a:ext cx="5162939" cy="1908215"/>
          </a:xfrm>
          <a:prstGeom prst="rect">
            <a:avLst/>
          </a:prstGeom>
          <a:noFill/>
        </p:spPr>
        <p:txBody>
          <a:bodyPr wrap="square" rtlCol="0">
            <a:spAutoFit/>
          </a:bodyPr>
          <a:lstStyle/>
          <a:p>
            <a:r>
              <a:rPr lang="en-CA" sz="2000" dirty="0">
                <a:effectLst/>
                <a:latin typeface="Times New Roman" panose="02020603050405020304" pitchFamily="18" charset="0"/>
                <a:ea typeface="Calibri" panose="020F0502020204030204" pitchFamily="34" charset="0"/>
                <a:cs typeface="Times New Roman" panose="02020603050405020304" pitchFamily="18" charset="0"/>
              </a:rPr>
              <a:t>Confusion matrix depicts that actual and predicted value for positive tweets is 5864, neutral tweets is 7666 and negative tweets is 2221. So, the result of confusion matrix in the favor of Neutral tweets.</a:t>
            </a:r>
            <a:endParaRPr lang="en-US" sz="2000" dirty="0">
              <a:latin typeface="Times New Roman" panose="02020603050405020304" pitchFamily="18" charset="0"/>
              <a:cs typeface="Times New Roman" panose="02020603050405020304" pitchFamily="18" charset="0"/>
            </a:endParaRPr>
          </a:p>
          <a:p>
            <a:endParaRPr lang="en-CA" dirty="0"/>
          </a:p>
        </p:txBody>
      </p:sp>
    </p:spTree>
    <p:extLst>
      <p:ext uri="{BB962C8B-B14F-4D97-AF65-F5344CB8AC3E}">
        <p14:creationId xmlns:p14="http://schemas.microsoft.com/office/powerpoint/2010/main" val="712833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A777-F388-1026-941B-954C8A6ABD6B}"/>
              </a:ext>
            </a:extLst>
          </p:cNvPr>
          <p:cNvSpPr>
            <a:spLocks noGrp="1"/>
          </p:cNvSpPr>
          <p:nvPr>
            <p:ph type="title"/>
          </p:nvPr>
        </p:nvSpPr>
        <p:spPr>
          <a:xfrm>
            <a:off x="607572" y="555723"/>
            <a:ext cx="10264697" cy="1212102"/>
          </a:xfrm>
        </p:spPr>
        <p:txBody>
          <a:bodyPr>
            <a:normAutofit/>
          </a:bodyPr>
          <a:lstStyle/>
          <a:p>
            <a:pPr algn="ctr"/>
            <a:r>
              <a:rPr lang="en-CA"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0DE2B75-B543-4702-46F9-4B7939F68EA0}"/>
              </a:ext>
            </a:extLst>
          </p:cNvPr>
          <p:cNvSpPr>
            <a:spLocks noGrp="1"/>
          </p:cNvSpPr>
          <p:nvPr>
            <p:ph idx="1"/>
          </p:nvPr>
        </p:nvSpPr>
        <p:spPr>
          <a:xfrm>
            <a:off x="1395616" y="2089220"/>
            <a:ext cx="9708995" cy="3567173"/>
          </a:xfrm>
        </p:spPr>
        <p:txBody>
          <a:bodyPr anchor="ctr">
            <a:normAutofit/>
          </a:bodyPr>
          <a:lstStyle/>
          <a:p>
            <a:pPr marL="0" indent="0" algn="just">
              <a:lnSpc>
                <a:spcPct val="200000"/>
              </a:lnSpc>
              <a:spcAft>
                <a:spcPts val="800"/>
              </a:spcAft>
              <a:buNone/>
            </a:pPr>
            <a:r>
              <a:rPr lang="en-IN" sz="1800" dirty="0">
                <a:effectLst/>
                <a:latin typeface="Times New Roman" panose="02020603050405020304" pitchFamily="18" charset="0"/>
                <a:ea typeface="Calibri" panose="020F0502020204030204" pitchFamily="34" charset="0"/>
                <a:cs typeface="Mangal" panose="02040503050203030202" pitchFamily="18" charset="0"/>
              </a:rPr>
              <a:t>This study conducted by using twitter sentiments on the bases of top ten Airlines that has overall positive response. As </a:t>
            </a:r>
            <a:r>
              <a:rPr lang="en-IN" sz="1800" b="1" dirty="0">
                <a:effectLst/>
                <a:latin typeface="Times New Roman" panose="02020603050405020304" pitchFamily="18" charset="0"/>
                <a:ea typeface="Calibri" panose="020F0502020204030204" pitchFamily="34" charset="0"/>
                <a:cs typeface="Mangal" panose="02040503050203030202" pitchFamily="18" charset="0"/>
              </a:rPr>
              <a:t>Emirates airline industry </a:t>
            </a:r>
            <a:r>
              <a:rPr lang="en-IN" sz="1800" dirty="0">
                <a:effectLst/>
                <a:latin typeface="Times New Roman" panose="02020603050405020304" pitchFamily="18" charset="0"/>
                <a:ea typeface="Calibri" panose="020F0502020204030204" pitchFamily="34" charset="0"/>
                <a:cs typeface="Mangal" panose="02040503050203030202" pitchFamily="18" charset="0"/>
              </a:rPr>
              <a:t>gained more popularity by getting highest tweets over the period between 2021 and 2022. As well as learning algorithms, Logistic Regression, KNN, SVC and Random Forest Classifier on Sentimental analysis. Overall, SVM reached at </a:t>
            </a:r>
            <a:r>
              <a:rPr lang="en-IN" sz="1800" b="1" dirty="0">
                <a:effectLst/>
                <a:latin typeface="Times New Roman" panose="02020603050405020304" pitchFamily="18" charset="0"/>
                <a:ea typeface="Calibri" panose="020F0502020204030204" pitchFamily="34" charset="0"/>
                <a:cs typeface="Mangal" panose="02040503050203030202" pitchFamily="18" charset="0"/>
              </a:rPr>
              <a:t>95% </a:t>
            </a:r>
            <a:r>
              <a:rPr lang="en-IN" sz="1800" dirty="0">
                <a:effectLst/>
                <a:latin typeface="Times New Roman" panose="02020603050405020304" pitchFamily="18" charset="0"/>
                <a:ea typeface="Calibri" panose="020F0502020204030204" pitchFamily="34" charset="0"/>
                <a:cs typeface="Mangal" panose="02040503050203030202" pitchFamily="18" charset="0"/>
              </a:rPr>
              <a:t>accuracy, it means </a:t>
            </a:r>
            <a:r>
              <a:rPr lang="en-IN" sz="1800" b="1" dirty="0">
                <a:effectLst/>
                <a:latin typeface="Times New Roman" panose="02020603050405020304" pitchFamily="18" charset="0"/>
                <a:ea typeface="Calibri" panose="020F0502020204030204" pitchFamily="34" charset="0"/>
                <a:cs typeface="Mangal" panose="02040503050203030202" pitchFamily="18" charset="0"/>
              </a:rPr>
              <a:t>Support Vector Machine </a:t>
            </a:r>
            <a:r>
              <a:rPr lang="en-IN" sz="1800" dirty="0">
                <a:effectLst/>
                <a:latin typeface="Times New Roman" panose="02020603050405020304" pitchFamily="18" charset="0"/>
                <a:ea typeface="Calibri" panose="020F0502020204030204" pitchFamily="34" charset="0"/>
                <a:cs typeface="Mangal" panose="02040503050203030202" pitchFamily="18" charset="0"/>
              </a:rPr>
              <a:t>is the best fit model for this project.</a:t>
            </a:r>
            <a:endParaRPr lang="en-CA"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688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B45E7-4359-C6F1-ACB0-FF7E360A49A9}"/>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7200" b="1" spc="50" dirty="0">
                <a:ln w="0"/>
                <a:effectLst>
                  <a:innerShdw blurRad="63500" dist="50800" dir="13500000">
                    <a:srgbClr val="000000">
                      <a:alpha val="50000"/>
                    </a:srgbClr>
                  </a:innerShdw>
                </a:effectLst>
              </a:rPr>
              <a:t>Thank You</a:t>
            </a:r>
          </a:p>
        </p:txBody>
      </p:sp>
    </p:spTree>
    <p:extLst>
      <p:ext uri="{BB962C8B-B14F-4D97-AF65-F5344CB8AC3E}">
        <p14:creationId xmlns:p14="http://schemas.microsoft.com/office/powerpoint/2010/main" val="31692363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0202-1E4D-4AAC-A908-589335EF5843}"/>
              </a:ext>
            </a:extLst>
          </p:cNvPr>
          <p:cNvSpPr>
            <a:spLocks noGrp="1"/>
          </p:cNvSpPr>
          <p:nvPr>
            <p:ph type="title"/>
          </p:nvPr>
        </p:nvSpPr>
        <p:spPr>
          <a:xfrm>
            <a:off x="1309190" y="118203"/>
            <a:ext cx="9465131" cy="1184111"/>
          </a:xfrm>
          <a:prstGeom prst="ellipse">
            <a:avLst/>
          </a:prstGeom>
        </p:spPr>
        <p:txBody>
          <a:bodyPr vert="horz" lIns="91440" tIns="45720" rIns="91440" bIns="45720" rtlCol="0">
            <a:normAutofit/>
          </a:bodyPr>
          <a:lstStyle/>
          <a:p>
            <a:pPr algn="ctr"/>
            <a:r>
              <a:rPr lang="en-US" sz="4000" b="1" dirty="0">
                <a:latin typeface="Times New Roman" panose="02020603050405020304" pitchFamily="18" charset="0"/>
                <a:cs typeface="Times New Roman" panose="02020603050405020304" pitchFamily="18" charset="0"/>
              </a:rPr>
              <a:t>Introduce Dataset</a:t>
            </a:r>
            <a:endParaRPr lang="en-US" sz="4000" b="1" kern="1200" dirty="0">
              <a:latin typeface="Times New Roman" panose="02020603050405020304" pitchFamily="18" charset="0"/>
              <a:cs typeface="Times New Roman" panose="02020603050405020304" pitchFamily="18" charset="0"/>
            </a:endParaRPr>
          </a:p>
        </p:txBody>
      </p:sp>
      <p:graphicFrame>
        <p:nvGraphicFramePr>
          <p:cNvPr id="14" name="Content Placeholder 2">
            <a:extLst>
              <a:ext uri="{FF2B5EF4-FFF2-40B4-BE49-F238E27FC236}">
                <a16:creationId xmlns:a16="http://schemas.microsoft.com/office/drawing/2014/main" id="{AFCD39FB-B82F-5BF1-D286-450883B2C41F}"/>
              </a:ext>
            </a:extLst>
          </p:cNvPr>
          <p:cNvGraphicFramePr>
            <a:graphicFrameLocks noGrp="1"/>
          </p:cNvGraphicFramePr>
          <p:nvPr>
            <p:ph idx="1"/>
            <p:extLst>
              <p:ext uri="{D42A27DB-BD31-4B8C-83A1-F6EECF244321}">
                <p14:modId xmlns:p14="http://schemas.microsoft.com/office/powerpoint/2010/main" val="1355323005"/>
              </p:ext>
            </p:extLst>
          </p:nvPr>
        </p:nvGraphicFramePr>
        <p:xfrm>
          <a:off x="1309190" y="1302314"/>
          <a:ext cx="9465580" cy="4464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6643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FE2C-B70C-46C3-A678-4B7EEFCD8A3D}"/>
              </a:ext>
            </a:extLst>
          </p:cNvPr>
          <p:cNvSpPr>
            <a:spLocks noGrp="1"/>
          </p:cNvSpPr>
          <p:nvPr>
            <p:ph type="title"/>
          </p:nvPr>
        </p:nvSpPr>
        <p:spPr>
          <a:xfrm>
            <a:off x="643467" y="321734"/>
            <a:ext cx="10905066" cy="1135737"/>
          </a:xfrm>
        </p:spPr>
        <p:txBody>
          <a:bodyPr>
            <a:normAutofit fontScale="90000"/>
          </a:bodyPr>
          <a:lstStyle/>
          <a:p>
            <a:r>
              <a:rPr lang="en-IN" sz="4000" b="1" dirty="0">
                <a:effectLst/>
                <a:latin typeface="Times New Roman" panose="02020603050405020304" pitchFamily="18" charset="0"/>
                <a:cs typeface="Times New Roman" panose="02020603050405020304" pitchFamily="18" charset="0"/>
              </a:rPr>
              <a:t>Airlines dataset has 82288 records and 9 features:</a:t>
            </a:r>
            <a:endParaRPr lang="en-IN" sz="4000" b="1" dirty="0">
              <a:latin typeface="Times New Roman" panose="02020603050405020304" pitchFamily="18" charset="0"/>
              <a:cs typeface="Times New Roman" panose="02020603050405020304" pitchFamily="18" charset="0"/>
            </a:endParaRPr>
          </a:p>
        </p:txBody>
      </p:sp>
      <p:graphicFrame>
        <p:nvGraphicFramePr>
          <p:cNvPr id="25" name="Content Placeholder 2">
            <a:extLst>
              <a:ext uri="{FF2B5EF4-FFF2-40B4-BE49-F238E27FC236}">
                <a16:creationId xmlns:a16="http://schemas.microsoft.com/office/drawing/2014/main" id="{5F0B5B49-130B-E9FB-D77F-091FA676BA91}"/>
              </a:ext>
            </a:extLst>
          </p:cNvPr>
          <p:cNvGraphicFramePr>
            <a:graphicFrameLocks noGrp="1"/>
          </p:cNvGraphicFramePr>
          <p:nvPr>
            <p:ph idx="1"/>
            <p:extLst>
              <p:ext uri="{D42A27DB-BD31-4B8C-83A1-F6EECF244321}">
                <p14:modId xmlns:p14="http://schemas.microsoft.com/office/powerpoint/2010/main" val="2725501657"/>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1">
            <a:extLst>
              <a:ext uri="{FF2B5EF4-FFF2-40B4-BE49-F238E27FC236}">
                <a16:creationId xmlns:a16="http://schemas.microsoft.com/office/drawing/2014/main" id="{E53CBAB2-F2E4-7A2D-624B-B515ED01F7F2}"/>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58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1BC4-8DE8-A903-2B98-C17438693DFF}"/>
              </a:ext>
            </a:extLst>
          </p:cNvPr>
          <p:cNvSpPr>
            <a:spLocks noGrp="1"/>
          </p:cNvSpPr>
          <p:nvPr>
            <p:ph type="title"/>
          </p:nvPr>
        </p:nvSpPr>
        <p:spPr>
          <a:xfrm>
            <a:off x="571500" y="190047"/>
            <a:ext cx="10515600" cy="1325563"/>
          </a:xfrm>
          <a:noFill/>
        </p:spPr>
        <p:txBody>
          <a:bodyPr>
            <a:normAutofit/>
          </a:bodyPr>
          <a:lstStyle/>
          <a:p>
            <a:pPr algn="ctr"/>
            <a:r>
              <a:rPr lang="en-CA" sz="4000" b="1" dirty="0">
                <a:latin typeface="Times New Roman" panose="02020603050405020304" pitchFamily="18" charset="0"/>
                <a:cs typeface="Times New Roman" panose="02020603050405020304" pitchFamily="18" charset="0"/>
              </a:rPr>
              <a:t>Process of Project</a:t>
            </a:r>
          </a:p>
        </p:txBody>
      </p:sp>
      <p:sp>
        <p:nvSpPr>
          <p:cNvPr id="4" name="Content Placeholder 3">
            <a:extLst>
              <a:ext uri="{FF2B5EF4-FFF2-40B4-BE49-F238E27FC236}">
                <a16:creationId xmlns:a16="http://schemas.microsoft.com/office/drawing/2014/main" id="{6138264B-2292-0233-0AF6-6A67C91FC728}"/>
              </a:ext>
            </a:extLst>
          </p:cNvPr>
          <p:cNvSpPr>
            <a:spLocks noGrp="1"/>
          </p:cNvSpPr>
          <p:nvPr>
            <p:ph idx="1"/>
          </p:nvPr>
        </p:nvSpPr>
        <p:spPr>
          <a:xfrm>
            <a:off x="1487670" y="2063273"/>
            <a:ext cx="2164132" cy="14816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indent="0" algn="ctr">
              <a:lnSpc>
                <a:spcPct val="107000"/>
              </a:lnSpc>
              <a:spcAft>
                <a:spcPts val="800"/>
              </a:spcAft>
              <a:buNone/>
            </a:pPr>
            <a:r>
              <a:rPr lang="en-US" sz="1800" dirty="0">
                <a:effectLst/>
                <a:ea typeface="Calibri" panose="020F0502020204030204" pitchFamily="34" charset="0"/>
                <a:cs typeface="Times New Roman" panose="02020603050405020304" pitchFamily="18" charset="0"/>
              </a:rPr>
              <a:t>Data Collection</a:t>
            </a:r>
            <a:endParaRPr lang="en-CA" sz="1800" dirty="0">
              <a:effectLst/>
              <a:ea typeface="Calibri" panose="020F0502020204030204" pitchFamily="34" charset="0"/>
              <a:cs typeface="Times New Roman" panose="02020603050405020304" pitchFamily="18" charset="0"/>
            </a:endParaRPr>
          </a:p>
        </p:txBody>
      </p:sp>
      <p:sp>
        <p:nvSpPr>
          <p:cNvPr id="5" name="Arrow: Right 4">
            <a:extLst>
              <a:ext uri="{FF2B5EF4-FFF2-40B4-BE49-F238E27FC236}">
                <a16:creationId xmlns:a16="http://schemas.microsoft.com/office/drawing/2014/main" id="{A5EFCF1A-C7C8-489B-B0CB-77704F2D740F}"/>
              </a:ext>
            </a:extLst>
          </p:cNvPr>
          <p:cNvSpPr/>
          <p:nvPr/>
        </p:nvSpPr>
        <p:spPr>
          <a:xfrm>
            <a:off x="4025348" y="2767806"/>
            <a:ext cx="5715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8" name="Rectangle: Rounded Corners 7">
            <a:extLst>
              <a:ext uri="{FF2B5EF4-FFF2-40B4-BE49-F238E27FC236}">
                <a16:creationId xmlns:a16="http://schemas.microsoft.com/office/drawing/2014/main" id="{30757CBE-3DE3-B348-1463-1241CA09C131}"/>
              </a:ext>
            </a:extLst>
          </p:cNvPr>
          <p:cNvSpPr/>
          <p:nvPr/>
        </p:nvSpPr>
        <p:spPr>
          <a:xfrm>
            <a:off x="4797702" y="1785257"/>
            <a:ext cx="2346048" cy="19183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endParaRPr lang="en-US" sz="1600" b="1"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600" b="1" u="sng" dirty="0">
                <a:effectLst/>
                <a:ea typeface="Calibri" panose="020F0502020204030204" pitchFamily="34" charset="0"/>
                <a:cs typeface="Times New Roman" panose="02020603050405020304" pitchFamily="18" charset="0"/>
              </a:rPr>
              <a:t>Text Preprocessing</a:t>
            </a:r>
            <a:endParaRPr lang="en-CA" sz="1400" u="sng"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600" dirty="0">
                <a:effectLst/>
                <a:ea typeface="Calibri" panose="020F0502020204030204" pitchFamily="34" charset="0"/>
                <a:cs typeface="Times New Roman" panose="02020603050405020304" pitchFamily="18" charset="0"/>
              </a:rPr>
              <a:t>Remove Stop Words, Punctuations etc.</a:t>
            </a:r>
            <a:endParaRPr lang="en-CA" sz="16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600" dirty="0">
                <a:effectLst/>
                <a:ea typeface="Calibri" panose="020F0502020204030204" pitchFamily="34" charset="0"/>
                <a:cs typeface="Times New Roman" panose="02020603050405020304" pitchFamily="18" charset="0"/>
              </a:rPr>
              <a:t>Tokenization the words</a:t>
            </a:r>
            <a:endParaRPr lang="en-CA" sz="16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200" dirty="0">
                <a:effectLst/>
                <a:ea typeface="Calibri" panose="020F0502020204030204" pitchFamily="34" charset="0"/>
                <a:cs typeface="Times New Roman" panose="02020603050405020304" pitchFamily="18" charset="0"/>
              </a:rPr>
              <a:t> </a:t>
            </a:r>
            <a:endParaRPr lang="en-CA" sz="1200" dirty="0">
              <a:effectLst/>
              <a:ea typeface="Calibri" panose="020F0502020204030204" pitchFamily="34" charset="0"/>
              <a:cs typeface="Times New Roman" panose="02020603050405020304" pitchFamily="18" charset="0"/>
            </a:endParaRPr>
          </a:p>
        </p:txBody>
      </p:sp>
      <p:sp>
        <p:nvSpPr>
          <p:cNvPr id="11" name="Arrow: Right 10">
            <a:extLst>
              <a:ext uri="{FF2B5EF4-FFF2-40B4-BE49-F238E27FC236}">
                <a16:creationId xmlns:a16="http://schemas.microsoft.com/office/drawing/2014/main" id="{17E611EE-9815-A745-4851-3F2B38FC4622}"/>
              </a:ext>
            </a:extLst>
          </p:cNvPr>
          <p:cNvSpPr/>
          <p:nvPr/>
        </p:nvSpPr>
        <p:spPr>
          <a:xfrm>
            <a:off x="7394299" y="2738817"/>
            <a:ext cx="552450" cy="247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13" name="Oval 12">
            <a:extLst>
              <a:ext uri="{FF2B5EF4-FFF2-40B4-BE49-F238E27FC236}">
                <a16:creationId xmlns:a16="http://schemas.microsoft.com/office/drawing/2014/main" id="{AD8EF3A8-23F3-7E9E-50F8-3F12A4F196CB}"/>
              </a:ext>
            </a:extLst>
          </p:cNvPr>
          <p:cNvSpPr/>
          <p:nvPr/>
        </p:nvSpPr>
        <p:spPr>
          <a:xfrm>
            <a:off x="8197298" y="1785257"/>
            <a:ext cx="2502652" cy="1759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b="1" u="sng" dirty="0">
                <a:effectLst/>
                <a:ea typeface="Calibri" panose="020F0502020204030204" pitchFamily="34" charset="0"/>
                <a:cs typeface="Times New Roman" panose="02020603050405020304" pitchFamily="18" charset="0"/>
              </a:rPr>
              <a:t>Sentimental Distribution</a:t>
            </a:r>
            <a:endParaRPr lang="en-CA" sz="1600" b="1" u="sng"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dirty="0">
                <a:effectLst/>
                <a:ea typeface="Calibri" panose="020F0502020204030204" pitchFamily="34" charset="0"/>
                <a:cs typeface="Times New Roman" panose="02020603050405020304" pitchFamily="18" charset="0"/>
              </a:rPr>
              <a:t>Negative, Positive or Neutral</a:t>
            </a:r>
            <a:endParaRPr lang="en-CA" dirty="0">
              <a:effectLst/>
              <a:ea typeface="Calibri" panose="020F0502020204030204" pitchFamily="34" charset="0"/>
              <a:cs typeface="Times New Roman" panose="02020603050405020304" pitchFamily="18" charset="0"/>
            </a:endParaRPr>
          </a:p>
        </p:txBody>
      </p:sp>
      <p:sp>
        <p:nvSpPr>
          <p:cNvPr id="14" name="Arrow: Left 13">
            <a:extLst>
              <a:ext uri="{FF2B5EF4-FFF2-40B4-BE49-F238E27FC236}">
                <a16:creationId xmlns:a16="http://schemas.microsoft.com/office/drawing/2014/main" id="{4075AE96-20D1-B9FF-842A-E95A27F1182A}"/>
              </a:ext>
            </a:extLst>
          </p:cNvPr>
          <p:cNvSpPr/>
          <p:nvPr/>
        </p:nvSpPr>
        <p:spPr>
          <a:xfrm rot="16200000">
            <a:off x="8882477" y="4045378"/>
            <a:ext cx="657225" cy="211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16" name="Rectangle 15">
            <a:extLst>
              <a:ext uri="{FF2B5EF4-FFF2-40B4-BE49-F238E27FC236}">
                <a16:creationId xmlns:a16="http://schemas.microsoft.com/office/drawing/2014/main" id="{8DBDF006-7B72-ED8F-2B1E-55AF2530B01D}"/>
              </a:ext>
            </a:extLst>
          </p:cNvPr>
          <p:cNvSpPr/>
          <p:nvPr/>
        </p:nvSpPr>
        <p:spPr>
          <a:xfrm>
            <a:off x="8067377" y="4561114"/>
            <a:ext cx="2502652" cy="159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dirty="0">
                <a:effectLst/>
                <a:ea typeface="Calibri" panose="020F0502020204030204" pitchFamily="34" charset="0"/>
                <a:cs typeface="Times New Roman" panose="02020603050405020304" pitchFamily="18" charset="0"/>
              </a:rPr>
              <a:t>Machine Learning </a:t>
            </a:r>
          </a:p>
          <a:p>
            <a:pPr algn="ctr">
              <a:lnSpc>
                <a:spcPct val="107000"/>
              </a:lnSpc>
              <a:spcAft>
                <a:spcPts val="800"/>
              </a:spcAft>
            </a:pPr>
            <a:r>
              <a:rPr lang="en-US" dirty="0">
                <a:effectLst/>
                <a:ea typeface="Calibri" panose="020F0502020204030204" pitchFamily="34" charset="0"/>
                <a:cs typeface="Times New Roman" panose="02020603050405020304" pitchFamily="18" charset="0"/>
              </a:rPr>
              <a:t>Models</a:t>
            </a:r>
            <a:endParaRPr lang="en-CA" dirty="0">
              <a:effectLst/>
              <a:ea typeface="Calibri" panose="020F0502020204030204" pitchFamily="34" charset="0"/>
              <a:cs typeface="Times New Roman" panose="02020603050405020304" pitchFamily="18" charset="0"/>
            </a:endParaRPr>
          </a:p>
        </p:txBody>
      </p:sp>
      <p:sp>
        <p:nvSpPr>
          <p:cNvPr id="19" name="Arrow: Left 18">
            <a:extLst>
              <a:ext uri="{FF2B5EF4-FFF2-40B4-BE49-F238E27FC236}">
                <a16:creationId xmlns:a16="http://schemas.microsoft.com/office/drawing/2014/main" id="{708439B4-6E82-451D-BFC6-7942354E4565}"/>
              </a:ext>
            </a:extLst>
          </p:cNvPr>
          <p:cNvSpPr/>
          <p:nvPr/>
        </p:nvSpPr>
        <p:spPr>
          <a:xfrm>
            <a:off x="7319548" y="5287072"/>
            <a:ext cx="542925" cy="2190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21" name="Flowchart: Terminator 20">
            <a:extLst>
              <a:ext uri="{FF2B5EF4-FFF2-40B4-BE49-F238E27FC236}">
                <a16:creationId xmlns:a16="http://schemas.microsoft.com/office/drawing/2014/main" id="{C293029A-9960-2ED8-8142-105BF6BEE061}"/>
              </a:ext>
            </a:extLst>
          </p:cNvPr>
          <p:cNvSpPr/>
          <p:nvPr/>
        </p:nvSpPr>
        <p:spPr>
          <a:xfrm>
            <a:off x="4871092" y="4479718"/>
            <a:ext cx="2243553" cy="167571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b="1" u="sng" dirty="0">
                <a:effectLst/>
                <a:ea typeface="Calibri" panose="020F0502020204030204" pitchFamily="34" charset="0"/>
                <a:cs typeface="Times New Roman" panose="02020603050405020304" pitchFamily="18" charset="0"/>
              </a:rPr>
              <a:t>Prediction</a:t>
            </a:r>
            <a:r>
              <a:rPr lang="en-US" dirty="0">
                <a:effectLst/>
                <a:ea typeface="Calibri" panose="020F0502020204030204" pitchFamily="34" charset="0"/>
                <a:cs typeface="Times New Roman" panose="02020603050405020304" pitchFamily="18" charset="0"/>
              </a:rPr>
              <a:t> </a:t>
            </a:r>
            <a:endParaRPr lang="en-CA"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dirty="0">
                <a:effectLst/>
                <a:ea typeface="Calibri" panose="020F0502020204030204" pitchFamily="34" charset="0"/>
                <a:cs typeface="Times New Roman" panose="02020603050405020304" pitchFamily="18" charset="0"/>
              </a:rPr>
              <a:t>Test data</a:t>
            </a:r>
            <a:endParaRPr lang="en-CA"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dirty="0">
                <a:effectLst/>
                <a:ea typeface="Calibri" panose="020F0502020204030204" pitchFamily="34" charset="0"/>
                <a:cs typeface="Times New Roman" panose="02020603050405020304" pitchFamily="18" charset="0"/>
              </a:rPr>
              <a:t>Train Model</a:t>
            </a:r>
            <a:endParaRPr lang="en-CA" dirty="0">
              <a:effectLst/>
              <a:ea typeface="Calibri" panose="020F0502020204030204" pitchFamily="34" charset="0"/>
              <a:cs typeface="Times New Roman" panose="02020603050405020304" pitchFamily="18" charset="0"/>
            </a:endParaRPr>
          </a:p>
        </p:txBody>
      </p:sp>
      <p:sp>
        <p:nvSpPr>
          <p:cNvPr id="22" name="Arrow: Left 21">
            <a:extLst>
              <a:ext uri="{FF2B5EF4-FFF2-40B4-BE49-F238E27FC236}">
                <a16:creationId xmlns:a16="http://schemas.microsoft.com/office/drawing/2014/main" id="{BDEC1286-A0E4-7A5F-644A-0D09685422EC}"/>
              </a:ext>
            </a:extLst>
          </p:cNvPr>
          <p:cNvSpPr/>
          <p:nvPr/>
        </p:nvSpPr>
        <p:spPr>
          <a:xfrm>
            <a:off x="4050613" y="5417318"/>
            <a:ext cx="571499"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24" name="Rectangle: Rounded Corners 23">
            <a:extLst>
              <a:ext uri="{FF2B5EF4-FFF2-40B4-BE49-F238E27FC236}">
                <a16:creationId xmlns:a16="http://schemas.microsoft.com/office/drawing/2014/main" id="{B919713C-7C57-3AF4-7EB5-458D14A7B0AC}"/>
              </a:ext>
            </a:extLst>
          </p:cNvPr>
          <p:cNvSpPr/>
          <p:nvPr/>
        </p:nvSpPr>
        <p:spPr>
          <a:xfrm>
            <a:off x="1534886" y="4561114"/>
            <a:ext cx="2164132" cy="1594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u="sng" dirty="0">
                <a:effectLst/>
                <a:ea typeface="Calibri" panose="020F0502020204030204" pitchFamily="34" charset="0"/>
                <a:cs typeface="Times New Roman" panose="02020603050405020304" pitchFamily="18" charset="0"/>
              </a:rPr>
              <a:t>Evolution</a:t>
            </a:r>
            <a:endParaRPr lang="en-CA" u="sng"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dirty="0">
                <a:effectLst/>
                <a:ea typeface="Calibri" panose="020F0502020204030204" pitchFamily="34" charset="0"/>
                <a:cs typeface="Times New Roman" panose="02020603050405020304" pitchFamily="18" charset="0"/>
              </a:rPr>
              <a:t>Accuracy</a:t>
            </a:r>
            <a:endParaRPr lang="en-CA"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dirty="0">
                <a:effectLst/>
                <a:ea typeface="Calibri" panose="020F0502020204030204" pitchFamily="34" charset="0"/>
                <a:cs typeface="Times New Roman" panose="02020603050405020304" pitchFamily="18" charset="0"/>
              </a:rPr>
              <a:t>Confusion Matrix</a:t>
            </a:r>
            <a:endParaRPr lang="en-CA"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dirty="0">
                <a:effectLst/>
                <a:ea typeface="Calibri" panose="020F0502020204030204" pitchFamily="34" charset="0"/>
                <a:cs typeface="Times New Roman" panose="02020603050405020304" pitchFamily="18" charset="0"/>
              </a:rPr>
              <a:t> </a:t>
            </a:r>
            <a:endParaRPr lang="en-CA"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0695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BC9B-36F0-48D6-8286-73745A9C79E0}"/>
              </a:ext>
            </a:extLst>
          </p:cNvPr>
          <p:cNvSpPr>
            <a:spLocks noGrp="1"/>
          </p:cNvSpPr>
          <p:nvPr>
            <p:ph type="title"/>
          </p:nvPr>
        </p:nvSpPr>
        <p:spPr>
          <a:xfrm>
            <a:off x="643467" y="321734"/>
            <a:ext cx="10905066" cy="1135737"/>
          </a:xfrm>
        </p:spPr>
        <p:txBody>
          <a:bodyPr>
            <a:normAutofit/>
          </a:bodyPr>
          <a:lstStyle/>
          <a:p>
            <a:pPr algn="ctr"/>
            <a:r>
              <a:rPr lang="en-US" sz="4000" b="1" dirty="0">
                <a:latin typeface="Times New Roman" panose="02020603050405020304" pitchFamily="18" charset="0"/>
                <a:cs typeface="Times New Roman" panose="02020603050405020304" pitchFamily="18" charset="0"/>
              </a:rPr>
              <a:t>Imported Packages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53B038-806A-4792-919B-BDF0047FAAF8}"/>
              </a:ext>
            </a:extLst>
          </p:cNvPr>
          <p:cNvSpPr>
            <a:spLocks noGrp="1"/>
          </p:cNvSpPr>
          <p:nvPr>
            <p:ph idx="1"/>
          </p:nvPr>
        </p:nvSpPr>
        <p:spPr>
          <a:xfrm>
            <a:off x="643467" y="1782981"/>
            <a:ext cx="10905066" cy="4393982"/>
          </a:xfrm>
        </p:spPr>
        <p:txBody>
          <a:bodyPr>
            <a:normAutofit/>
          </a:bodyPr>
          <a:lstStyle/>
          <a:p>
            <a:pPr marL="0" indent="0" algn="just">
              <a:spcBef>
                <a:spcPts val="0"/>
              </a:spcBef>
              <a:buNone/>
            </a:pPr>
            <a:r>
              <a:rPr lang="en-IN" sz="1800" b="1" dirty="0" err="1">
                <a:latin typeface="Times New Roman" panose="02020603050405020304" pitchFamily="18" charset="0"/>
                <a:cs typeface="Times New Roman" panose="02020603050405020304" pitchFamily="18" charset="0"/>
              </a:rPr>
              <a:t>Tweepy</a:t>
            </a:r>
            <a:r>
              <a:rPr lang="en-IN" sz="1800" b="1" dirty="0">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Tweepy</a:t>
            </a:r>
            <a:r>
              <a:rPr lang="en-US" sz="1800" b="0" i="0" dirty="0">
                <a:effectLst/>
                <a:latin typeface="Times New Roman" panose="02020603050405020304" pitchFamily="18" charset="0"/>
                <a:cs typeface="Times New Roman" panose="02020603050405020304" pitchFamily="18" charset="0"/>
              </a:rPr>
              <a:t> is an open-sourced, easy-to-use Python library for </a:t>
            </a:r>
            <a:r>
              <a:rPr lang="en-US" sz="1800" b="1" i="0" dirty="0">
                <a:effectLst/>
                <a:latin typeface="Times New Roman" panose="02020603050405020304" pitchFamily="18" charset="0"/>
                <a:cs typeface="Times New Roman" panose="02020603050405020304" pitchFamily="18" charset="0"/>
              </a:rPr>
              <a:t>accessing the Twitter API</a:t>
            </a:r>
            <a:r>
              <a:rPr lang="en-US" sz="1800" b="0" i="0" dirty="0">
                <a:effectLst/>
                <a:latin typeface="Times New Roman" panose="02020603050405020304" pitchFamily="18" charset="0"/>
                <a:cs typeface="Times New Roman" panose="02020603050405020304" pitchFamily="18" charset="0"/>
              </a:rPr>
              <a:t>. It gives you an interface to access the API from your Python application. Alternatively, </a:t>
            </a:r>
            <a:r>
              <a:rPr lang="en-US" sz="1800" dirty="0">
                <a:latin typeface="Times New Roman" panose="02020603050405020304" pitchFamily="18" charset="0"/>
                <a:cs typeface="Times New Roman" panose="02020603050405020304" pitchFamily="18" charset="0"/>
              </a:rPr>
              <a:t>I</a:t>
            </a:r>
            <a:r>
              <a:rPr lang="en-US" sz="1800" b="0" i="0" dirty="0">
                <a:effectLst/>
                <a:latin typeface="Times New Roman" panose="02020603050405020304" pitchFamily="18" charset="0"/>
                <a:cs typeface="Times New Roman" panose="02020603050405020304" pitchFamily="18" charset="0"/>
              </a:rPr>
              <a:t> can also install it from the GitHub repository.</a:t>
            </a:r>
          </a:p>
          <a:p>
            <a:pPr marL="0" indent="0" algn="just">
              <a:spcBef>
                <a:spcPts val="0"/>
              </a:spcBef>
              <a:buNone/>
            </a:pPr>
            <a:endParaRPr lang="en-IN" sz="1800" b="1" dirty="0">
              <a:latin typeface="Times New Roman" panose="02020603050405020304" pitchFamily="18" charset="0"/>
              <a:cs typeface="Times New Roman" panose="02020603050405020304" pitchFamily="18" charset="0"/>
            </a:endParaRPr>
          </a:p>
          <a:p>
            <a:pPr marL="0" indent="0" algn="just">
              <a:spcBef>
                <a:spcPts val="0"/>
              </a:spcBef>
              <a:buNone/>
            </a:pPr>
            <a:endParaRPr lang="en-IN" sz="1800" b="1" dirty="0">
              <a:latin typeface="Times New Roman" panose="02020603050405020304" pitchFamily="18" charset="0"/>
              <a:cs typeface="Times New Roman" panose="02020603050405020304" pitchFamily="18" charset="0"/>
            </a:endParaRPr>
          </a:p>
          <a:p>
            <a:pPr marL="0" indent="0" algn="just">
              <a:spcBef>
                <a:spcPts val="0"/>
              </a:spcBef>
              <a:buNone/>
            </a:pPr>
            <a:r>
              <a:rPr lang="en-US" sz="1800" b="1" dirty="0" err="1">
                <a:latin typeface="Times New Roman" panose="02020603050405020304" pitchFamily="18" charset="0"/>
                <a:cs typeface="Times New Roman" panose="02020603050405020304" pitchFamily="18" charset="0"/>
              </a:rPr>
              <a:t>Snsscrape</a:t>
            </a:r>
            <a:r>
              <a:rPr lang="en-US" sz="1800" dirty="0">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snscrape</a:t>
            </a:r>
            <a:r>
              <a:rPr lang="en-US" sz="1800" b="0" i="0" dirty="0">
                <a:effectLst/>
                <a:latin typeface="Times New Roman" panose="02020603050405020304" pitchFamily="18" charset="0"/>
                <a:cs typeface="Times New Roman" panose="02020603050405020304" pitchFamily="18" charset="0"/>
              </a:rPr>
              <a:t> is a scraper for social networking services (SNS). </a:t>
            </a:r>
            <a:r>
              <a:rPr lang="en-US" sz="1800" i="0" dirty="0">
                <a:effectLst/>
                <a:latin typeface="Times New Roman" panose="02020603050405020304" pitchFamily="18" charset="0"/>
                <a:cs typeface="Times New Roman" panose="02020603050405020304" pitchFamily="18" charset="0"/>
              </a:rPr>
              <a:t>It scrapes things like user profiles, hashtags, or searches and returns the discovered items, the relevant posts.</a:t>
            </a:r>
          </a:p>
          <a:p>
            <a:pPr marL="0" indent="0" algn="just">
              <a:spcBef>
                <a:spcPts val="0"/>
              </a:spcBef>
              <a:buNone/>
            </a:pPr>
            <a:endParaRPr lang="en-IN" sz="1800" b="1" dirty="0">
              <a:latin typeface="Times New Roman" panose="02020603050405020304" pitchFamily="18" charset="0"/>
              <a:cs typeface="Times New Roman" panose="02020603050405020304" pitchFamily="18" charset="0"/>
            </a:endParaRPr>
          </a:p>
          <a:p>
            <a:pPr marL="0" indent="0" algn="just">
              <a:spcBef>
                <a:spcPts val="0"/>
              </a:spcBef>
              <a:buNone/>
            </a:pPr>
            <a:endParaRPr lang="en-IN" sz="1800" b="1" dirty="0">
              <a:latin typeface="Times New Roman" panose="02020603050405020304" pitchFamily="18" charset="0"/>
              <a:cs typeface="Times New Roman" panose="02020603050405020304" pitchFamily="18" charset="0"/>
            </a:endParaRPr>
          </a:p>
          <a:p>
            <a:pPr marL="0" indent="0" algn="just">
              <a:spcBef>
                <a:spcPts val="0"/>
              </a:spcBef>
              <a:buNone/>
            </a:pPr>
            <a:r>
              <a:rPr lang="en-IN" sz="1800" b="1" dirty="0">
                <a:latin typeface="Times New Roman" panose="02020603050405020304" pitchFamily="18" charset="0"/>
                <a:cs typeface="Times New Roman" panose="02020603050405020304" pitchFamily="18" charset="0"/>
              </a:rPr>
              <a:t>NLK: </a:t>
            </a:r>
            <a:r>
              <a:rPr lang="en-US" sz="1800" b="0" i="0" dirty="0">
                <a:effectLst/>
                <a:latin typeface="Times New Roman" panose="02020603050405020304" pitchFamily="18" charset="0"/>
                <a:cs typeface="Times New Roman" panose="02020603050405020304" pitchFamily="18" charset="0"/>
              </a:rPr>
              <a:t>The Natural Language Toolkit (NLTK) is a platform used for building Python programs that work with human language data for applying in statistical natural language processing (NLP). It contains text processing libraries for tokenization, parsing, classification, stemming, tagging and semantic reasoning.</a:t>
            </a:r>
          </a:p>
          <a:p>
            <a:pPr marL="0" indent="0" algn="just">
              <a:buNone/>
            </a:pPr>
            <a:endParaRPr lang="en-US" sz="1800" i="0" dirty="0">
              <a:effectLst/>
              <a:latin typeface="Times New Roman" panose="02020603050405020304" pitchFamily="18" charset="0"/>
              <a:cs typeface="Times New Roman" panose="02020603050405020304" pitchFamily="18" charset="0"/>
            </a:endParaRPr>
          </a:p>
          <a:p>
            <a:pPr marL="0" indent="0" algn="just">
              <a:buNone/>
            </a:pPr>
            <a:r>
              <a:rPr lang="en-US" sz="1800" b="1" i="0" dirty="0" err="1">
                <a:effectLst/>
                <a:latin typeface="Times New Roman" panose="02020603050405020304" pitchFamily="18" charset="0"/>
                <a:cs typeface="Times New Roman" panose="02020603050405020304" pitchFamily="18" charset="0"/>
              </a:rPr>
              <a:t>Textblob</a:t>
            </a:r>
            <a:r>
              <a:rPr lang="en-US" sz="1800" b="1" dirty="0">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TextBlob</a:t>
            </a:r>
            <a:r>
              <a:rPr lang="en-US" sz="1800" b="0" i="0" dirty="0">
                <a:effectLst/>
                <a:latin typeface="Times New Roman" panose="02020603050405020304" pitchFamily="18" charset="0"/>
                <a:cs typeface="Times New Roman" panose="02020603050405020304" pitchFamily="18" charset="0"/>
              </a:rPr>
              <a:t> is a Python library for </a:t>
            </a:r>
            <a:r>
              <a:rPr lang="en-US" sz="1800" b="1" i="0" dirty="0">
                <a:effectLst/>
                <a:latin typeface="Times New Roman" panose="02020603050405020304" pitchFamily="18" charset="0"/>
                <a:cs typeface="Times New Roman" panose="02020603050405020304" pitchFamily="18" charset="0"/>
              </a:rPr>
              <a:t>processing textual data</a:t>
            </a:r>
            <a:r>
              <a:rPr lang="en-US" sz="1800" b="0" i="0" dirty="0">
                <a:effectLst/>
                <a:latin typeface="Times New Roman" panose="02020603050405020304" pitchFamily="18" charset="0"/>
                <a:cs typeface="Times New Roman" panose="02020603050405020304" pitchFamily="18" charset="0"/>
              </a:rPr>
              <a:t>. It provides a simple API for diving into common natural language processing (NLP) tasks such as part-of-speech tagging, noun phrase extraction, sentiment analysis, classification, translation, and more.</a:t>
            </a:r>
          </a:p>
          <a:p>
            <a:pPr marL="0" indent="0">
              <a:buNone/>
            </a:pP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366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7EE7-4415-AA7A-F339-16779DB802F2}"/>
              </a:ext>
            </a:extLst>
          </p:cNvPr>
          <p:cNvSpPr>
            <a:spLocks noGrp="1"/>
          </p:cNvSpPr>
          <p:nvPr>
            <p:ph type="title"/>
          </p:nvPr>
        </p:nvSpPr>
        <p:spPr>
          <a:xfrm>
            <a:off x="643467" y="321734"/>
            <a:ext cx="10905066" cy="1135737"/>
          </a:xfrm>
        </p:spPr>
        <p:txBody>
          <a:bodyPr>
            <a:normAutofit/>
          </a:bodyPr>
          <a:lstStyle/>
          <a:p>
            <a:pPr algn="ctr"/>
            <a:r>
              <a:rPr lang="en-CA" sz="4000" b="1" dirty="0">
                <a:latin typeface="Times New Roman" panose="02020603050405020304" pitchFamily="18" charset="0"/>
                <a:cs typeface="Times New Roman" panose="02020603050405020304" pitchFamily="18" charset="0"/>
              </a:rPr>
              <a:t>Imported Libraries</a:t>
            </a:r>
          </a:p>
        </p:txBody>
      </p:sp>
      <p:sp>
        <p:nvSpPr>
          <p:cNvPr id="13" name="Content Placeholder 2">
            <a:extLst>
              <a:ext uri="{FF2B5EF4-FFF2-40B4-BE49-F238E27FC236}">
                <a16:creationId xmlns:a16="http://schemas.microsoft.com/office/drawing/2014/main" id="{8E1035AC-B197-2429-CE64-522A6AFAE2BC}"/>
              </a:ext>
            </a:extLst>
          </p:cNvPr>
          <p:cNvSpPr>
            <a:spLocks noGrp="1"/>
          </p:cNvSpPr>
          <p:nvPr>
            <p:ph idx="1"/>
          </p:nvPr>
        </p:nvSpPr>
        <p:spPr>
          <a:xfrm>
            <a:off x="643467" y="1567081"/>
            <a:ext cx="10905066" cy="4393982"/>
          </a:xfrm>
        </p:spPr>
        <p:txBody>
          <a:bodyPr>
            <a:normAutofit fontScale="62500" lnSpcReduction="20000"/>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3200" b="1" dirty="0">
                <a:latin typeface="Times New Roman" panose="02020603050405020304" pitchFamily="18" charset="0"/>
                <a:cs typeface="Times New Roman" panose="02020603050405020304" pitchFamily="18" charset="0"/>
              </a:rPr>
              <a:t>Pandas: </a:t>
            </a:r>
            <a:r>
              <a:rPr lang="en-US" sz="3200" b="0" i="0" dirty="0">
                <a:effectLst/>
                <a:latin typeface="Times New Roman" panose="02020603050405020304" pitchFamily="18" charset="0"/>
                <a:cs typeface="Times New Roman" panose="02020603050405020304" pitchFamily="18" charset="0"/>
              </a:rPr>
              <a:t>pandas is a software library written for the Python programming language for </a:t>
            </a:r>
            <a:r>
              <a:rPr lang="en-US" sz="3200" b="1" i="0" dirty="0">
                <a:effectLst/>
                <a:latin typeface="Times New Roman" panose="02020603050405020304" pitchFamily="18" charset="0"/>
                <a:cs typeface="Times New Roman" panose="02020603050405020304" pitchFamily="18" charset="0"/>
              </a:rPr>
              <a:t>data manipulation and analysis</a:t>
            </a:r>
            <a:r>
              <a:rPr lang="en-US" sz="3200" b="0" i="0" dirty="0">
                <a:effectLst/>
                <a:latin typeface="Times New Roman" panose="02020603050405020304" pitchFamily="18" charset="0"/>
                <a:cs typeface="Times New Roman" panose="02020603050405020304" pitchFamily="18" charset="0"/>
              </a:rPr>
              <a:t>. It offers data structures and operations for manipulating numerical tables and time series.</a:t>
            </a:r>
          </a:p>
          <a:p>
            <a:pPr marL="0" indent="0" algn="just">
              <a:buNone/>
            </a:pPr>
            <a:endParaRPr lang="en-US" sz="3200" b="0" i="0" dirty="0">
              <a:effectLst/>
              <a:latin typeface="Times New Roman" panose="02020603050405020304" pitchFamily="18" charset="0"/>
              <a:cs typeface="Times New Roman" panose="02020603050405020304" pitchFamily="18" charset="0"/>
            </a:endParaRPr>
          </a:p>
          <a:p>
            <a:pPr marL="0" indent="0" algn="just">
              <a:buNone/>
            </a:pPr>
            <a:r>
              <a:rPr lang="en-CA" sz="3200" b="1" i="0" dirty="0" err="1">
                <a:effectLst/>
                <a:latin typeface="Times New Roman" panose="02020603050405020304" pitchFamily="18" charset="0"/>
                <a:cs typeface="Times New Roman" panose="02020603050405020304" pitchFamily="18" charset="0"/>
              </a:rPr>
              <a:t>Numpy</a:t>
            </a:r>
            <a:r>
              <a:rPr lang="en-CA" sz="3200" b="1" i="0" dirty="0">
                <a:effectLst/>
                <a:latin typeface="Times New Roman" panose="02020603050405020304" pitchFamily="18" charset="0"/>
                <a:cs typeface="Times New Roman" panose="02020603050405020304" pitchFamily="18" charset="0"/>
              </a:rPr>
              <a:t>: </a:t>
            </a:r>
            <a:r>
              <a:rPr lang="en-CA" sz="3200" b="0" i="0" dirty="0">
                <a:effectLst/>
                <a:latin typeface="Times New Roman" panose="02020603050405020304" pitchFamily="18" charset="0"/>
                <a:cs typeface="Times New Roman" panose="02020603050405020304" pitchFamily="18" charset="0"/>
              </a:rPr>
              <a:t>N</a:t>
            </a:r>
            <a:r>
              <a:rPr lang="en-US" sz="3200" b="0" i="0" dirty="0" err="1">
                <a:effectLst/>
                <a:latin typeface="Times New Roman" panose="02020603050405020304" pitchFamily="18" charset="0"/>
                <a:cs typeface="Times New Roman" panose="02020603050405020304" pitchFamily="18" charset="0"/>
              </a:rPr>
              <a:t>umPy</a:t>
            </a:r>
            <a:r>
              <a:rPr lang="en-US" sz="3200" b="0" i="0" dirty="0">
                <a:effectLst/>
                <a:latin typeface="Times New Roman" panose="02020603050405020304" pitchFamily="18" charset="0"/>
                <a:cs typeface="Times New Roman" panose="02020603050405020304" pitchFamily="18" charset="0"/>
              </a:rPr>
              <a:t> is a Python library used for </a:t>
            </a:r>
            <a:r>
              <a:rPr lang="en-US" sz="3200" b="1" i="0" dirty="0">
                <a:effectLst/>
                <a:latin typeface="Times New Roman" panose="02020603050405020304" pitchFamily="18" charset="0"/>
                <a:cs typeface="Times New Roman" panose="02020603050405020304" pitchFamily="18" charset="0"/>
              </a:rPr>
              <a:t>working with arrays</a:t>
            </a:r>
            <a:r>
              <a:rPr lang="en-US" sz="3200" b="0" i="0" dirty="0">
                <a:effectLst/>
                <a:latin typeface="Times New Roman" panose="02020603050405020304" pitchFamily="18" charset="0"/>
                <a:cs typeface="Times New Roman" panose="02020603050405020304" pitchFamily="18" charset="0"/>
              </a:rPr>
              <a:t>. It also has functions for working in domain of linear algebra, Fourier transform, and matrices.</a:t>
            </a:r>
          </a:p>
          <a:p>
            <a:pPr marL="0" indent="0" algn="just">
              <a:buNone/>
            </a:pPr>
            <a:endParaRPr lang="en-US" sz="3200" b="0" i="0" dirty="0">
              <a:effectLst/>
              <a:latin typeface="Times New Roman" panose="02020603050405020304" pitchFamily="18" charset="0"/>
              <a:cs typeface="Times New Roman" panose="02020603050405020304" pitchFamily="18" charset="0"/>
            </a:endParaRPr>
          </a:p>
          <a:p>
            <a:pPr marL="0" indent="0" algn="just">
              <a:buNone/>
            </a:pPr>
            <a:r>
              <a:rPr lang="en-US" sz="3200" b="1" dirty="0" err="1">
                <a:latin typeface="Times New Roman" panose="02020603050405020304" pitchFamily="18" charset="0"/>
                <a:cs typeface="Times New Roman" panose="02020603050405020304" pitchFamily="18" charset="0"/>
              </a:rPr>
              <a:t>Matplotlib.pyplot</a:t>
            </a:r>
            <a:r>
              <a:rPr lang="en-US" sz="3200" b="1" dirty="0">
                <a:latin typeface="Times New Roman" panose="02020603050405020304" pitchFamily="18" charset="0"/>
                <a:cs typeface="Times New Roman" panose="02020603050405020304" pitchFamily="18" charset="0"/>
              </a:rPr>
              <a:t>: </a:t>
            </a:r>
            <a:r>
              <a:rPr lang="en-US" sz="3200" b="0" i="0" dirty="0">
                <a:effectLst/>
                <a:latin typeface="Times New Roman" panose="02020603050405020304" pitchFamily="18" charset="0"/>
                <a:cs typeface="Times New Roman" panose="02020603050405020304" pitchFamily="18" charset="0"/>
              </a:rPr>
              <a:t>Matplotlib is </a:t>
            </a:r>
            <a:r>
              <a:rPr lang="en-US" sz="3200" b="1" i="0" dirty="0">
                <a:effectLst/>
                <a:latin typeface="Times New Roman" panose="02020603050405020304" pitchFamily="18" charset="0"/>
                <a:cs typeface="Times New Roman" panose="02020603050405020304" pitchFamily="18" charset="0"/>
              </a:rPr>
              <a:t>a cross-platform, data visualization and graphical plotting library for Python and its numerical extension NumPy</a:t>
            </a:r>
            <a:r>
              <a:rPr lang="en-US" sz="3200" b="0" i="0" dirty="0">
                <a:effectLst/>
                <a:latin typeface="Times New Roman" panose="02020603050405020304" pitchFamily="18" charset="0"/>
                <a:cs typeface="Times New Roman" panose="02020603050405020304" pitchFamily="18" charset="0"/>
              </a:rPr>
              <a:t>. As such, it offers a viable open-source alternative to MATLAB. Developers can also use matplotlib's APIs (Application Programming Interfaces) to embed plots in GUI applications.</a:t>
            </a:r>
          </a:p>
          <a:p>
            <a:pPr marL="0" indent="0" algn="just">
              <a:buNone/>
            </a:pPr>
            <a:endParaRPr lang="en-US" sz="3200" b="0" i="0" dirty="0">
              <a:effectLst/>
              <a:latin typeface="Times New Roman" panose="02020603050405020304" pitchFamily="18" charset="0"/>
              <a:cs typeface="Times New Roman" panose="02020603050405020304" pitchFamily="18" charset="0"/>
            </a:endParaRPr>
          </a:p>
          <a:p>
            <a:pPr marL="0" indent="0" algn="just">
              <a:buNone/>
            </a:pPr>
            <a:r>
              <a:rPr lang="en-US" sz="3200" b="1" i="0" dirty="0">
                <a:effectLst/>
                <a:latin typeface="Times New Roman" panose="02020603050405020304" pitchFamily="18" charset="0"/>
                <a:cs typeface="Times New Roman" panose="02020603050405020304" pitchFamily="18" charset="0"/>
              </a:rPr>
              <a:t>Seaborn: </a:t>
            </a:r>
            <a:r>
              <a:rPr lang="en-US" sz="3200" b="0" i="0" dirty="0">
                <a:effectLst/>
                <a:latin typeface="Times New Roman" panose="02020603050405020304" pitchFamily="18" charset="0"/>
                <a:cs typeface="Times New Roman" panose="02020603050405020304" pitchFamily="18" charset="0"/>
              </a:rPr>
              <a:t>Seaborn is </a:t>
            </a:r>
            <a:r>
              <a:rPr lang="en-US" sz="3200" b="1" i="0" dirty="0">
                <a:effectLst/>
                <a:latin typeface="Times New Roman" panose="02020603050405020304" pitchFamily="18" charset="0"/>
                <a:cs typeface="Times New Roman" panose="02020603050405020304" pitchFamily="18" charset="0"/>
              </a:rPr>
              <a:t>a Python data visualization library based on matplotlib</a:t>
            </a:r>
            <a:r>
              <a:rPr lang="en-US" sz="3200" b="0" i="0" dirty="0">
                <a:effectLst/>
                <a:latin typeface="Times New Roman" panose="02020603050405020304" pitchFamily="18" charset="0"/>
                <a:cs typeface="Times New Roman" panose="02020603050405020304" pitchFamily="18" charset="0"/>
              </a:rPr>
              <a:t>. It provides a high-level interface for drawing attractive and informative statistical graphics. For a brief introduction to the ideas behind the library, you can read the introductory notes or the paper.</a:t>
            </a:r>
          </a:p>
        </p:txBody>
      </p:sp>
    </p:spTree>
    <p:extLst>
      <p:ext uri="{BB962C8B-B14F-4D97-AF65-F5344CB8AC3E}">
        <p14:creationId xmlns:p14="http://schemas.microsoft.com/office/powerpoint/2010/main" val="119316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F2015-7518-FAEE-4FF1-A861D17DB6E1}"/>
              </a:ext>
            </a:extLst>
          </p:cNvPr>
          <p:cNvSpPr>
            <a:spLocks noGrp="1"/>
          </p:cNvSpPr>
          <p:nvPr>
            <p:ph type="title"/>
          </p:nvPr>
        </p:nvSpPr>
        <p:spPr>
          <a:xfrm>
            <a:off x="914400" y="500062"/>
            <a:ext cx="10515600" cy="1325563"/>
          </a:xfrm>
        </p:spPr>
        <p:txBody>
          <a:bodyPr/>
          <a:lstStyle/>
          <a:p>
            <a:pPr algn="ctr"/>
            <a:r>
              <a:rPr lang="en-IN" sz="4000" b="1" kern="0" dirty="0">
                <a:effectLst/>
                <a:latin typeface="Times New Roman" panose="02020603050405020304" pitchFamily="18" charset="0"/>
                <a:ea typeface="DengXian Light" panose="02010600030101010101" pitchFamily="2" charset="-122"/>
                <a:cs typeface="Mangal" panose="02040503050203030202" pitchFamily="18" charset="0"/>
              </a:rPr>
              <a:t>Research questions</a:t>
            </a:r>
            <a:br>
              <a:rPr lang="en-CA" sz="4400" dirty="0">
                <a:effectLst/>
                <a:latin typeface="Calibri" panose="020F0502020204030204" pitchFamily="34" charset="0"/>
                <a:ea typeface="Calibri" panose="020F0502020204030204" pitchFamily="34" charset="0"/>
                <a:cs typeface="Mangal" panose="02040503050203030202" pitchFamily="18" charset="0"/>
              </a:rPr>
            </a:br>
            <a:endParaRPr lang="en-CA" dirty="0"/>
          </a:p>
        </p:txBody>
      </p:sp>
      <p:sp>
        <p:nvSpPr>
          <p:cNvPr id="3" name="Content Placeholder 2">
            <a:extLst>
              <a:ext uri="{FF2B5EF4-FFF2-40B4-BE49-F238E27FC236}">
                <a16:creationId xmlns:a16="http://schemas.microsoft.com/office/drawing/2014/main" id="{EE9766C6-35B4-C59F-42FB-703C6CAF19D0}"/>
              </a:ext>
            </a:extLst>
          </p:cNvPr>
          <p:cNvSpPr>
            <a:spLocks noGrp="1"/>
          </p:cNvSpPr>
          <p:nvPr>
            <p:ph idx="1"/>
          </p:nvPr>
        </p:nvSpPr>
        <p:spPr>
          <a:xfrm>
            <a:off x="838200" y="1531710"/>
            <a:ext cx="10515600" cy="4351338"/>
          </a:xfrm>
        </p:spPr>
        <p:txBody>
          <a:bodyPr>
            <a:normAutofit/>
          </a:bodyPr>
          <a:lstStyle/>
          <a:p>
            <a:pPr marL="342900" lvl="0" indent="-342900" algn="just">
              <a:lnSpc>
                <a:spcPct val="100000"/>
              </a:lnSpc>
              <a:spcAft>
                <a:spcPts val="1000"/>
              </a:spcAft>
              <a:buFont typeface="+mj-lt"/>
              <a:buAutoNum type="arabicPeriod"/>
            </a:pPr>
            <a:r>
              <a:rPr lang="en-IN" sz="1800" b="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Which Airline Industry has highest tweets from 2021 to 2022?</a:t>
            </a:r>
            <a:endParaRPr lang="en-CA" sz="1800" b="1" dirty="0">
              <a:latin typeface="Calibri" panose="020F0502020204030204" pitchFamily="34" charset="0"/>
              <a:ea typeface="Calibri" panose="020F0502020204030204" pitchFamily="34" charset="0"/>
              <a:cs typeface="Mangal" panose="02040503050203030202" pitchFamily="18" charset="0"/>
            </a:endParaRPr>
          </a:p>
          <a:p>
            <a:pPr marL="0" lvl="0" indent="0">
              <a:lnSpc>
                <a:spcPct val="100000"/>
              </a:lnSpc>
              <a:spcAft>
                <a:spcPts val="1000"/>
              </a:spcAft>
              <a:buNone/>
            </a:pP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This question helps us to find the most preferable Airline which can be targeted by multiple passengers. They would have many queries regarding this industry.</a:t>
            </a:r>
          </a:p>
          <a:p>
            <a:pPr marL="0" lvl="0" indent="0">
              <a:lnSpc>
                <a:spcPct val="100000"/>
              </a:lnSpc>
              <a:spcAft>
                <a:spcPts val="1000"/>
              </a:spcAft>
              <a:buNone/>
            </a:pP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Based on the distribution of tweets on top ten </a:t>
            </a:r>
          </a:p>
          <a:p>
            <a:pPr marL="0" lvl="0" indent="0">
              <a:lnSpc>
                <a:spcPct val="100000"/>
              </a:lnSpc>
              <a:spcAft>
                <a:spcPts val="1000"/>
              </a:spcAft>
              <a:buNone/>
            </a:pP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Airlines, it can be observed the highest </a:t>
            </a:r>
          </a:p>
          <a:p>
            <a:pPr marL="0" lvl="0" indent="0">
              <a:lnSpc>
                <a:spcPct val="100000"/>
              </a:lnSpc>
              <a:spcAft>
                <a:spcPts val="1000"/>
              </a:spcAft>
              <a:buNone/>
            </a:pP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percentage of tweets comes for Emirates Airline </a:t>
            </a:r>
          </a:p>
          <a:p>
            <a:pPr marL="0" lvl="0" indent="0">
              <a:lnSpc>
                <a:spcPct val="100000"/>
              </a:lnSpc>
              <a:spcAft>
                <a:spcPts val="1000"/>
              </a:spcAft>
              <a:buNone/>
            </a:pP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Industry, that had 29.4% tweets during 2021 to </a:t>
            </a:r>
          </a:p>
          <a:p>
            <a:pPr marL="0" lvl="0" indent="0">
              <a:lnSpc>
                <a:spcPct val="100000"/>
              </a:lnSpc>
              <a:spcAft>
                <a:spcPts val="1000"/>
              </a:spcAft>
              <a:buNone/>
            </a:pP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2022.</a:t>
            </a:r>
          </a:p>
          <a:p>
            <a:pPr algn="just">
              <a:lnSpc>
                <a:spcPct val="200000"/>
              </a:lnSpc>
              <a:spcAft>
                <a:spcPts val="800"/>
              </a:spcAft>
            </a:pPr>
            <a:endParaRPr lang="en-IN" sz="1800" dirty="0">
              <a:solidFill>
                <a:srgbClr val="000000"/>
              </a:solidFill>
              <a:latin typeface="Times New Roman" panose="02020603050405020304" pitchFamily="18" charset="0"/>
              <a:ea typeface="Calibri" panose="020F0502020204030204" pitchFamily="34" charset="0"/>
              <a:cs typeface="Mangal" panose="02040503050203030202" pitchFamily="18" charset="0"/>
            </a:endParaRPr>
          </a:p>
          <a:p>
            <a:pPr algn="just">
              <a:lnSpc>
                <a:spcPct val="200000"/>
              </a:lnSpc>
              <a:spcAft>
                <a:spcPts val="800"/>
              </a:spcAft>
            </a:pPr>
            <a:endPar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200000"/>
              </a:lnSpc>
              <a:spcAft>
                <a:spcPts val="800"/>
              </a:spcAft>
              <a:buNone/>
            </a:pPr>
            <a:endParaRPr lang="en-CA" sz="1800" dirty="0">
              <a:effectLst/>
              <a:latin typeface="Calibri" panose="020F0502020204030204" pitchFamily="34" charset="0"/>
              <a:ea typeface="Calibri" panose="020F0502020204030204" pitchFamily="34" charset="0"/>
              <a:cs typeface="Mangal" panose="02040503050203030202" pitchFamily="18" charset="0"/>
            </a:endParaRPr>
          </a:p>
          <a:p>
            <a:endParaRPr lang="en-CA" dirty="0"/>
          </a:p>
        </p:txBody>
      </p:sp>
      <p:pic>
        <p:nvPicPr>
          <p:cNvPr id="4" name="Picture 3">
            <a:extLst>
              <a:ext uri="{FF2B5EF4-FFF2-40B4-BE49-F238E27FC236}">
                <a16:creationId xmlns:a16="http://schemas.microsoft.com/office/drawing/2014/main" id="{013C4A64-7373-C492-82AE-DAA6AD2C7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5385" y="2661330"/>
            <a:ext cx="5856515" cy="3611080"/>
          </a:xfrm>
          <a:prstGeom prst="rect">
            <a:avLst/>
          </a:prstGeom>
          <a:ln w="12700">
            <a:solidFill>
              <a:schemeClr val="tx2"/>
            </a:solidFill>
          </a:ln>
        </p:spPr>
      </p:pic>
    </p:spTree>
    <p:extLst>
      <p:ext uri="{BB962C8B-B14F-4D97-AF65-F5344CB8AC3E}">
        <p14:creationId xmlns:p14="http://schemas.microsoft.com/office/powerpoint/2010/main" val="785315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EF61A-A880-FA00-9AA7-39E02E1379D4}"/>
              </a:ext>
            </a:extLst>
          </p:cNvPr>
          <p:cNvSpPr>
            <a:spLocks noGrp="1"/>
          </p:cNvSpPr>
          <p:nvPr>
            <p:ph type="title"/>
          </p:nvPr>
        </p:nvSpPr>
        <p:spPr>
          <a:xfrm>
            <a:off x="5297762" y="329184"/>
            <a:ext cx="6251110" cy="1783080"/>
          </a:xfrm>
        </p:spPr>
        <p:txBody>
          <a:bodyPr anchor="b">
            <a:normAutofit/>
          </a:bodyPr>
          <a:lstStyle/>
          <a:p>
            <a:r>
              <a:rPr lang="en-CA" sz="5400" b="1" dirty="0"/>
              <a:t>Text Preprocessing</a:t>
            </a:r>
          </a:p>
        </p:txBody>
      </p:sp>
      <p:sp>
        <p:nvSpPr>
          <p:cNvPr id="13" name="Content Placeholder 2">
            <a:extLst>
              <a:ext uri="{FF2B5EF4-FFF2-40B4-BE49-F238E27FC236}">
                <a16:creationId xmlns:a16="http://schemas.microsoft.com/office/drawing/2014/main" id="{A3D24600-EAEB-AA1F-8C66-CF54DA311757}"/>
              </a:ext>
            </a:extLst>
          </p:cNvPr>
          <p:cNvSpPr>
            <a:spLocks noGrp="1"/>
          </p:cNvSpPr>
          <p:nvPr>
            <p:ph idx="1"/>
          </p:nvPr>
        </p:nvSpPr>
        <p:spPr>
          <a:xfrm>
            <a:off x="5297762" y="2706624"/>
            <a:ext cx="6251110" cy="3483864"/>
          </a:xfrm>
        </p:spPr>
        <p:txBody>
          <a:bodyPr>
            <a:normAutofit/>
          </a:bodyPr>
          <a:lstStyle/>
          <a:p>
            <a:r>
              <a:rPr lang="en-US" sz="2200" b="0" i="0" dirty="0">
                <a:effectLst/>
                <a:latin typeface="charter"/>
              </a:rPr>
              <a:t>The various text preprocessing steps are:</a:t>
            </a:r>
          </a:p>
          <a:p>
            <a:pPr>
              <a:buFont typeface="+mj-lt"/>
              <a:buAutoNum type="arabicPeriod"/>
            </a:pPr>
            <a:r>
              <a:rPr lang="en-US" sz="2200" b="0" i="0" dirty="0">
                <a:effectLst/>
                <a:latin typeface="charter"/>
              </a:rPr>
              <a:t>Punctuations</a:t>
            </a:r>
          </a:p>
          <a:p>
            <a:pPr>
              <a:buFont typeface="+mj-lt"/>
              <a:buAutoNum type="arabicPeriod"/>
            </a:pPr>
            <a:r>
              <a:rPr lang="en-US" sz="2200" b="0" i="0" dirty="0">
                <a:effectLst/>
                <a:latin typeface="charter"/>
              </a:rPr>
              <a:t>Tokenization</a:t>
            </a:r>
          </a:p>
          <a:p>
            <a:pPr>
              <a:buFont typeface="+mj-lt"/>
              <a:buAutoNum type="arabicPeriod"/>
            </a:pPr>
            <a:r>
              <a:rPr lang="en-US" sz="2200" b="0" i="0" dirty="0">
                <a:effectLst/>
                <a:latin typeface="charter"/>
              </a:rPr>
              <a:t>Stop words removal</a:t>
            </a:r>
          </a:p>
          <a:p>
            <a:pPr>
              <a:buFont typeface="+mj-lt"/>
              <a:buAutoNum type="arabicPeriod"/>
            </a:pPr>
            <a:r>
              <a:rPr lang="en-US" sz="2200" b="0" i="0" dirty="0">
                <a:effectLst/>
                <a:latin typeface="charter"/>
              </a:rPr>
              <a:t>Stemming</a:t>
            </a:r>
          </a:p>
          <a:p>
            <a:pPr>
              <a:buFont typeface="+mj-lt"/>
              <a:buAutoNum type="arabicPeriod"/>
            </a:pPr>
            <a:r>
              <a:rPr lang="en-US" sz="2200" b="0" i="0" dirty="0">
                <a:effectLst/>
                <a:latin typeface="charter"/>
              </a:rPr>
              <a:t>Lower casing</a:t>
            </a:r>
          </a:p>
          <a:p>
            <a:pPr>
              <a:buFont typeface="+mj-lt"/>
              <a:buAutoNum type="arabicPeriod"/>
            </a:pPr>
            <a:r>
              <a:rPr lang="en-US" sz="2200" dirty="0">
                <a:latin typeface="charter"/>
              </a:rPr>
              <a:t> Emojis removal </a:t>
            </a:r>
            <a:endParaRPr lang="en-US" sz="2200" b="0" i="0" dirty="0">
              <a:effectLst/>
              <a:latin typeface="charter"/>
            </a:endParaRPr>
          </a:p>
        </p:txBody>
      </p:sp>
      <p:pic>
        <p:nvPicPr>
          <p:cNvPr id="31" name="Picture 30">
            <a:extLst>
              <a:ext uri="{FF2B5EF4-FFF2-40B4-BE49-F238E27FC236}">
                <a16:creationId xmlns:a16="http://schemas.microsoft.com/office/drawing/2014/main" id="{CDCE02A9-A467-A37F-2F36-906F6D1BD8C9}"/>
              </a:ext>
            </a:extLst>
          </p:cNvPr>
          <p:cNvPicPr>
            <a:picLocks noChangeAspect="1"/>
          </p:cNvPicPr>
          <p:nvPr/>
        </p:nvPicPr>
        <p:blipFill rotWithShape="1">
          <a:blip r:embed="rId2"/>
          <a:srcRect l="6871" r="5492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26332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TM04033917[[fn=Berlin]]</Template>
  <TotalTime>1983</TotalTime>
  <Words>1801</Words>
  <Application>Microsoft Office PowerPoint</Application>
  <PresentationFormat>Widescreen</PresentationFormat>
  <Paragraphs>167</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vt:lpstr>
      <vt:lpstr>Calibri</vt:lpstr>
      <vt:lpstr>Calibri Light</vt:lpstr>
      <vt:lpstr>charter</vt:lpstr>
      <vt:lpstr>Times New Roman</vt:lpstr>
      <vt:lpstr>Wingdings</vt:lpstr>
      <vt:lpstr>Office Theme</vt:lpstr>
      <vt:lpstr> SENTIMENTAL ANALYSIS ON  TOP TEN AIRLINES</vt:lpstr>
      <vt:lpstr>Main Objective</vt:lpstr>
      <vt:lpstr>Introduce Dataset</vt:lpstr>
      <vt:lpstr>Airlines dataset has 82288 records and 9 features:</vt:lpstr>
      <vt:lpstr>Process of Project</vt:lpstr>
      <vt:lpstr>Imported Packages</vt:lpstr>
      <vt:lpstr>Imported Libraries</vt:lpstr>
      <vt:lpstr>Research questions </vt:lpstr>
      <vt:lpstr>Text Preprocessing</vt:lpstr>
      <vt:lpstr>Punctuation Removal</vt:lpstr>
      <vt:lpstr>Tokenization</vt:lpstr>
      <vt:lpstr>Stop Words</vt:lpstr>
      <vt:lpstr>Lemmatization</vt:lpstr>
      <vt:lpstr>Polarity</vt:lpstr>
      <vt:lpstr>2. For one year period, what will be the public response about top ten airlines? </vt:lpstr>
      <vt:lpstr>World Cloud of Positive Tweets  </vt:lpstr>
      <vt:lpstr>World Cloud of Negative Tweets  </vt:lpstr>
      <vt:lpstr>World Cloud of Neutral Tweets  </vt:lpstr>
      <vt:lpstr>Feature Extraction using TF-IDF </vt:lpstr>
      <vt:lpstr>3. Predict and compare the accuracy of sentiments using different machine leaning models.</vt:lpstr>
      <vt:lpstr>Confusion Matrix of Support Vector Machine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Diabetes</dc:title>
  <dc:creator>pspreet96@gmail.com</dc:creator>
  <cp:lastModifiedBy>Priya Priya</cp:lastModifiedBy>
  <cp:revision>29</cp:revision>
  <dcterms:created xsi:type="dcterms:W3CDTF">2022-04-15T19:41:23Z</dcterms:created>
  <dcterms:modified xsi:type="dcterms:W3CDTF">2022-08-08T13:56:42Z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