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1" r:id="rId5"/>
    <p:sldId id="274" r:id="rId6"/>
    <p:sldId id="257" r:id="rId7"/>
    <p:sldId id="273" r:id="rId8"/>
    <p:sldId id="263" r:id="rId9"/>
    <p:sldId id="272" r:id="rId10"/>
    <p:sldId id="265" r:id="rId11"/>
    <p:sldId id="278"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ya Bhatia" initials="PB" lastIdx="1" clrIdx="0">
    <p:extLst>
      <p:ext uri="{19B8F6BF-5375-455C-9EA6-DF929625EA0E}">
        <p15:presenceInfo xmlns:p15="http://schemas.microsoft.com/office/powerpoint/2012/main" userId="0a73c7fad53586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61D2-7D6C-49CF-A48A-37C120F395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41F604-FCDC-4BC4-A53C-4718478649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B7E2BF-B092-4CAF-81E0-CA3AF754A149}"/>
              </a:ext>
            </a:extLst>
          </p:cNvPr>
          <p:cNvSpPr>
            <a:spLocks noGrp="1"/>
          </p:cNvSpPr>
          <p:nvPr>
            <p:ph type="dt" sz="half" idx="10"/>
          </p:nvPr>
        </p:nvSpPr>
        <p:spPr/>
        <p:txBody>
          <a:bodyPr/>
          <a:lstStyle/>
          <a:p>
            <a:fld id="{D11DFB3B-B0BD-4725-9D16-E042DD8AB693}" type="datetimeFigureOut">
              <a:rPr lang="en-IN" smtClean="0"/>
              <a:t>18-12-2020</a:t>
            </a:fld>
            <a:endParaRPr lang="en-IN"/>
          </a:p>
        </p:txBody>
      </p:sp>
      <p:sp>
        <p:nvSpPr>
          <p:cNvPr id="5" name="Footer Placeholder 4">
            <a:extLst>
              <a:ext uri="{FF2B5EF4-FFF2-40B4-BE49-F238E27FC236}">
                <a16:creationId xmlns:a16="http://schemas.microsoft.com/office/drawing/2014/main" id="{3DA71757-A862-4ADD-A447-E5BFF5B180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F74037-C978-4507-87BD-2D5A1AF8332D}"/>
              </a:ext>
            </a:extLst>
          </p:cNvPr>
          <p:cNvSpPr>
            <a:spLocks noGrp="1"/>
          </p:cNvSpPr>
          <p:nvPr>
            <p:ph type="sldNum" sz="quarter" idx="12"/>
          </p:nvPr>
        </p:nvSpPr>
        <p:spPr/>
        <p:txBody>
          <a:bodyPr/>
          <a:lstStyle/>
          <a:p>
            <a:fld id="{4C1B7A19-7B99-4CAA-8F6A-FC0426C40ABC}" type="slidenum">
              <a:rPr lang="en-IN" smtClean="0"/>
              <a:t>‹#›</a:t>
            </a:fld>
            <a:endParaRPr lang="en-IN"/>
          </a:p>
        </p:txBody>
      </p:sp>
    </p:spTree>
    <p:extLst>
      <p:ext uri="{BB962C8B-B14F-4D97-AF65-F5344CB8AC3E}">
        <p14:creationId xmlns:p14="http://schemas.microsoft.com/office/powerpoint/2010/main" val="1886650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E3AF-A7B3-44BD-92C7-F18916B25D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27A34C-CBBC-4E34-9EF5-297DEB65CD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13A6BC-BC0C-438F-BA00-1D84C9870CF0}"/>
              </a:ext>
            </a:extLst>
          </p:cNvPr>
          <p:cNvSpPr>
            <a:spLocks noGrp="1"/>
          </p:cNvSpPr>
          <p:nvPr>
            <p:ph type="dt" sz="half" idx="10"/>
          </p:nvPr>
        </p:nvSpPr>
        <p:spPr/>
        <p:txBody>
          <a:bodyPr/>
          <a:lstStyle/>
          <a:p>
            <a:fld id="{D11DFB3B-B0BD-4725-9D16-E042DD8AB693}" type="datetimeFigureOut">
              <a:rPr lang="en-IN" smtClean="0"/>
              <a:t>18-12-2020</a:t>
            </a:fld>
            <a:endParaRPr lang="en-IN"/>
          </a:p>
        </p:txBody>
      </p:sp>
      <p:sp>
        <p:nvSpPr>
          <p:cNvPr id="5" name="Footer Placeholder 4">
            <a:extLst>
              <a:ext uri="{FF2B5EF4-FFF2-40B4-BE49-F238E27FC236}">
                <a16:creationId xmlns:a16="http://schemas.microsoft.com/office/drawing/2014/main" id="{5E89A7CB-0D59-45A4-9EDE-EF7AD9E3D4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B6C3D7-1320-4944-855F-D5924EBBF289}"/>
              </a:ext>
            </a:extLst>
          </p:cNvPr>
          <p:cNvSpPr>
            <a:spLocks noGrp="1"/>
          </p:cNvSpPr>
          <p:nvPr>
            <p:ph type="sldNum" sz="quarter" idx="12"/>
          </p:nvPr>
        </p:nvSpPr>
        <p:spPr/>
        <p:txBody>
          <a:bodyPr/>
          <a:lstStyle/>
          <a:p>
            <a:fld id="{4C1B7A19-7B99-4CAA-8F6A-FC0426C40ABC}" type="slidenum">
              <a:rPr lang="en-IN" smtClean="0"/>
              <a:t>‹#›</a:t>
            </a:fld>
            <a:endParaRPr lang="en-IN"/>
          </a:p>
        </p:txBody>
      </p:sp>
    </p:spTree>
    <p:extLst>
      <p:ext uri="{BB962C8B-B14F-4D97-AF65-F5344CB8AC3E}">
        <p14:creationId xmlns:p14="http://schemas.microsoft.com/office/powerpoint/2010/main" val="229271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9111B-E988-4E7B-A31F-C43E08B338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3704D8-5B8D-4367-8D82-13F6671225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40700-FED1-48C2-9BED-BB4373CE305A}"/>
              </a:ext>
            </a:extLst>
          </p:cNvPr>
          <p:cNvSpPr>
            <a:spLocks noGrp="1"/>
          </p:cNvSpPr>
          <p:nvPr>
            <p:ph type="dt" sz="half" idx="10"/>
          </p:nvPr>
        </p:nvSpPr>
        <p:spPr/>
        <p:txBody>
          <a:bodyPr/>
          <a:lstStyle/>
          <a:p>
            <a:fld id="{D11DFB3B-B0BD-4725-9D16-E042DD8AB693}" type="datetimeFigureOut">
              <a:rPr lang="en-IN" smtClean="0"/>
              <a:t>18-12-2020</a:t>
            </a:fld>
            <a:endParaRPr lang="en-IN"/>
          </a:p>
        </p:txBody>
      </p:sp>
      <p:sp>
        <p:nvSpPr>
          <p:cNvPr id="5" name="Footer Placeholder 4">
            <a:extLst>
              <a:ext uri="{FF2B5EF4-FFF2-40B4-BE49-F238E27FC236}">
                <a16:creationId xmlns:a16="http://schemas.microsoft.com/office/drawing/2014/main" id="{E29C89D0-4998-4FDE-8A65-53B424970E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B705BC-9947-45A5-8988-AA1F80F5E5CB}"/>
              </a:ext>
            </a:extLst>
          </p:cNvPr>
          <p:cNvSpPr>
            <a:spLocks noGrp="1"/>
          </p:cNvSpPr>
          <p:nvPr>
            <p:ph type="sldNum" sz="quarter" idx="12"/>
          </p:nvPr>
        </p:nvSpPr>
        <p:spPr/>
        <p:txBody>
          <a:bodyPr/>
          <a:lstStyle/>
          <a:p>
            <a:fld id="{4C1B7A19-7B99-4CAA-8F6A-FC0426C40ABC}" type="slidenum">
              <a:rPr lang="en-IN" smtClean="0"/>
              <a:t>‹#›</a:t>
            </a:fld>
            <a:endParaRPr lang="en-IN"/>
          </a:p>
        </p:txBody>
      </p:sp>
    </p:spTree>
    <p:extLst>
      <p:ext uri="{BB962C8B-B14F-4D97-AF65-F5344CB8AC3E}">
        <p14:creationId xmlns:p14="http://schemas.microsoft.com/office/powerpoint/2010/main" val="3005723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EF7E-FD32-400E-9184-4AC41A63B0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5FA118-C32E-4256-BB30-0FB7164452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1C67C8-1014-40F3-9138-1BBFBF464C75}"/>
              </a:ext>
            </a:extLst>
          </p:cNvPr>
          <p:cNvSpPr>
            <a:spLocks noGrp="1"/>
          </p:cNvSpPr>
          <p:nvPr>
            <p:ph type="dt" sz="half" idx="10"/>
          </p:nvPr>
        </p:nvSpPr>
        <p:spPr/>
        <p:txBody>
          <a:bodyPr/>
          <a:lstStyle/>
          <a:p>
            <a:fld id="{D11DFB3B-B0BD-4725-9D16-E042DD8AB693}" type="datetimeFigureOut">
              <a:rPr lang="en-IN" smtClean="0"/>
              <a:t>18-12-2020</a:t>
            </a:fld>
            <a:endParaRPr lang="en-IN"/>
          </a:p>
        </p:txBody>
      </p:sp>
      <p:sp>
        <p:nvSpPr>
          <p:cNvPr id="5" name="Footer Placeholder 4">
            <a:extLst>
              <a:ext uri="{FF2B5EF4-FFF2-40B4-BE49-F238E27FC236}">
                <a16:creationId xmlns:a16="http://schemas.microsoft.com/office/drawing/2014/main" id="{77A49FA2-73AF-4323-99A6-06BF5F33DF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B4218C-DA43-470C-9ADC-F21B2935BCFF}"/>
              </a:ext>
            </a:extLst>
          </p:cNvPr>
          <p:cNvSpPr>
            <a:spLocks noGrp="1"/>
          </p:cNvSpPr>
          <p:nvPr>
            <p:ph type="sldNum" sz="quarter" idx="12"/>
          </p:nvPr>
        </p:nvSpPr>
        <p:spPr/>
        <p:txBody>
          <a:bodyPr/>
          <a:lstStyle/>
          <a:p>
            <a:fld id="{4C1B7A19-7B99-4CAA-8F6A-FC0426C40ABC}" type="slidenum">
              <a:rPr lang="en-IN" smtClean="0"/>
              <a:t>‹#›</a:t>
            </a:fld>
            <a:endParaRPr lang="en-IN"/>
          </a:p>
        </p:txBody>
      </p:sp>
    </p:spTree>
    <p:extLst>
      <p:ext uri="{BB962C8B-B14F-4D97-AF65-F5344CB8AC3E}">
        <p14:creationId xmlns:p14="http://schemas.microsoft.com/office/powerpoint/2010/main" val="2870633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F6D4-9328-4B01-8092-B42C46626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EF5693-D77A-4EE3-9F75-D755EA5C6D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17E038-AFA0-4441-806A-280591627836}"/>
              </a:ext>
            </a:extLst>
          </p:cNvPr>
          <p:cNvSpPr>
            <a:spLocks noGrp="1"/>
          </p:cNvSpPr>
          <p:nvPr>
            <p:ph type="dt" sz="half" idx="10"/>
          </p:nvPr>
        </p:nvSpPr>
        <p:spPr/>
        <p:txBody>
          <a:bodyPr/>
          <a:lstStyle/>
          <a:p>
            <a:fld id="{D11DFB3B-B0BD-4725-9D16-E042DD8AB693}" type="datetimeFigureOut">
              <a:rPr lang="en-IN" smtClean="0"/>
              <a:t>18-12-2020</a:t>
            </a:fld>
            <a:endParaRPr lang="en-IN"/>
          </a:p>
        </p:txBody>
      </p:sp>
      <p:sp>
        <p:nvSpPr>
          <p:cNvPr id="5" name="Footer Placeholder 4">
            <a:extLst>
              <a:ext uri="{FF2B5EF4-FFF2-40B4-BE49-F238E27FC236}">
                <a16:creationId xmlns:a16="http://schemas.microsoft.com/office/drawing/2014/main" id="{5E024439-92AD-48A5-8052-52D9163F48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4D7F82-C1BE-4409-9230-7FC00418A42D}"/>
              </a:ext>
            </a:extLst>
          </p:cNvPr>
          <p:cNvSpPr>
            <a:spLocks noGrp="1"/>
          </p:cNvSpPr>
          <p:nvPr>
            <p:ph type="sldNum" sz="quarter" idx="12"/>
          </p:nvPr>
        </p:nvSpPr>
        <p:spPr/>
        <p:txBody>
          <a:bodyPr/>
          <a:lstStyle/>
          <a:p>
            <a:fld id="{4C1B7A19-7B99-4CAA-8F6A-FC0426C40ABC}" type="slidenum">
              <a:rPr lang="en-IN" smtClean="0"/>
              <a:t>‹#›</a:t>
            </a:fld>
            <a:endParaRPr lang="en-IN"/>
          </a:p>
        </p:txBody>
      </p:sp>
    </p:spTree>
    <p:extLst>
      <p:ext uri="{BB962C8B-B14F-4D97-AF65-F5344CB8AC3E}">
        <p14:creationId xmlns:p14="http://schemas.microsoft.com/office/powerpoint/2010/main" val="241202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D4DD-3F0A-475F-B75E-46C79228F7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7BF864-C35D-48AC-AF8C-34F0676A02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BB9E9B-C651-4568-8112-9961302FA1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A6771C-4AB8-4F42-8F48-5AEF9EFD998D}"/>
              </a:ext>
            </a:extLst>
          </p:cNvPr>
          <p:cNvSpPr>
            <a:spLocks noGrp="1"/>
          </p:cNvSpPr>
          <p:nvPr>
            <p:ph type="dt" sz="half" idx="10"/>
          </p:nvPr>
        </p:nvSpPr>
        <p:spPr/>
        <p:txBody>
          <a:bodyPr/>
          <a:lstStyle/>
          <a:p>
            <a:fld id="{D11DFB3B-B0BD-4725-9D16-E042DD8AB693}" type="datetimeFigureOut">
              <a:rPr lang="en-IN" smtClean="0"/>
              <a:t>18-12-2020</a:t>
            </a:fld>
            <a:endParaRPr lang="en-IN"/>
          </a:p>
        </p:txBody>
      </p:sp>
      <p:sp>
        <p:nvSpPr>
          <p:cNvPr id="6" name="Footer Placeholder 5">
            <a:extLst>
              <a:ext uri="{FF2B5EF4-FFF2-40B4-BE49-F238E27FC236}">
                <a16:creationId xmlns:a16="http://schemas.microsoft.com/office/drawing/2014/main" id="{36E057FB-80AE-4D39-A5B9-03A46EF139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EC10F6-5E05-4D97-AEB5-4EA3B7F249DB}"/>
              </a:ext>
            </a:extLst>
          </p:cNvPr>
          <p:cNvSpPr>
            <a:spLocks noGrp="1"/>
          </p:cNvSpPr>
          <p:nvPr>
            <p:ph type="sldNum" sz="quarter" idx="12"/>
          </p:nvPr>
        </p:nvSpPr>
        <p:spPr/>
        <p:txBody>
          <a:bodyPr/>
          <a:lstStyle/>
          <a:p>
            <a:fld id="{4C1B7A19-7B99-4CAA-8F6A-FC0426C40ABC}" type="slidenum">
              <a:rPr lang="en-IN" smtClean="0"/>
              <a:t>‹#›</a:t>
            </a:fld>
            <a:endParaRPr lang="en-IN"/>
          </a:p>
        </p:txBody>
      </p:sp>
    </p:spTree>
    <p:extLst>
      <p:ext uri="{BB962C8B-B14F-4D97-AF65-F5344CB8AC3E}">
        <p14:creationId xmlns:p14="http://schemas.microsoft.com/office/powerpoint/2010/main" val="185425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883E-7D8C-44A0-B02D-ADB2741126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3BA73A-1400-4D1F-98F8-4763D9F3EE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8B5D6B-87D2-4D0A-B44B-37C90B84E6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079914-55DE-4CDE-BB85-6BB96E8024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F600CC-196E-41D4-9541-33375B648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C4DE65-EE1A-43D2-875F-D47AD6B9BFC0}"/>
              </a:ext>
            </a:extLst>
          </p:cNvPr>
          <p:cNvSpPr>
            <a:spLocks noGrp="1"/>
          </p:cNvSpPr>
          <p:nvPr>
            <p:ph type="dt" sz="half" idx="10"/>
          </p:nvPr>
        </p:nvSpPr>
        <p:spPr/>
        <p:txBody>
          <a:bodyPr/>
          <a:lstStyle/>
          <a:p>
            <a:fld id="{D11DFB3B-B0BD-4725-9D16-E042DD8AB693}" type="datetimeFigureOut">
              <a:rPr lang="en-IN" smtClean="0"/>
              <a:t>18-12-2020</a:t>
            </a:fld>
            <a:endParaRPr lang="en-IN"/>
          </a:p>
        </p:txBody>
      </p:sp>
      <p:sp>
        <p:nvSpPr>
          <p:cNvPr id="8" name="Footer Placeholder 7">
            <a:extLst>
              <a:ext uri="{FF2B5EF4-FFF2-40B4-BE49-F238E27FC236}">
                <a16:creationId xmlns:a16="http://schemas.microsoft.com/office/drawing/2014/main" id="{31AC6BF7-8B0C-4042-8F2C-6EDD94A1F3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02F5DC-C22A-4045-A3B9-083749E42D52}"/>
              </a:ext>
            </a:extLst>
          </p:cNvPr>
          <p:cNvSpPr>
            <a:spLocks noGrp="1"/>
          </p:cNvSpPr>
          <p:nvPr>
            <p:ph type="sldNum" sz="quarter" idx="12"/>
          </p:nvPr>
        </p:nvSpPr>
        <p:spPr/>
        <p:txBody>
          <a:bodyPr/>
          <a:lstStyle/>
          <a:p>
            <a:fld id="{4C1B7A19-7B99-4CAA-8F6A-FC0426C40ABC}" type="slidenum">
              <a:rPr lang="en-IN" smtClean="0"/>
              <a:t>‹#›</a:t>
            </a:fld>
            <a:endParaRPr lang="en-IN"/>
          </a:p>
        </p:txBody>
      </p:sp>
    </p:spTree>
    <p:extLst>
      <p:ext uri="{BB962C8B-B14F-4D97-AF65-F5344CB8AC3E}">
        <p14:creationId xmlns:p14="http://schemas.microsoft.com/office/powerpoint/2010/main" val="3501741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5A9D-E9BF-4635-BA66-F5E697CDE1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1E007B-1063-45A7-A182-5EF2990BA40A}"/>
              </a:ext>
            </a:extLst>
          </p:cNvPr>
          <p:cNvSpPr>
            <a:spLocks noGrp="1"/>
          </p:cNvSpPr>
          <p:nvPr>
            <p:ph type="dt" sz="half" idx="10"/>
          </p:nvPr>
        </p:nvSpPr>
        <p:spPr/>
        <p:txBody>
          <a:bodyPr/>
          <a:lstStyle/>
          <a:p>
            <a:fld id="{D11DFB3B-B0BD-4725-9D16-E042DD8AB693}" type="datetimeFigureOut">
              <a:rPr lang="en-IN" smtClean="0"/>
              <a:t>18-12-2020</a:t>
            </a:fld>
            <a:endParaRPr lang="en-IN"/>
          </a:p>
        </p:txBody>
      </p:sp>
      <p:sp>
        <p:nvSpPr>
          <p:cNvPr id="4" name="Footer Placeholder 3">
            <a:extLst>
              <a:ext uri="{FF2B5EF4-FFF2-40B4-BE49-F238E27FC236}">
                <a16:creationId xmlns:a16="http://schemas.microsoft.com/office/drawing/2014/main" id="{E686DB22-BF4A-4B64-B947-5D841DD4CC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7D0A51-D411-4F85-A959-6D0464AD3703}"/>
              </a:ext>
            </a:extLst>
          </p:cNvPr>
          <p:cNvSpPr>
            <a:spLocks noGrp="1"/>
          </p:cNvSpPr>
          <p:nvPr>
            <p:ph type="sldNum" sz="quarter" idx="12"/>
          </p:nvPr>
        </p:nvSpPr>
        <p:spPr/>
        <p:txBody>
          <a:bodyPr/>
          <a:lstStyle/>
          <a:p>
            <a:fld id="{4C1B7A19-7B99-4CAA-8F6A-FC0426C40ABC}" type="slidenum">
              <a:rPr lang="en-IN" smtClean="0"/>
              <a:t>‹#›</a:t>
            </a:fld>
            <a:endParaRPr lang="en-IN"/>
          </a:p>
        </p:txBody>
      </p:sp>
    </p:spTree>
    <p:extLst>
      <p:ext uri="{BB962C8B-B14F-4D97-AF65-F5344CB8AC3E}">
        <p14:creationId xmlns:p14="http://schemas.microsoft.com/office/powerpoint/2010/main" val="189709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F96648-87CD-4FF8-84C1-60F36F481837}"/>
              </a:ext>
            </a:extLst>
          </p:cNvPr>
          <p:cNvSpPr>
            <a:spLocks noGrp="1"/>
          </p:cNvSpPr>
          <p:nvPr>
            <p:ph type="dt" sz="half" idx="10"/>
          </p:nvPr>
        </p:nvSpPr>
        <p:spPr/>
        <p:txBody>
          <a:bodyPr/>
          <a:lstStyle/>
          <a:p>
            <a:fld id="{D11DFB3B-B0BD-4725-9D16-E042DD8AB693}" type="datetimeFigureOut">
              <a:rPr lang="en-IN" smtClean="0"/>
              <a:t>18-12-2020</a:t>
            </a:fld>
            <a:endParaRPr lang="en-IN"/>
          </a:p>
        </p:txBody>
      </p:sp>
      <p:sp>
        <p:nvSpPr>
          <p:cNvPr id="3" name="Footer Placeholder 2">
            <a:extLst>
              <a:ext uri="{FF2B5EF4-FFF2-40B4-BE49-F238E27FC236}">
                <a16:creationId xmlns:a16="http://schemas.microsoft.com/office/drawing/2014/main" id="{C98198A0-DCC1-4A71-99C8-DD4BF2B72A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8098A9-AF6A-43F6-82EE-F78B6B92D137}"/>
              </a:ext>
            </a:extLst>
          </p:cNvPr>
          <p:cNvSpPr>
            <a:spLocks noGrp="1"/>
          </p:cNvSpPr>
          <p:nvPr>
            <p:ph type="sldNum" sz="quarter" idx="12"/>
          </p:nvPr>
        </p:nvSpPr>
        <p:spPr/>
        <p:txBody>
          <a:bodyPr/>
          <a:lstStyle/>
          <a:p>
            <a:fld id="{4C1B7A19-7B99-4CAA-8F6A-FC0426C40ABC}" type="slidenum">
              <a:rPr lang="en-IN" smtClean="0"/>
              <a:t>‹#›</a:t>
            </a:fld>
            <a:endParaRPr lang="en-IN"/>
          </a:p>
        </p:txBody>
      </p:sp>
    </p:spTree>
    <p:extLst>
      <p:ext uri="{BB962C8B-B14F-4D97-AF65-F5344CB8AC3E}">
        <p14:creationId xmlns:p14="http://schemas.microsoft.com/office/powerpoint/2010/main" val="219846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983B-861A-443E-AE88-21EFEE123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F1C5BF-D9F2-4437-909B-55CE9037F1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0879E5-64E5-48D7-BED8-276996711F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8F9CE3-9329-4FF4-8FFA-CB66F350E2D5}"/>
              </a:ext>
            </a:extLst>
          </p:cNvPr>
          <p:cNvSpPr>
            <a:spLocks noGrp="1"/>
          </p:cNvSpPr>
          <p:nvPr>
            <p:ph type="dt" sz="half" idx="10"/>
          </p:nvPr>
        </p:nvSpPr>
        <p:spPr/>
        <p:txBody>
          <a:bodyPr/>
          <a:lstStyle/>
          <a:p>
            <a:fld id="{D11DFB3B-B0BD-4725-9D16-E042DD8AB693}" type="datetimeFigureOut">
              <a:rPr lang="en-IN" smtClean="0"/>
              <a:t>18-12-2020</a:t>
            </a:fld>
            <a:endParaRPr lang="en-IN"/>
          </a:p>
        </p:txBody>
      </p:sp>
      <p:sp>
        <p:nvSpPr>
          <p:cNvPr id="6" name="Footer Placeholder 5">
            <a:extLst>
              <a:ext uri="{FF2B5EF4-FFF2-40B4-BE49-F238E27FC236}">
                <a16:creationId xmlns:a16="http://schemas.microsoft.com/office/drawing/2014/main" id="{27EDF0BB-8AA6-4756-BB62-BBC2A5F0F3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9FDD82-F2D5-467A-800F-36A34F333787}"/>
              </a:ext>
            </a:extLst>
          </p:cNvPr>
          <p:cNvSpPr>
            <a:spLocks noGrp="1"/>
          </p:cNvSpPr>
          <p:nvPr>
            <p:ph type="sldNum" sz="quarter" idx="12"/>
          </p:nvPr>
        </p:nvSpPr>
        <p:spPr/>
        <p:txBody>
          <a:bodyPr/>
          <a:lstStyle/>
          <a:p>
            <a:fld id="{4C1B7A19-7B99-4CAA-8F6A-FC0426C40ABC}" type="slidenum">
              <a:rPr lang="en-IN" smtClean="0"/>
              <a:t>‹#›</a:t>
            </a:fld>
            <a:endParaRPr lang="en-IN"/>
          </a:p>
        </p:txBody>
      </p:sp>
    </p:spTree>
    <p:extLst>
      <p:ext uri="{BB962C8B-B14F-4D97-AF65-F5344CB8AC3E}">
        <p14:creationId xmlns:p14="http://schemas.microsoft.com/office/powerpoint/2010/main" val="2386755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B94DD-1049-4844-96F5-B4F44288DF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8C549B-460A-486A-BCA8-C9D85C3A89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96D835-A49E-49BF-9EE0-5583C02C3B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2B27B-8F85-4336-B8B4-E9D4417F3245}"/>
              </a:ext>
            </a:extLst>
          </p:cNvPr>
          <p:cNvSpPr>
            <a:spLocks noGrp="1"/>
          </p:cNvSpPr>
          <p:nvPr>
            <p:ph type="dt" sz="half" idx="10"/>
          </p:nvPr>
        </p:nvSpPr>
        <p:spPr/>
        <p:txBody>
          <a:bodyPr/>
          <a:lstStyle/>
          <a:p>
            <a:fld id="{D11DFB3B-B0BD-4725-9D16-E042DD8AB693}" type="datetimeFigureOut">
              <a:rPr lang="en-IN" smtClean="0"/>
              <a:t>18-12-2020</a:t>
            </a:fld>
            <a:endParaRPr lang="en-IN"/>
          </a:p>
        </p:txBody>
      </p:sp>
      <p:sp>
        <p:nvSpPr>
          <p:cNvPr id="6" name="Footer Placeholder 5">
            <a:extLst>
              <a:ext uri="{FF2B5EF4-FFF2-40B4-BE49-F238E27FC236}">
                <a16:creationId xmlns:a16="http://schemas.microsoft.com/office/drawing/2014/main" id="{BFE45D15-AC15-4142-BCD1-440F5B388E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CBE14B-CA6D-4379-8F69-564FA20FC1BC}"/>
              </a:ext>
            </a:extLst>
          </p:cNvPr>
          <p:cNvSpPr>
            <a:spLocks noGrp="1"/>
          </p:cNvSpPr>
          <p:nvPr>
            <p:ph type="sldNum" sz="quarter" idx="12"/>
          </p:nvPr>
        </p:nvSpPr>
        <p:spPr/>
        <p:txBody>
          <a:bodyPr/>
          <a:lstStyle/>
          <a:p>
            <a:fld id="{4C1B7A19-7B99-4CAA-8F6A-FC0426C40ABC}" type="slidenum">
              <a:rPr lang="en-IN" smtClean="0"/>
              <a:t>‹#›</a:t>
            </a:fld>
            <a:endParaRPr lang="en-IN"/>
          </a:p>
        </p:txBody>
      </p:sp>
    </p:spTree>
    <p:extLst>
      <p:ext uri="{BB962C8B-B14F-4D97-AF65-F5344CB8AC3E}">
        <p14:creationId xmlns:p14="http://schemas.microsoft.com/office/powerpoint/2010/main" val="1632524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D67F8D-11F0-45A6-80F0-C2EC237D1E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A9C041-40DA-4A62-84A7-86412EBC82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659245-21BD-4F56-A5CC-52692DCD29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1DFB3B-B0BD-4725-9D16-E042DD8AB693}" type="datetimeFigureOut">
              <a:rPr lang="en-IN" smtClean="0"/>
              <a:t>18-12-2020</a:t>
            </a:fld>
            <a:endParaRPr lang="en-IN"/>
          </a:p>
        </p:txBody>
      </p:sp>
      <p:sp>
        <p:nvSpPr>
          <p:cNvPr id="5" name="Footer Placeholder 4">
            <a:extLst>
              <a:ext uri="{FF2B5EF4-FFF2-40B4-BE49-F238E27FC236}">
                <a16:creationId xmlns:a16="http://schemas.microsoft.com/office/drawing/2014/main" id="{DB244DF1-A084-4734-8FA2-DAEE16BFB7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422963-AF81-40F7-AB4C-DF56FEBE81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1B7A19-7B99-4CAA-8F6A-FC0426C40ABC}" type="slidenum">
              <a:rPr lang="en-IN" smtClean="0"/>
              <a:t>‹#›</a:t>
            </a:fld>
            <a:endParaRPr lang="en-IN"/>
          </a:p>
        </p:txBody>
      </p:sp>
    </p:spTree>
    <p:extLst>
      <p:ext uri="{BB962C8B-B14F-4D97-AF65-F5344CB8AC3E}">
        <p14:creationId xmlns:p14="http://schemas.microsoft.com/office/powerpoint/2010/main" val="2891675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CE8E-47E1-4FA8-A87C-C18C5B20A076}"/>
              </a:ext>
            </a:extLst>
          </p:cNvPr>
          <p:cNvSpPr>
            <a:spLocks noGrp="1"/>
          </p:cNvSpPr>
          <p:nvPr>
            <p:ph type="ctrTitle"/>
          </p:nvPr>
        </p:nvSpPr>
        <p:spPr>
          <a:xfrm>
            <a:off x="1524000" y="2245809"/>
            <a:ext cx="9144000" cy="1564716"/>
          </a:xfrm>
        </p:spPr>
        <p:txBody>
          <a:bodyPr>
            <a:normAutofit/>
          </a:bodyPr>
          <a:lstStyle/>
          <a:p>
            <a:pPr algn="l"/>
            <a:r>
              <a:rPr lang="en-IN" sz="4800" dirty="0"/>
              <a:t>Microsoft AI Challenge 2018</a:t>
            </a:r>
          </a:p>
        </p:txBody>
      </p:sp>
      <p:sp>
        <p:nvSpPr>
          <p:cNvPr id="3" name="Subtitle 2">
            <a:extLst>
              <a:ext uri="{FF2B5EF4-FFF2-40B4-BE49-F238E27FC236}">
                <a16:creationId xmlns:a16="http://schemas.microsoft.com/office/drawing/2014/main" id="{42B06A99-CD01-4335-AD4F-55F3D25B555B}"/>
              </a:ext>
            </a:extLst>
          </p:cNvPr>
          <p:cNvSpPr>
            <a:spLocks noGrp="1"/>
          </p:cNvSpPr>
          <p:nvPr>
            <p:ph type="subTitle" idx="1"/>
          </p:nvPr>
        </p:nvSpPr>
        <p:spPr>
          <a:xfrm>
            <a:off x="2873829" y="3744686"/>
            <a:ext cx="9231086" cy="938234"/>
          </a:xfrm>
        </p:spPr>
        <p:txBody>
          <a:bodyPr>
            <a:normAutofit/>
          </a:bodyPr>
          <a:lstStyle/>
          <a:p>
            <a:pPr algn="r"/>
            <a:r>
              <a:rPr lang="en-IN" sz="2000" dirty="0">
                <a:solidFill>
                  <a:schemeClr val="accent2">
                    <a:lumMod val="75000"/>
                  </a:schemeClr>
                </a:solidFill>
              </a:rPr>
              <a:t>			Akshita Parekh,CS20RESCH14001</a:t>
            </a:r>
          </a:p>
          <a:p>
            <a:pPr algn="r"/>
            <a:r>
              <a:rPr lang="en-IN" sz="2000" dirty="0">
                <a:solidFill>
                  <a:schemeClr val="accent2">
                    <a:lumMod val="75000"/>
                  </a:schemeClr>
                </a:solidFill>
              </a:rPr>
              <a:t>                  		Priya Bhatia,AI20MTECH14015</a:t>
            </a:r>
            <a:endParaRPr lang="en-IN" sz="2000" dirty="0"/>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6060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75" y="355600"/>
            <a:ext cx="10515600" cy="1325563"/>
          </a:xfrm>
        </p:spPr>
        <p:txBody>
          <a:bodyPr/>
          <a:lstStyle/>
          <a:p>
            <a:pPr algn="ctr"/>
            <a:r>
              <a:rPr lang="en-US" b="1" dirty="0">
                <a:solidFill>
                  <a:srgbClr val="FF0000"/>
                </a:solidFill>
              </a:rPr>
              <a:t>Demonstration of Predictions for the same Query and Different Passages</a:t>
            </a:r>
          </a:p>
        </p:txBody>
      </p:sp>
      <p:sp>
        <p:nvSpPr>
          <p:cNvPr id="4" name="Content Placeholder 3">
            <a:extLst>
              <a:ext uri="{FF2B5EF4-FFF2-40B4-BE49-F238E27FC236}">
                <a16:creationId xmlns:a16="http://schemas.microsoft.com/office/drawing/2014/main" id="{2D76F183-99D4-447D-A5F7-4FEA046FAF16}"/>
              </a:ext>
            </a:extLst>
          </p:cNvPr>
          <p:cNvSpPr>
            <a:spLocks noGrp="1"/>
          </p:cNvSpPr>
          <p:nvPr>
            <p:ph idx="1"/>
          </p:nvPr>
        </p:nvSpPr>
        <p:spPr/>
        <p:txBody>
          <a:bodyPr>
            <a:normAutofit/>
          </a:bodyPr>
          <a:lstStyle/>
          <a:p>
            <a:r>
              <a:rPr lang="en-IN" sz="2000" dirty="0"/>
              <a:t>For the same Query : What does an oil pressure sensor do </a:t>
            </a:r>
          </a:p>
          <a:p>
            <a:r>
              <a:rPr lang="en-IN" sz="2000" dirty="0"/>
              <a:t>For the different Passages : Model predicts 1 for correct one and 0 for incorrect Passage corresponding to the same query mentioned above. </a:t>
            </a:r>
          </a:p>
        </p:txBody>
      </p:sp>
      <p:pic>
        <p:nvPicPr>
          <p:cNvPr id="7" name="Picture 6">
            <a:extLst>
              <a:ext uri="{FF2B5EF4-FFF2-40B4-BE49-F238E27FC236}">
                <a16:creationId xmlns:a16="http://schemas.microsoft.com/office/drawing/2014/main" id="{3ACA5DD6-2E4E-4343-B451-C6A0BC9DE00E}"/>
              </a:ext>
            </a:extLst>
          </p:cNvPr>
          <p:cNvPicPr>
            <a:picLocks noChangeAspect="1"/>
          </p:cNvPicPr>
          <p:nvPr/>
        </p:nvPicPr>
        <p:blipFill>
          <a:blip r:embed="rId2"/>
          <a:stretch>
            <a:fillRect/>
          </a:stretch>
        </p:blipFill>
        <p:spPr>
          <a:xfrm>
            <a:off x="1219200" y="3105150"/>
            <a:ext cx="10047191" cy="3071813"/>
          </a:xfrm>
          <a:prstGeom prst="rect">
            <a:avLst/>
          </a:prstGeom>
        </p:spPr>
      </p:pic>
    </p:spTree>
    <p:extLst>
      <p:ext uri="{BB962C8B-B14F-4D97-AF65-F5344CB8AC3E}">
        <p14:creationId xmlns:p14="http://schemas.microsoft.com/office/powerpoint/2010/main" val="4194963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Error Analysis</a:t>
            </a:r>
            <a:endParaRPr lang="en-US" dirty="0"/>
          </a:p>
        </p:txBody>
      </p:sp>
      <p:sp>
        <p:nvSpPr>
          <p:cNvPr id="3" name="Text Placeholder 2"/>
          <p:cNvSpPr>
            <a:spLocks noGrp="1"/>
          </p:cNvSpPr>
          <p:nvPr>
            <p:ph type="body" idx="1"/>
          </p:nvPr>
        </p:nvSpPr>
        <p:spPr/>
        <p:txBody>
          <a:bodyPr/>
          <a:lstStyle/>
          <a:p>
            <a:r>
              <a:rPr lang="en-US" dirty="0"/>
              <a:t>#Epoch=1</a:t>
            </a:r>
          </a:p>
        </p:txBody>
      </p:sp>
      <p:sp>
        <p:nvSpPr>
          <p:cNvPr id="5" name="Text Placeholder 4"/>
          <p:cNvSpPr>
            <a:spLocks noGrp="1"/>
          </p:cNvSpPr>
          <p:nvPr>
            <p:ph type="body" sz="quarter" idx="3"/>
          </p:nvPr>
        </p:nvSpPr>
        <p:spPr/>
        <p:txBody>
          <a:bodyPr/>
          <a:lstStyle/>
          <a:p>
            <a:r>
              <a:rPr lang="en-US" dirty="0"/>
              <a:t>#Epoch=2</a:t>
            </a:r>
          </a:p>
        </p:txBody>
      </p:sp>
      <p:pic>
        <p:nvPicPr>
          <p:cNvPr id="8" name="Content Placeholder 7"/>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172200" y="2717075"/>
            <a:ext cx="5507682" cy="3295716"/>
          </a:xfrm>
        </p:spPr>
      </p:pic>
      <p:pic>
        <p:nvPicPr>
          <p:cNvPr id="7" name="Content Placeholder 6">
            <a:extLst>
              <a:ext uri="{FF2B5EF4-FFF2-40B4-BE49-F238E27FC236}">
                <a16:creationId xmlns:a16="http://schemas.microsoft.com/office/drawing/2014/main" id="{80E19016-A2E9-4076-9F8B-FBFF95DD1E55}"/>
              </a:ext>
            </a:extLst>
          </p:cNvPr>
          <p:cNvPicPr>
            <a:picLocks noGrp="1" noChangeAspect="1"/>
          </p:cNvPicPr>
          <p:nvPr>
            <p:ph sz="half" idx="2"/>
          </p:nvPr>
        </p:nvPicPr>
        <p:blipFill>
          <a:blip r:embed="rId3"/>
          <a:stretch>
            <a:fillRect/>
          </a:stretch>
        </p:blipFill>
        <p:spPr>
          <a:xfrm>
            <a:off x="914400" y="2717074"/>
            <a:ext cx="5083175" cy="3295717"/>
          </a:xfrm>
          <a:prstGeom prst="rect">
            <a:avLst/>
          </a:prstGeom>
        </p:spPr>
      </p:pic>
    </p:spTree>
    <p:extLst>
      <p:ext uri="{BB962C8B-B14F-4D97-AF65-F5344CB8AC3E}">
        <p14:creationId xmlns:p14="http://schemas.microsoft.com/office/powerpoint/2010/main" val="2900307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3F668-4D2B-482E-8DD2-D12B5288E3CF}"/>
              </a:ext>
            </a:extLst>
          </p:cNvPr>
          <p:cNvSpPr>
            <a:spLocks noGrp="1"/>
          </p:cNvSpPr>
          <p:nvPr>
            <p:ph type="title"/>
          </p:nvPr>
        </p:nvSpPr>
        <p:spPr/>
        <p:txBody>
          <a:bodyPr/>
          <a:lstStyle/>
          <a:p>
            <a:pPr algn="ctr"/>
            <a:r>
              <a:rPr lang="en-IN" b="1" dirty="0">
                <a:solidFill>
                  <a:srgbClr val="FF0000"/>
                </a:solidFill>
              </a:rPr>
              <a:t>Conclusion</a:t>
            </a:r>
          </a:p>
        </p:txBody>
      </p:sp>
      <p:sp>
        <p:nvSpPr>
          <p:cNvPr id="3" name="Content Placeholder 2">
            <a:extLst>
              <a:ext uri="{FF2B5EF4-FFF2-40B4-BE49-F238E27FC236}">
                <a16:creationId xmlns:a16="http://schemas.microsoft.com/office/drawing/2014/main" id="{EFD681F6-9BA5-424E-A76D-A9A17454E733}"/>
              </a:ext>
            </a:extLst>
          </p:cNvPr>
          <p:cNvSpPr>
            <a:spLocks noGrp="1"/>
          </p:cNvSpPr>
          <p:nvPr>
            <p:ph idx="1"/>
          </p:nvPr>
        </p:nvSpPr>
        <p:spPr/>
        <p:txBody>
          <a:bodyPr>
            <a:normAutofit/>
          </a:bodyPr>
          <a:lstStyle/>
          <a:p>
            <a:pPr marL="0" indent="0">
              <a:buNone/>
            </a:pPr>
            <a:r>
              <a:rPr lang="en-IN" sz="2000" dirty="0"/>
              <a:t>After performing the complete experiment with 0.005 sample of dataset we get the following observations </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dirty="0"/>
              <a:t>		</a:t>
            </a:r>
            <a:r>
              <a:rPr lang="en-IN" sz="1600" dirty="0">
                <a:solidFill>
                  <a:schemeClr val="accent1"/>
                </a:solidFill>
              </a:rPr>
              <a:t>Table 1 :  Accuracy Metrics</a:t>
            </a:r>
          </a:p>
          <a:p>
            <a:pPr marL="0" indent="0">
              <a:buNone/>
            </a:pPr>
            <a:r>
              <a:rPr lang="en-US" sz="2000" dirty="0"/>
              <a:t>We analysed that if we increase the size of the dataset and the number of epochs, the precision should further increase leading to better results.</a:t>
            </a: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3552319914"/>
              </p:ext>
            </p:extLst>
          </p:nvPr>
        </p:nvGraphicFramePr>
        <p:xfrm>
          <a:off x="2624182" y="2534195"/>
          <a:ext cx="5274493" cy="2233506"/>
        </p:xfrm>
        <a:graphic>
          <a:graphicData uri="http://schemas.openxmlformats.org/drawingml/2006/table">
            <a:tbl>
              <a:tblPr firstRow="1" bandRow="1">
                <a:tableStyleId>{5C22544A-7EE6-4342-B048-85BDC9FD1C3A}</a:tableStyleId>
              </a:tblPr>
              <a:tblGrid>
                <a:gridCol w="1973944">
                  <a:extLst>
                    <a:ext uri="{9D8B030D-6E8A-4147-A177-3AD203B41FA5}">
                      <a16:colId xmlns:a16="http://schemas.microsoft.com/office/drawing/2014/main" val="267607093"/>
                    </a:ext>
                  </a:extLst>
                </a:gridCol>
                <a:gridCol w="1680754">
                  <a:extLst>
                    <a:ext uri="{9D8B030D-6E8A-4147-A177-3AD203B41FA5}">
                      <a16:colId xmlns:a16="http://schemas.microsoft.com/office/drawing/2014/main" val="4269392613"/>
                    </a:ext>
                  </a:extLst>
                </a:gridCol>
                <a:gridCol w="1619795">
                  <a:extLst>
                    <a:ext uri="{9D8B030D-6E8A-4147-A177-3AD203B41FA5}">
                      <a16:colId xmlns:a16="http://schemas.microsoft.com/office/drawing/2014/main" val="4086974200"/>
                    </a:ext>
                  </a:extLst>
                </a:gridCol>
              </a:tblGrid>
              <a:tr h="673258">
                <a:tc>
                  <a:txBody>
                    <a:bodyPr/>
                    <a:lstStyle/>
                    <a:p>
                      <a:r>
                        <a:rPr lang="en-US"/>
                        <a:t>Metrics</a:t>
                      </a:r>
                      <a:endParaRPr lang="en-US" dirty="0"/>
                    </a:p>
                  </a:txBody>
                  <a:tcPr/>
                </a:tc>
                <a:tc>
                  <a:txBody>
                    <a:bodyPr/>
                    <a:lstStyle/>
                    <a:p>
                      <a:r>
                        <a:rPr lang="en-US" dirty="0"/>
                        <a:t>#EPOCH=1</a:t>
                      </a:r>
                    </a:p>
                  </a:txBody>
                  <a:tcPr/>
                </a:tc>
                <a:tc>
                  <a:txBody>
                    <a:bodyPr/>
                    <a:lstStyle/>
                    <a:p>
                      <a:r>
                        <a:rPr lang="en-US" dirty="0"/>
                        <a:t>#EPOCH=2</a:t>
                      </a:r>
                    </a:p>
                  </a:txBody>
                  <a:tcPr/>
                </a:tc>
                <a:extLst>
                  <a:ext uri="{0D108BD9-81ED-4DB2-BD59-A6C34878D82A}">
                    <a16:rowId xmlns:a16="http://schemas.microsoft.com/office/drawing/2014/main" val="2978063297"/>
                  </a:ext>
                </a:extLst>
              </a:tr>
              <a:tr h="390062">
                <a:tc>
                  <a:txBody>
                    <a:bodyPr/>
                    <a:lstStyle/>
                    <a:p>
                      <a:r>
                        <a:rPr lang="en-US" dirty="0"/>
                        <a:t>Accuracy</a:t>
                      </a:r>
                    </a:p>
                  </a:txBody>
                  <a:tcPr/>
                </a:tc>
                <a:tc>
                  <a:txBody>
                    <a:bodyPr/>
                    <a:lstStyle/>
                    <a:p>
                      <a:r>
                        <a:rPr lang="en-US" dirty="0"/>
                        <a:t>66</a:t>
                      </a:r>
                    </a:p>
                  </a:txBody>
                  <a:tcPr/>
                </a:tc>
                <a:tc>
                  <a:txBody>
                    <a:bodyPr/>
                    <a:lstStyle/>
                    <a:p>
                      <a:r>
                        <a:rPr lang="en-US" dirty="0"/>
                        <a:t>65</a:t>
                      </a:r>
                    </a:p>
                  </a:txBody>
                  <a:tcPr/>
                </a:tc>
                <a:extLst>
                  <a:ext uri="{0D108BD9-81ED-4DB2-BD59-A6C34878D82A}">
                    <a16:rowId xmlns:a16="http://schemas.microsoft.com/office/drawing/2014/main" val="897504591"/>
                  </a:ext>
                </a:extLst>
              </a:tr>
              <a:tr h="390062">
                <a:tc>
                  <a:txBody>
                    <a:bodyPr/>
                    <a:lstStyle/>
                    <a:p>
                      <a:r>
                        <a:rPr lang="en-US" dirty="0"/>
                        <a:t>Precision</a:t>
                      </a:r>
                    </a:p>
                  </a:txBody>
                  <a:tcPr/>
                </a:tc>
                <a:tc>
                  <a:txBody>
                    <a:bodyPr/>
                    <a:lstStyle/>
                    <a:p>
                      <a:r>
                        <a:rPr lang="en-US" dirty="0"/>
                        <a:t>60</a:t>
                      </a:r>
                    </a:p>
                  </a:txBody>
                  <a:tcPr/>
                </a:tc>
                <a:tc>
                  <a:txBody>
                    <a:bodyPr/>
                    <a:lstStyle/>
                    <a:p>
                      <a:r>
                        <a:rPr lang="en-US" dirty="0"/>
                        <a:t>62</a:t>
                      </a:r>
                    </a:p>
                  </a:txBody>
                  <a:tcPr/>
                </a:tc>
                <a:extLst>
                  <a:ext uri="{0D108BD9-81ED-4DB2-BD59-A6C34878D82A}">
                    <a16:rowId xmlns:a16="http://schemas.microsoft.com/office/drawing/2014/main" val="2240665449"/>
                  </a:ext>
                </a:extLst>
              </a:tr>
              <a:tr h="390062">
                <a:tc>
                  <a:txBody>
                    <a:bodyPr/>
                    <a:lstStyle/>
                    <a:p>
                      <a:r>
                        <a:rPr lang="en-US" dirty="0"/>
                        <a:t>Recall</a:t>
                      </a:r>
                    </a:p>
                  </a:txBody>
                  <a:tcPr/>
                </a:tc>
                <a:tc>
                  <a:txBody>
                    <a:bodyPr/>
                    <a:lstStyle/>
                    <a:p>
                      <a:r>
                        <a:rPr lang="en-US" dirty="0"/>
                        <a:t>91</a:t>
                      </a:r>
                    </a:p>
                  </a:txBody>
                  <a:tcPr/>
                </a:tc>
                <a:tc>
                  <a:txBody>
                    <a:bodyPr/>
                    <a:lstStyle/>
                    <a:p>
                      <a:r>
                        <a:rPr lang="en-US" dirty="0"/>
                        <a:t>80</a:t>
                      </a:r>
                    </a:p>
                  </a:txBody>
                  <a:tcPr/>
                </a:tc>
                <a:extLst>
                  <a:ext uri="{0D108BD9-81ED-4DB2-BD59-A6C34878D82A}">
                    <a16:rowId xmlns:a16="http://schemas.microsoft.com/office/drawing/2014/main" val="1072585926"/>
                  </a:ext>
                </a:extLst>
              </a:tr>
              <a:tr h="390062">
                <a:tc>
                  <a:txBody>
                    <a:bodyPr/>
                    <a:lstStyle/>
                    <a:p>
                      <a:r>
                        <a:rPr lang="en-US" dirty="0"/>
                        <a:t>F1 Score</a:t>
                      </a:r>
                    </a:p>
                  </a:txBody>
                  <a:tcPr/>
                </a:tc>
                <a:tc>
                  <a:txBody>
                    <a:bodyPr/>
                    <a:lstStyle/>
                    <a:p>
                      <a:r>
                        <a:rPr lang="en-US" dirty="0"/>
                        <a:t>72</a:t>
                      </a:r>
                    </a:p>
                  </a:txBody>
                  <a:tcPr/>
                </a:tc>
                <a:tc>
                  <a:txBody>
                    <a:bodyPr/>
                    <a:lstStyle/>
                    <a:p>
                      <a:r>
                        <a:rPr lang="en-US" dirty="0"/>
                        <a:t>70</a:t>
                      </a:r>
                    </a:p>
                  </a:txBody>
                  <a:tcPr/>
                </a:tc>
                <a:extLst>
                  <a:ext uri="{0D108BD9-81ED-4DB2-BD59-A6C34878D82A}">
                    <a16:rowId xmlns:a16="http://schemas.microsoft.com/office/drawing/2014/main" val="632165506"/>
                  </a:ext>
                </a:extLst>
              </a:tr>
            </a:tbl>
          </a:graphicData>
        </a:graphic>
      </p:graphicFrame>
    </p:spTree>
    <p:extLst>
      <p:ext uri="{BB962C8B-B14F-4D97-AF65-F5344CB8AC3E}">
        <p14:creationId xmlns:p14="http://schemas.microsoft.com/office/powerpoint/2010/main" val="2255740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2A146-06B0-4FBD-BC1D-5490FFDFCC8E}"/>
              </a:ext>
            </a:extLst>
          </p:cNvPr>
          <p:cNvSpPr>
            <a:spLocks noGrp="1"/>
          </p:cNvSpPr>
          <p:nvPr>
            <p:ph idx="1"/>
          </p:nvPr>
        </p:nvSpPr>
        <p:spPr>
          <a:xfrm>
            <a:off x="838200" y="2752725"/>
            <a:ext cx="10515600" cy="1581151"/>
          </a:xfrm>
        </p:spPr>
        <p:txBody>
          <a:bodyPr>
            <a:normAutofit fontScale="62500" lnSpcReduction="20000"/>
          </a:bodyPr>
          <a:lstStyle/>
          <a:p>
            <a:pPr marL="0" indent="0">
              <a:buNone/>
            </a:pPr>
            <a:r>
              <a:rPr lang="en-IN" dirty="0"/>
              <a:t>		</a:t>
            </a:r>
            <a:r>
              <a:rPr lang="en-IN" sz="20000" dirty="0"/>
              <a:t>Thank you!!</a:t>
            </a:r>
          </a:p>
        </p:txBody>
      </p:sp>
    </p:spTree>
    <p:extLst>
      <p:ext uri="{BB962C8B-B14F-4D97-AF65-F5344CB8AC3E}">
        <p14:creationId xmlns:p14="http://schemas.microsoft.com/office/powerpoint/2010/main" val="3086888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Problem Statement</a:t>
            </a:r>
          </a:p>
        </p:txBody>
      </p:sp>
      <p:sp>
        <p:nvSpPr>
          <p:cNvPr id="3" name="Content Placeholder 2"/>
          <p:cNvSpPr>
            <a:spLocks noGrp="1"/>
          </p:cNvSpPr>
          <p:nvPr>
            <p:ph idx="1"/>
          </p:nvPr>
        </p:nvSpPr>
        <p:spPr/>
        <p:txBody>
          <a:bodyPr>
            <a:normAutofit/>
          </a:bodyPr>
          <a:lstStyle/>
          <a:p>
            <a:pPr marL="0" indent="0">
              <a:buNone/>
            </a:pPr>
            <a:endParaRPr lang="en-IN" sz="2400" dirty="0">
              <a:cs typeface="Times New Roman" panose="02020603050405020304" pitchFamily="18" charset="0"/>
            </a:endParaRPr>
          </a:p>
          <a:p>
            <a:pPr algn="just"/>
            <a:r>
              <a:rPr lang="en-IN" sz="2000" dirty="0">
                <a:cs typeface="Times New Roman" panose="02020603050405020304" pitchFamily="18" charset="0"/>
              </a:rPr>
              <a:t>In a dataset for each query_id and query we have 10 different passages with unique label (Binary valued label either 0 or 1) and </a:t>
            </a:r>
            <a:r>
              <a:rPr lang="en-IN" sz="2000" dirty="0" err="1">
                <a:cs typeface="Times New Roman" panose="02020603050405020304" pitchFamily="18" charset="0"/>
              </a:rPr>
              <a:t>passage_count</a:t>
            </a:r>
            <a:r>
              <a:rPr lang="en-IN" sz="2000" dirty="0">
                <a:cs typeface="Times New Roman" panose="02020603050405020304" pitchFamily="18" charset="0"/>
              </a:rPr>
              <a:t> from 0 to 9</a:t>
            </a:r>
          </a:p>
          <a:p>
            <a:pPr marL="0" indent="0" algn="just">
              <a:buNone/>
            </a:pPr>
            <a:endParaRPr lang="en-IN" sz="2000" dirty="0">
              <a:cs typeface="Times New Roman" panose="02020603050405020304" pitchFamily="18" charset="0"/>
            </a:endParaRPr>
          </a:p>
          <a:p>
            <a:pPr algn="just"/>
            <a:r>
              <a:rPr lang="en-IN" sz="2000" dirty="0">
                <a:cs typeface="Times New Roman" panose="02020603050405020304" pitchFamily="18" charset="0"/>
              </a:rPr>
              <a:t>In 10 different passages with same query_id we have only one positive label(1) and remaining nine as negative label(0).</a:t>
            </a:r>
          </a:p>
          <a:p>
            <a:pPr algn="just"/>
            <a:endParaRPr lang="en-IN" sz="2000" dirty="0">
              <a:cs typeface="Times New Roman" panose="02020603050405020304" pitchFamily="18" charset="0"/>
            </a:endParaRPr>
          </a:p>
          <a:p>
            <a:pPr algn="just"/>
            <a:r>
              <a:rPr lang="en-IN" sz="2000" dirty="0">
                <a:cs typeface="Times New Roman" panose="02020603050405020304" pitchFamily="18" charset="0"/>
              </a:rPr>
              <a:t>The task is to find the relevant passage corresponding to the query entered by the user.</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3334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Motivation</a:t>
            </a:r>
          </a:p>
        </p:txBody>
      </p:sp>
      <p:sp>
        <p:nvSpPr>
          <p:cNvPr id="3" name="Content Placeholder 2"/>
          <p:cNvSpPr>
            <a:spLocks noGrp="1"/>
          </p:cNvSpPr>
          <p:nvPr>
            <p:ph idx="1"/>
          </p:nvPr>
        </p:nvSpPr>
        <p:spPr/>
        <p:txBody>
          <a:bodyPr>
            <a:normAutofit/>
          </a:bodyPr>
          <a:lstStyle/>
          <a:p>
            <a:pPr algn="just"/>
            <a:endParaRPr lang="en-US" sz="2000" dirty="0"/>
          </a:p>
          <a:p>
            <a:pPr algn="just"/>
            <a:r>
              <a:rPr lang="en-US" sz="2000" dirty="0"/>
              <a:t>In today’s online world of big data, users get huge amount of data corresponding to each query. Users tend to get confused which in turn ends up losing time in finding the accurate answer</a:t>
            </a:r>
          </a:p>
          <a:p>
            <a:pPr algn="just"/>
            <a:r>
              <a:rPr lang="en-US" sz="2000" dirty="0"/>
              <a:t>An automatic web based question answering (QA) system is an important tool for improving education and e-learning. The QA system automatically returns a passage in answer to a user’s query instead of returning multiple links</a:t>
            </a:r>
          </a:p>
          <a:p>
            <a:pPr algn="just"/>
            <a:r>
              <a:rPr lang="en-US" sz="2000" dirty="0"/>
              <a:t>Microsoft India took an initiative to evaluate the ranking of passages for a given user query namely “Microsoft AI Challenge 2018”.</a:t>
            </a:r>
          </a:p>
          <a:p>
            <a:pPr marL="0" indent="0" algn="just">
              <a:buNone/>
            </a:pPr>
            <a:endParaRPr lang="en-US" sz="2000" dirty="0"/>
          </a:p>
          <a:p>
            <a:pPr marL="0" indent="0" algn="just">
              <a:buNone/>
            </a:pPr>
            <a:r>
              <a:rPr lang="en-US" sz="2000" dirty="0"/>
              <a:t>We found the project very relevant to modern day scenario and daily requirement of any user surfing internet. This is really helpful in any sort of organization which is having their own networks and data repositories.</a:t>
            </a:r>
          </a:p>
          <a:p>
            <a:endParaRPr lang="en-US" sz="2400" dirty="0"/>
          </a:p>
        </p:txBody>
      </p:sp>
    </p:spTree>
    <p:extLst>
      <p:ext uri="{BB962C8B-B14F-4D97-AF65-F5344CB8AC3E}">
        <p14:creationId xmlns:p14="http://schemas.microsoft.com/office/powerpoint/2010/main" val="47420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AED5-8C02-486D-86E8-4AE3954BF3D3}"/>
              </a:ext>
            </a:extLst>
          </p:cNvPr>
          <p:cNvSpPr>
            <a:spLocks noGrp="1"/>
          </p:cNvSpPr>
          <p:nvPr>
            <p:ph type="title"/>
          </p:nvPr>
        </p:nvSpPr>
        <p:spPr/>
        <p:txBody>
          <a:bodyPr/>
          <a:lstStyle/>
          <a:p>
            <a:pPr algn="ctr"/>
            <a:r>
              <a:rPr lang="en-IN" b="1" dirty="0">
                <a:solidFill>
                  <a:srgbClr val="FF0000"/>
                </a:solidFill>
              </a:rPr>
              <a:t>Dataset Description</a:t>
            </a:r>
          </a:p>
        </p:txBody>
      </p:sp>
      <p:sp>
        <p:nvSpPr>
          <p:cNvPr id="3" name="Content Placeholder 2">
            <a:extLst>
              <a:ext uri="{FF2B5EF4-FFF2-40B4-BE49-F238E27FC236}">
                <a16:creationId xmlns:a16="http://schemas.microsoft.com/office/drawing/2014/main" id="{4627F2B2-B57C-4167-B3D1-EFB420C029C9}"/>
              </a:ext>
            </a:extLst>
          </p:cNvPr>
          <p:cNvSpPr>
            <a:spLocks noGrp="1"/>
          </p:cNvSpPr>
          <p:nvPr>
            <p:ph idx="1"/>
          </p:nvPr>
        </p:nvSpPr>
        <p:spPr>
          <a:xfrm>
            <a:off x="733697" y="1377179"/>
            <a:ext cx="10515600" cy="4956945"/>
          </a:xfrm>
        </p:spPr>
        <p:txBody>
          <a:bodyPr>
            <a:noAutofit/>
          </a:bodyPr>
          <a:lstStyle/>
          <a:p>
            <a:pPr marL="0" indent="0">
              <a:buNone/>
            </a:pPr>
            <a:endParaRPr lang="en-IN" sz="2400" dirty="0">
              <a:latin typeface="Times New Roman" panose="02020603050405020304" pitchFamily="18" charset="0"/>
              <a:cs typeface="Times New Roman" panose="02020603050405020304" pitchFamily="18" charset="0"/>
            </a:endParaRPr>
          </a:p>
          <a:p>
            <a:r>
              <a:rPr lang="en-IN" sz="2000" dirty="0">
                <a:cs typeface="Times New Roman" panose="02020603050405020304" pitchFamily="18" charset="0"/>
              </a:rPr>
              <a:t>In the given dataset, for each query_id and query we have 10 different passages with unique label (Binary valued label either 0 or 1) and </a:t>
            </a:r>
            <a:r>
              <a:rPr lang="en-IN" sz="2000" dirty="0" err="1">
                <a:cs typeface="Times New Roman" panose="02020603050405020304" pitchFamily="18" charset="0"/>
              </a:rPr>
              <a:t>passage_count</a:t>
            </a:r>
            <a:r>
              <a:rPr lang="en-IN" sz="2000" dirty="0">
                <a:cs typeface="Times New Roman" panose="02020603050405020304" pitchFamily="18" charset="0"/>
              </a:rPr>
              <a:t> from 0 to 9</a:t>
            </a:r>
          </a:p>
          <a:p>
            <a:r>
              <a:rPr lang="en-IN" sz="2000" dirty="0">
                <a:cs typeface="Times New Roman" panose="02020603050405020304" pitchFamily="18" charset="0"/>
              </a:rPr>
              <a:t>In 10 different passages with same query_id we have only one positive label(1) and remaining 9 as negative labels(0).</a:t>
            </a:r>
          </a:p>
          <a:p>
            <a:r>
              <a:rPr lang="en-IN" sz="2000" dirty="0">
                <a:cs typeface="Times New Roman" panose="02020603050405020304" pitchFamily="18" charset="0"/>
              </a:rPr>
              <a:t>Size of the dataset file is 2GB</a:t>
            </a:r>
          </a:p>
          <a:p>
            <a:r>
              <a:rPr lang="en-IN" sz="2000" dirty="0">
                <a:cs typeface="Times New Roman" panose="02020603050405020304" pitchFamily="18" charset="0"/>
              </a:rPr>
              <a:t>Dataset contains the following fields :</a:t>
            </a:r>
          </a:p>
          <a:p>
            <a:pPr lvl="1"/>
            <a:r>
              <a:rPr lang="en-IN" sz="2000" dirty="0" err="1">
                <a:cs typeface="Times New Roman" panose="02020603050405020304" pitchFamily="18" charset="0"/>
              </a:rPr>
              <a:t>qID</a:t>
            </a:r>
            <a:endParaRPr lang="en-IN" sz="2000" dirty="0">
              <a:cs typeface="Times New Roman" panose="02020603050405020304" pitchFamily="18" charset="0"/>
            </a:endParaRPr>
          </a:p>
          <a:p>
            <a:pPr lvl="1"/>
            <a:r>
              <a:rPr lang="en-IN" sz="2000" dirty="0">
                <a:cs typeface="Times New Roman" panose="02020603050405020304" pitchFamily="18" charset="0"/>
              </a:rPr>
              <a:t>query</a:t>
            </a:r>
          </a:p>
          <a:p>
            <a:pPr lvl="1"/>
            <a:r>
              <a:rPr lang="en-IN" sz="2000" dirty="0">
                <a:cs typeface="Times New Roman" panose="02020603050405020304" pitchFamily="18" charset="0"/>
              </a:rPr>
              <a:t>passage</a:t>
            </a:r>
          </a:p>
          <a:p>
            <a:pPr lvl="1"/>
            <a:r>
              <a:rPr lang="en-IN" sz="2000" dirty="0">
                <a:cs typeface="Times New Roman" panose="02020603050405020304" pitchFamily="18" charset="0"/>
              </a:rPr>
              <a:t>label</a:t>
            </a:r>
          </a:p>
          <a:p>
            <a:pPr lvl="1"/>
            <a:r>
              <a:rPr lang="en-IN" sz="2000" dirty="0" err="1">
                <a:cs typeface="Times New Roman" panose="02020603050405020304" pitchFamily="18" charset="0"/>
              </a:rPr>
              <a:t>pId</a:t>
            </a:r>
            <a:endParaRPr lang="en-IN" sz="2000" dirty="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F02D97C-2E1C-4137-935A-A3C60A128230}"/>
              </a:ext>
            </a:extLst>
          </p:cNvPr>
          <p:cNvPicPr>
            <a:picLocks noChangeAspect="1"/>
          </p:cNvPicPr>
          <p:nvPr/>
        </p:nvPicPr>
        <p:blipFill>
          <a:blip r:embed="rId2"/>
          <a:stretch>
            <a:fillRect/>
          </a:stretch>
        </p:blipFill>
        <p:spPr>
          <a:xfrm>
            <a:off x="5781675" y="3428999"/>
            <a:ext cx="5229225" cy="2657475"/>
          </a:xfrm>
          <a:prstGeom prst="rect">
            <a:avLst/>
          </a:prstGeom>
        </p:spPr>
      </p:pic>
    </p:spTree>
    <p:extLst>
      <p:ext uri="{BB962C8B-B14F-4D97-AF65-F5344CB8AC3E}">
        <p14:creationId xmlns:p14="http://schemas.microsoft.com/office/powerpoint/2010/main" val="955468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C7C5-AB4D-4782-BB07-F54F6459C6A3}"/>
              </a:ext>
            </a:extLst>
          </p:cNvPr>
          <p:cNvSpPr>
            <a:spLocks noGrp="1"/>
          </p:cNvSpPr>
          <p:nvPr>
            <p:ph type="title"/>
          </p:nvPr>
        </p:nvSpPr>
        <p:spPr/>
        <p:txBody>
          <a:bodyPr>
            <a:normAutofit/>
          </a:bodyPr>
          <a:lstStyle/>
          <a:p>
            <a:pPr algn="ctr"/>
            <a:r>
              <a:rPr lang="en-IN" b="1" dirty="0">
                <a:solidFill>
                  <a:srgbClr val="FF0000"/>
                </a:solidFill>
              </a:rPr>
              <a:t>Flow Diagram</a:t>
            </a:r>
          </a:p>
        </p:txBody>
      </p:sp>
      <p:sp>
        <p:nvSpPr>
          <p:cNvPr id="3" name="Content Placeholder 2">
            <a:extLst>
              <a:ext uri="{FF2B5EF4-FFF2-40B4-BE49-F238E27FC236}">
                <a16:creationId xmlns:a16="http://schemas.microsoft.com/office/drawing/2014/main" id="{E5D90C48-3979-4161-931E-4C7C3DDBBBF3}"/>
              </a:ext>
            </a:extLst>
          </p:cNvPr>
          <p:cNvSpPr>
            <a:spLocks noGrp="1"/>
          </p:cNvSpPr>
          <p:nvPr>
            <p:ph idx="1"/>
          </p:nvPr>
        </p:nvSpPr>
        <p:spPr/>
        <p:txBody>
          <a:bodyPr/>
          <a:lstStyle/>
          <a:p>
            <a:endParaRPr lang="en-IN" dirty="0"/>
          </a:p>
        </p:txBody>
      </p:sp>
      <p:sp>
        <p:nvSpPr>
          <p:cNvPr id="4" name="Flowchart: Connector 3">
            <a:extLst>
              <a:ext uri="{FF2B5EF4-FFF2-40B4-BE49-F238E27FC236}">
                <a16:creationId xmlns:a16="http://schemas.microsoft.com/office/drawing/2014/main" id="{4658DAD8-6635-4B45-A4C3-DDF91702A611}"/>
              </a:ext>
            </a:extLst>
          </p:cNvPr>
          <p:cNvSpPr/>
          <p:nvPr/>
        </p:nvSpPr>
        <p:spPr>
          <a:xfrm>
            <a:off x="1066800" y="2486030"/>
            <a:ext cx="1571623" cy="904875"/>
          </a:xfrm>
          <a:prstGeom prst="flowChartConnec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Input Dataset</a:t>
            </a:r>
          </a:p>
        </p:txBody>
      </p:sp>
      <p:cxnSp>
        <p:nvCxnSpPr>
          <p:cNvPr id="6" name="Straight Arrow Connector 5">
            <a:extLst>
              <a:ext uri="{FF2B5EF4-FFF2-40B4-BE49-F238E27FC236}">
                <a16:creationId xmlns:a16="http://schemas.microsoft.com/office/drawing/2014/main" id="{BB0A85F9-1D2D-4FF6-BC42-0823BAE71C11}"/>
              </a:ext>
            </a:extLst>
          </p:cNvPr>
          <p:cNvCxnSpPr>
            <a:cxnSpLocks/>
            <a:stCxn id="4" idx="6"/>
          </p:cNvCxnSpPr>
          <p:nvPr/>
        </p:nvCxnSpPr>
        <p:spPr>
          <a:xfrm>
            <a:off x="2638423" y="2938468"/>
            <a:ext cx="1343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lowchart: Process 6">
            <a:extLst>
              <a:ext uri="{FF2B5EF4-FFF2-40B4-BE49-F238E27FC236}">
                <a16:creationId xmlns:a16="http://schemas.microsoft.com/office/drawing/2014/main" id="{F30F856B-3A8C-434E-B48A-B3A7896FD04F}"/>
              </a:ext>
            </a:extLst>
          </p:cNvPr>
          <p:cNvSpPr/>
          <p:nvPr/>
        </p:nvSpPr>
        <p:spPr>
          <a:xfrm>
            <a:off x="3981449" y="2524125"/>
            <a:ext cx="1819275" cy="1008062"/>
          </a:xfrm>
          <a:prstGeom prst="flowChartProcess">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Data Preparation and Pre-processing</a:t>
            </a:r>
            <a:endParaRPr lang="en-IN" dirty="0"/>
          </a:p>
        </p:txBody>
      </p:sp>
      <p:cxnSp>
        <p:nvCxnSpPr>
          <p:cNvPr id="9" name="Straight Arrow Connector 8">
            <a:extLst>
              <a:ext uri="{FF2B5EF4-FFF2-40B4-BE49-F238E27FC236}">
                <a16:creationId xmlns:a16="http://schemas.microsoft.com/office/drawing/2014/main" id="{296DA927-6283-4983-A8C7-839FE554698F}"/>
              </a:ext>
            </a:extLst>
          </p:cNvPr>
          <p:cNvCxnSpPr>
            <a:cxnSpLocks/>
          </p:cNvCxnSpPr>
          <p:nvPr/>
        </p:nvCxnSpPr>
        <p:spPr>
          <a:xfrm flipV="1">
            <a:off x="5829299" y="2990853"/>
            <a:ext cx="1314451" cy="17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Process 10">
            <a:extLst>
              <a:ext uri="{FF2B5EF4-FFF2-40B4-BE49-F238E27FC236}">
                <a16:creationId xmlns:a16="http://schemas.microsoft.com/office/drawing/2014/main" id="{1ECC6C85-0717-4E92-9718-0841B12BFD20}"/>
              </a:ext>
            </a:extLst>
          </p:cNvPr>
          <p:cNvSpPr/>
          <p:nvPr/>
        </p:nvSpPr>
        <p:spPr>
          <a:xfrm>
            <a:off x="7143750" y="2486030"/>
            <a:ext cx="1714500" cy="1095369"/>
          </a:xfrm>
          <a:prstGeom prst="flowChartProcess">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Data Selection and Handling</a:t>
            </a:r>
            <a:endParaRPr lang="en-IN" dirty="0"/>
          </a:p>
        </p:txBody>
      </p:sp>
      <p:cxnSp>
        <p:nvCxnSpPr>
          <p:cNvPr id="12" name="Straight Arrow Connector 11">
            <a:extLst>
              <a:ext uri="{FF2B5EF4-FFF2-40B4-BE49-F238E27FC236}">
                <a16:creationId xmlns:a16="http://schemas.microsoft.com/office/drawing/2014/main" id="{4A751CFE-4336-48E2-901D-B750F56CCFD9}"/>
              </a:ext>
            </a:extLst>
          </p:cNvPr>
          <p:cNvCxnSpPr>
            <a:cxnSpLocks/>
          </p:cNvCxnSpPr>
          <p:nvPr/>
        </p:nvCxnSpPr>
        <p:spPr>
          <a:xfrm flipV="1">
            <a:off x="8858250" y="3013076"/>
            <a:ext cx="8191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owchart: Process 12">
            <a:extLst>
              <a:ext uri="{FF2B5EF4-FFF2-40B4-BE49-F238E27FC236}">
                <a16:creationId xmlns:a16="http://schemas.microsoft.com/office/drawing/2014/main" id="{5B5869B0-DB4A-4506-8B2A-80EE5C8FAD61}"/>
              </a:ext>
            </a:extLst>
          </p:cNvPr>
          <p:cNvSpPr/>
          <p:nvPr/>
        </p:nvSpPr>
        <p:spPr>
          <a:xfrm>
            <a:off x="9677400" y="2524125"/>
            <a:ext cx="1447800" cy="1008054"/>
          </a:xfrm>
          <a:prstGeom prst="flowChartProcess">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Classification Model</a:t>
            </a:r>
          </a:p>
        </p:txBody>
      </p:sp>
      <p:cxnSp>
        <p:nvCxnSpPr>
          <p:cNvPr id="24" name="Straight Arrow Connector 23">
            <a:extLst>
              <a:ext uri="{FF2B5EF4-FFF2-40B4-BE49-F238E27FC236}">
                <a16:creationId xmlns:a16="http://schemas.microsoft.com/office/drawing/2014/main" id="{78144F33-AC1E-4CB7-86B8-7156B59A3DF0}"/>
              </a:ext>
            </a:extLst>
          </p:cNvPr>
          <p:cNvCxnSpPr>
            <a:cxnSpLocks/>
            <a:stCxn id="13" idx="2"/>
          </p:cNvCxnSpPr>
          <p:nvPr/>
        </p:nvCxnSpPr>
        <p:spPr>
          <a:xfrm>
            <a:off x="10401300" y="3532179"/>
            <a:ext cx="0" cy="1011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Process 28">
            <a:extLst>
              <a:ext uri="{FF2B5EF4-FFF2-40B4-BE49-F238E27FC236}">
                <a16:creationId xmlns:a16="http://schemas.microsoft.com/office/drawing/2014/main" id="{08030F66-6ABE-46E3-8829-4F67B823DCEB}"/>
              </a:ext>
            </a:extLst>
          </p:cNvPr>
          <p:cNvSpPr/>
          <p:nvPr/>
        </p:nvSpPr>
        <p:spPr>
          <a:xfrm>
            <a:off x="9382125" y="4540233"/>
            <a:ext cx="1881190" cy="1046157"/>
          </a:xfrm>
          <a:prstGeom prst="flowChartProcess">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Relevance</a:t>
            </a:r>
          </a:p>
          <a:p>
            <a:pPr algn="ctr"/>
            <a:r>
              <a:rPr lang="en-IN" dirty="0">
                <a:ln w="0"/>
                <a:solidFill>
                  <a:schemeClr val="tx1"/>
                </a:solidFill>
                <a:effectLst>
                  <a:outerShdw blurRad="38100" dist="19050" dir="2700000" algn="tl" rotWithShape="0">
                    <a:schemeClr val="dk1">
                      <a:alpha val="40000"/>
                    </a:schemeClr>
                  </a:outerShdw>
                </a:effectLst>
              </a:rPr>
              <a:t>Prediction </a:t>
            </a:r>
          </a:p>
        </p:txBody>
      </p:sp>
      <p:cxnSp>
        <p:nvCxnSpPr>
          <p:cNvPr id="35" name="Straight Arrow Connector 34">
            <a:extLst>
              <a:ext uri="{FF2B5EF4-FFF2-40B4-BE49-F238E27FC236}">
                <a16:creationId xmlns:a16="http://schemas.microsoft.com/office/drawing/2014/main" id="{F12CA258-8363-4C44-A82C-8A3879E54A71}"/>
              </a:ext>
            </a:extLst>
          </p:cNvPr>
          <p:cNvCxnSpPr>
            <a:cxnSpLocks/>
            <a:stCxn id="29" idx="1"/>
          </p:cNvCxnSpPr>
          <p:nvPr/>
        </p:nvCxnSpPr>
        <p:spPr>
          <a:xfrm flipH="1" flipV="1">
            <a:off x="8858250" y="5054594"/>
            <a:ext cx="523875" cy="8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Flowchart: Process 37">
            <a:extLst>
              <a:ext uri="{FF2B5EF4-FFF2-40B4-BE49-F238E27FC236}">
                <a16:creationId xmlns:a16="http://schemas.microsoft.com/office/drawing/2014/main" id="{790BF60D-B144-4CCE-B9D8-809440D3D3DC}"/>
              </a:ext>
            </a:extLst>
          </p:cNvPr>
          <p:cNvSpPr/>
          <p:nvPr/>
        </p:nvSpPr>
        <p:spPr>
          <a:xfrm>
            <a:off x="7034211" y="4540234"/>
            <a:ext cx="1847851" cy="1046156"/>
          </a:xfrm>
          <a:prstGeom prst="flowChartProcess">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Analysis using various metrics</a:t>
            </a:r>
          </a:p>
        </p:txBody>
      </p:sp>
      <p:cxnSp>
        <p:nvCxnSpPr>
          <p:cNvPr id="42" name="Straight Arrow Connector 41">
            <a:extLst>
              <a:ext uri="{FF2B5EF4-FFF2-40B4-BE49-F238E27FC236}">
                <a16:creationId xmlns:a16="http://schemas.microsoft.com/office/drawing/2014/main" id="{7D7E3AD3-6E27-409A-82D4-A2B41BF8314B}"/>
              </a:ext>
            </a:extLst>
          </p:cNvPr>
          <p:cNvCxnSpPr>
            <a:cxnSpLocks/>
            <a:stCxn id="38" idx="1"/>
          </p:cNvCxnSpPr>
          <p:nvPr/>
        </p:nvCxnSpPr>
        <p:spPr>
          <a:xfrm flipH="1" flipV="1">
            <a:off x="5919787" y="5054594"/>
            <a:ext cx="1114424" cy="8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BA3A2B8-9852-4AA0-8ACE-F4181380B9D5}"/>
              </a:ext>
            </a:extLst>
          </p:cNvPr>
          <p:cNvSpPr/>
          <p:nvPr/>
        </p:nvSpPr>
        <p:spPr>
          <a:xfrm>
            <a:off x="4300539" y="4697415"/>
            <a:ext cx="1619248" cy="90487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Output </a:t>
            </a:r>
          </a:p>
        </p:txBody>
      </p:sp>
    </p:spTree>
    <p:extLst>
      <p:ext uri="{BB962C8B-B14F-4D97-AF65-F5344CB8AC3E}">
        <p14:creationId xmlns:p14="http://schemas.microsoft.com/office/powerpoint/2010/main" val="364932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1C68C-42D5-4165-AE37-0018FF4EAEB1}"/>
              </a:ext>
            </a:extLst>
          </p:cNvPr>
          <p:cNvSpPr>
            <a:spLocks noGrp="1"/>
          </p:cNvSpPr>
          <p:nvPr>
            <p:ph type="title"/>
          </p:nvPr>
        </p:nvSpPr>
        <p:spPr/>
        <p:txBody>
          <a:bodyPr/>
          <a:lstStyle/>
          <a:p>
            <a:pPr algn="ctr"/>
            <a:r>
              <a:rPr lang="en-IN" b="1" dirty="0">
                <a:solidFill>
                  <a:srgbClr val="FF0000"/>
                </a:solidFill>
              </a:rPr>
              <a:t>Dataset Preparation</a:t>
            </a:r>
          </a:p>
        </p:txBody>
      </p:sp>
      <p:sp>
        <p:nvSpPr>
          <p:cNvPr id="7" name="Content Placeholder 6">
            <a:extLst>
              <a:ext uri="{FF2B5EF4-FFF2-40B4-BE49-F238E27FC236}">
                <a16:creationId xmlns:a16="http://schemas.microsoft.com/office/drawing/2014/main" id="{4ACFD7C3-E440-4F19-AB9B-9958896FBA6D}"/>
              </a:ext>
            </a:extLst>
          </p:cNvPr>
          <p:cNvSpPr>
            <a:spLocks noGrp="1"/>
          </p:cNvSpPr>
          <p:nvPr>
            <p:ph idx="1"/>
          </p:nvPr>
        </p:nvSpPr>
        <p:spPr>
          <a:xfrm>
            <a:off x="524691" y="1949834"/>
            <a:ext cx="10515600" cy="4351338"/>
          </a:xfrm>
        </p:spPr>
        <p:txBody>
          <a:bodyPr>
            <a:normAutofit/>
          </a:bodyPr>
          <a:lstStyle/>
          <a:p>
            <a:pPr marL="0" indent="0">
              <a:buNone/>
            </a:pPr>
            <a:endParaRPr lang="en-IN" sz="2400" dirty="0">
              <a:cs typeface="Times New Roman" panose="02020603050405020304" pitchFamily="18" charset="0"/>
            </a:endParaRPr>
          </a:p>
          <a:p>
            <a:pPr>
              <a:buFont typeface="Wingdings" panose="05000000000000000000" pitchFamily="2" charset="2"/>
              <a:buChar char="Ø"/>
            </a:pPr>
            <a:r>
              <a:rPr lang="en-IN" sz="2000" dirty="0">
                <a:cs typeface="Times New Roman" panose="02020603050405020304" pitchFamily="18" charset="0"/>
              </a:rPr>
              <a:t>Used Distributed Computing to handle </a:t>
            </a:r>
          </a:p>
          <a:p>
            <a:pPr marL="0" indent="0">
              <a:buNone/>
            </a:pPr>
            <a:r>
              <a:rPr lang="en-IN" sz="2000" dirty="0">
                <a:cs typeface="Times New Roman" panose="02020603050405020304" pitchFamily="18" charset="0"/>
              </a:rPr>
              <a:t>    huge amount of dataset</a:t>
            </a:r>
          </a:p>
          <a:p>
            <a:pPr>
              <a:buFont typeface="Wingdings" panose="05000000000000000000" pitchFamily="2" charset="2"/>
              <a:buChar char="Ø"/>
            </a:pPr>
            <a:r>
              <a:rPr lang="en-IN" sz="2000" dirty="0">
                <a:cs typeface="Times New Roman" panose="02020603050405020304" pitchFamily="18" charset="0"/>
              </a:rPr>
              <a:t>Hadoop for Storage</a:t>
            </a:r>
          </a:p>
          <a:p>
            <a:pPr>
              <a:buFont typeface="Wingdings" panose="05000000000000000000" pitchFamily="2" charset="2"/>
              <a:buChar char="Ø"/>
            </a:pPr>
            <a:r>
              <a:rPr lang="en-IN" sz="2000" dirty="0">
                <a:cs typeface="Times New Roman" panose="02020603050405020304" pitchFamily="18" charset="0"/>
              </a:rPr>
              <a:t>Spark for Processing</a:t>
            </a:r>
          </a:p>
          <a:p>
            <a:pPr>
              <a:buFont typeface="Wingdings" panose="05000000000000000000" pitchFamily="2" charset="2"/>
              <a:buChar char="Ø"/>
            </a:pPr>
            <a:r>
              <a:rPr lang="en-IN" sz="2000" dirty="0">
                <a:cs typeface="Times New Roman" panose="02020603050405020304" pitchFamily="18" charset="0"/>
              </a:rPr>
              <a:t>Yarn for Resource Management</a:t>
            </a:r>
          </a:p>
          <a:p>
            <a:pPr>
              <a:buFont typeface="Wingdings" panose="05000000000000000000" pitchFamily="2" charset="2"/>
              <a:buChar char="Ø"/>
            </a:pPr>
            <a:r>
              <a:rPr lang="en-IN" sz="2000" dirty="0">
                <a:cs typeface="Times New Roman" panose="02020603050405020304" pitchFamily="18" charset="0"/>
              </a:rPr>
              <a:t>Getting sample of dataset from huge file</a:t>
            </a:r>
          </a:p>
          <a:p>
            <a:pPr>
              <a:buFont typeface="Wingdings" panose="05000000000000000000" pitchFamily="2" charset="2"/>
              <a:buChar char="Ø"/>
            </a:pPr>
            <a:r>
              <a:rPr lang="en-IN" sz="2000" dirty="0">
                <a:cs typeface="Times New Roman" panose="02020603050405020304" pitchFamily="18" charset="0"/>
              </a:rPr>
              <a:t>Spark in scala code is used for above</a:t>
            </a:r>
          </a:p>
          <a:p>
            <a:pPr marL="0" indent="0">
              <a:buNone/>
            </a:pPr>
            <a:r>
              <a:rPr lang="en-IN" sz="2000" dirty="0">
                <a:cs typeface="Times New Roman" panose="02020603050405020304" pitchFamily="18" charset="0"/>
              </a:rPr>
              <a:t> implementation of tasks</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847" y="2438399"/>
            <a:ext cx="6714800" cy="3687717"/>
          </a:xfrm>
          <a:prstGeom prst="rect">
            <a:avLst/>
          </a:prstGeom>
        </p:spPr>
      </p:pic>
    </p:spTree>
    <p:extLst>
      <p:ext uri="{BB962C8B-B14F-4D97-AF65-F5344CB8AC3E}">
        <p14:creationId xmlns:p14="http://schemas.microsoft.com/office/powerpoint/2010/main" val="4063280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C6E0E-E10E-4015-A0AA-F2EE1F598904}"/>
              </a:ext>
            </a:extLst>
          </p:cNvPr>
          <p:cNvSpPr>
            <a:spLocks noGrp="1"/>
          </p:cNvSpPr>
          <p:nvPr>
            <p:ph type="title"/>
          </p:nvPr>
        </p:nvSpPr>
        <p:spPr/>
        <p:txBody>
          <a:bodyPr/>
          <a:lstStyle/>
          <a:p>
            <a:pPr algn="ctr"/>
            <a:r>
              <a:rPr lang="en-IN" b="1" dirty="0">
                <a:solidFill>
                  <a:srgbClr val="FF0000"/>
                </a:solidFill>
              </a:rPr>
              <a:t>Data Selection and Handling</a:t>
            </a:r>
          </a:p>
        </p:txBody>
      </p:sp>
      <p:pic>
        <p:nvPicPr>
          <p:cNvPr id="4" name="Content Placeholder 4">
            <a:extLst>
              <a:ext uri="{FF2B5EF4-FFF2-40B4-BE49-F238E27FC236}">
                <a16:creationId xmlns:a16="http://schemas.microsoft.com/office/drawing/2014/main" id="{70FD9B9F-35B4-4C7F-BB99-2E49C4CC16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0925" y="2074069"/>
            <a:ext cx="7550150" cy="3854450"/>
          </a:xfrm>
          <a:prstGeom prst="rect">
            <a:avLst/>
          </a:prstGeom>
        </p:spPr>
      </p:pic>
    </p:spTree>
    <p:extLst>
      <p:ext uri="{BB962C8B-B14F-4D97-AF65-F5344CB8AC3E}">
        <p14:creationId xmlns:p14="http://schemas.microsoft.com/office/powerpoint/2010/main" val="3246510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84137"/>
            <a:ext cx="10515600" cy="1325563"/>
          </a:xfrm>
        </p:spPr>
        <p:txBody>
          <a:bodyPr/>
          <a:lstStyle/>
          <a:p>
            <a:pPr algn="ctr"/>
            <a:r>
              <a:rPr lang="en-US" b="1" dirty="0">
                <a:solidFill>
                  <a:srgbClr val="FF0000"/>
                </a:solidFill>
              </a:rPr>
              <a:t>Training and Testing Data </a:t>
            </a:r>
          </a:p>
        </p:txBody>
      </p:sp>
      <p:sp>
        <p:nvSpPr>
          <p:cNvPr id="13" name="Content Placeholder 12"/>
          <p:cNvSpPr>
            <a:spLocks noGrp="1"/>
          </p:cNvSpPr>
          <p:nvPr>
            <p:ph idx="1"/>
          </p:nvPr>
        </p:nvSpPr>
        <p:spPr>
          <a:xfrm>
            <a:off x="838200" y="1409700"/>
            <a:ext cx="10515600" cy="5305425"/>
          </a:xfrm>
        </p:spPr>
        <p:txBody>
          <a:bodyPr>
            <a:normAutofit/>
          </a:bodyPr>
          <a:lstStyle/>
          <a:p>
            <a:r>
              <a:rPr lang="en-US" sz="2000" dirty="0">
                <a:cs typeface="Times New Roman" panose="02020603050405020304" pitchFamily="18" charset="0"/>
              </a:rPr>
              <a:t>Dataset field used for training and testing of data are:</a:t>
            </a:r>
          </a:p>
          <a:p>
            <a:pPr lvl="1"/>
            <a:r>
              <a:rPr lang="en-US" sz="2000" dirty="0">
                <a:cs typeface="Times New Roman" panose="02020603050405020304" pitchFamily="18" charset="0"/>
              </a:rPr>
              <a:t>Query (Represented by text_a in Code Demonstration)</a:t>
            </a:r>
          </a:p>
          <a:p>
            <a:pPr lvl="1"/>
            <a:r>
              <a:rPr lang="en-US" sz="2000" dirty="0">
                <a:cs typeface="Times New Roman" panose="02020603050405020304" pitchFamily="18" charset="0"/>
              </a:rPr>
              <a:t>Passage (Represented by text_b in Code Demonstration)</a:t>
            </a:r>
          </a:p>
          <a:p>
            <a:pPr lvl="1"/>
            <a:r>
              <a:rPr lang="en-US" sz="2000" dirty="0">
                <a:cs typeface="Times New Roman" panose="02020603050405020304" pitchFamily="18" charset="0"/>
              </a:rPr>
              <a:t>Label(Binary valued 0 and 1)</a:t>
            </a:r>
          </a:p>
          <a:p>
            <a:r>
              <a:rPr lang="en-US" sz="2000" dirty="0">
                <a:cs typeface="Times New Roman" panose="02020603050405020304" pitchFamily="18" charset="0"/>
              </a:rPr>
              <a:t>Positive and Negative label ratio is maintained as 50:50 to get better prediction of our model.</a:t>
            </a:r>
          </a:p>
          <a:p>
            <a:r>
              <a:rPr lang="en-US" sz="2000" dirty="0">
                <a:cs typeface="Times New Roman" panose="02020603050405020304" pitchFamily="18" charset="0"/>
              </a:rPr>
              <a:t>Ratio of 80-20 is maintained between training and testing DataFrame.</a:t>
            </a:r>
          </a:p>
        </p:txBody>
      </p:sp>
      <p:pic>
        <p:nvPicPr>
          <p:cNvPr id="4" name="Picture 3">
            <a:extLst>
              <a:ext uri="{FF2B5EF4-FFF2-40B4-BE49-F238E27FC236}">
                <a16:creationId xmlns:a16="http://schemas.microsoft.com/office/drawing/2014/main" id="{C2DE34BB-307A-4FC4-89C7-C80885EB3E7A}"/>
              </a:ext>
            </a:extLst>
          </p:cNvPr>
          <p:cNvPicPr>
            <a:picLocks noChangeAspect="1"/>
          </p:cNvPicPr>
          <p:nvPr/>
        </p:nvPicPr>
        <p:blipFill>
          <a:blip r:embed="rId2"/>
          <a:stretch>
            <a:fillRect/>
          </a:stretch>
        </p:blipFill>
        <p:spPr>
          <a:xfrm>
            <a:off x="2543175" y="3777871"/>
            <a:ext cx="6734175" cy="2513393"/>
          </a:xfrm>
          <a:prstGeom prst="rect">
            <a:avLst/>
          </a:prstGeom>
        </p:spPr>
      </p:pic>
    </p:spTree>
    <p:extLst>
      <p:ext uri="{BB962C8B-B14F-4D97-AF65-F5344CB8AC3E}">
        <p14:creationId xmlns:p14="http://schemas.microsoft.com/office/powerpoint/2010/main" val="3647477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DCD9E-F13E-48CD-A3A6-71F4CABDF66D}"/>
              </a:ext>
            </a:extLst>
          </p:cNvPr>
          <p:cNvSpPr>
            <a:spLocks noGrp="1"/>
          </p:cNvSpPr>
          <p:nvPr>
            <p:ph type="title"/>
          </p:nvPr>
        </p:nvSpPr>
        <p:spPr/>
        <p:txBody>
          <a:bodyPr/>
          <a:lstStyle/>
          <a:p>
            <a:pPr algn="ctr"/>
            <a:r>
              <a:rPr lang="en-IN" b="1" dirty="0">
                <a:solidFill>
                  <a:srgbClr val="FF0000"/>
                </a:solidFill>
              </a:rPr>
              <a:t>Simple Transformers	</a:t>
            </a:r>
          </a:p>
        </p:txBody>
      </p:sp>
      <p:sp>
        <p:nvSpPr>
          <p:cNvPr id="3" name="Content Placeholder 2">
            <a:extLst>
              <a:ext uri="{FF2B5EF4-FFF2-40B4-BE49-F238E27FC236}">
                <a16:creationId xmlns:a16="http://schemas.microsoft.com/office/drawing/2014/main" id="{6B4EF520-1C2F-4DCB-9AAD-3784022D22FD}"/>
              </a:ext>
            </a:extLst>
          </p:cNvPr>
          <p:cNvSpPr>
            <a:spLocks noGrp="1"/>
          </p:cNvSpPr>
          <p:nvPr>
            <p:ph idx="1"/>
          </p:nvPr>
        </p:nvSpPr>
        <p:spPr/>
        <p:txBody>
          <a:bodyPr>
            <a:normAutofit/>
          </a:bodyPr>
          <a:lstStyle/>
          <a:p>
            <a:pPr algn="just"/>
            <a:r>
              <a:rPr lang="en-US" sz="2000" dirty="0"/>
              <a:t>Simple Transformer models are built with a particular Natural Language Processing (NLP) task in mind. Each such model comes equipped with features and functionality designed to best fit the task that they are intended to perform. The high-level process of using Simple Transformers models follows the same pattern.</a:t>
            </a:r>
          </a:p>
          <a:p>
            <a:pPr lvl="1" algn="just"/>
            <a:r>
              <a:rPr lang="en-IN" sz="2000" dirty="0"/>
              <a:t>Initialize a task-specific model</a:t>
            </a:r>
          </a:p>
          <a:p>
            <a:pPr lvl="1" algn="just"/>
            <a:r>
              <a:rPr lang="en-IN" sz="2000" dirty="0"/>
              <a:t>To create a Task-Specific Model we need to typically </a:t>
            </a:r>
          </a:p>
          <a:p>
            <a:pPr marL="457200" lvl="1" indent="0" algn="just">
              <a:buNone/>
            </a:pPr>
            <a:r>
              <a:rPr lang="en-IN" sz="2000" dirty="0"/>
              <a:t>    specify two things : model_type and model_name</a:t>
            </a:r>
          </a:p>
          <a:p>
            <a:pPr lvl="1" algn="just"/>
            <a:r>
              <a:rPr lang="en-IN" sz="2000" dirty="0"/>
              <a:t>Here, “roberta” is the model_type and </a:t>
            </a:r>
          </a:p>
          <a:p>
            <a:pPr marL="457200" lvl="1" indent="0" algn="just">
              <a:buNone/>
            </a:pPr>
            <a:r>
              <a:rPr lang="en-IN" sz="2000" dirty="0"/>
              <a:t>    “roberta_base” is the model_name</a:t>
            </a:r>
          </a:p>
          <a:p>
            <a:pPr lvl="1" algn="just"/>
            <a:r>
              <a:rPr lang="en-IN" sz="2000" dirty="0"/>
              <a:t>Train the model with train_model()</a:t>
            </a:r>
          </a:p>
          <a:p>
            <a:pPr lvl="1" algn="just"/>
            <a:r>
              <a:rPr lang="en-IN" sz="2000" dirty="0"/>
              <a:t>Evaluate the model with eval_model()</a:t>
            </a:r>
          </a:p>
          <a:p>
            <a:pPr lvl="1" algn="just"/>
            <a:r>
              <a:rPr lang="en-IN" sz="2000" dirty="0"/>
              <a:t>Make predictions on(unlabelled data) with predict()</a:t>
            </a:r>
          </a:p>
        </p:txBody>
      </p:sp>
      <p:pic>
        <p:nvPicPr>
          <p:cNvPr id="6" name="Picture 5">
            <a:extLst>
              <a:ext uri="{FF2B5EF4-FFF2-40B4-BE49-F238E27FC236}">
                <a16:creationId xmlns:a16="http://schemas.microsoft.com/office/drawing/2014/main" id="{F53247D6-D494-4725-BCDA-FD33C6943176}"/>
              </a:ext>
            </a:extLst>
          </p:cNvPr>
          <p:cNvPicPr>
            <a:picLocks noChangeAspect="1"/>
          </p:cNvPicPr>
          <p:nvPr/>
        </p:nvPicPr>
        <p:blipFill>
          <a:blip r:embed="rId2"/>
          <a:stretch>
            <a:fillRect/>
          </a:stretch>
        </p:blipFill>
        <p:spPr>
          <a:xfrm>
            <a:off x="7086600" y="3162299"/>
            <a:ext cx="4267200" cy="2238375"/>
          </a:xfrm>
          <a:prstGeom prst="rect">
            <a:avLst/>
          </a:prstGeom>
        </p:spPr>
      </p:pic>
    </p:spTree>
    <p:extLst>
      <p:ext uri="{BB962C8B-B14F-4D97-AF65-F5344CB8AC3E}">
        <p14:creationId xmlns:p14="http://schemas.microsoft.com/office/powerpoint/2010/main" val="2821989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1886</TotalTime>
  <Words>720</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Microsoft AI Challenge 2018</vt:lpstr>
      <vt:lpstr>Problem Statement</vt:lpstr>
      <vt:lpstr>Motivation</vt:lpstr>
      <vt:lpstr>Dataset Description</vt:lpstr>
      <vt:lpstr>Flow Diagram</vt:lpstr>
      <vt:lpstr>Dataset Preparation</vt:lpstr>
      <vt:lpstr>Data Selection and Handling</vt:lpstr>
      <vt:lpstr>Training and Testing Data </vt:lpstr>
      <vt:lpstr>Simple Transformers </vt:lpstr>
      <vt:lpstr>Demonstration of Predictions for the same Query and Different Passages</vt:lpstr>
      <vt:lpstr>Error Analysis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AI Challenge 2018</dc:title>
  <dc:creator>Priya Bhatia</dc:creator>
  <cp:lastModifiedBy>Priya Bhatia</cp:lastModifiedBy>
  <cp:revision>139</cp:revision>
  <dcterms:created xsi:type="dcterms:W3CDTF">2020-11-09T08:35:23Z</dcterms:created>
  <dcterms:modified xsi:type="dcterms:W3CDTF">2020-12-18T17:25:34Z</dcterms:modified>
</cp:coreProperties>
</file>