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bold r:id="rId11"/>
      <p:boldItalic r:id="rId12"/>
    </p:embeddedFont>
    <p:embeddedFont>
      <p:font typeface="Montserrat"/>
      <p:bold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X/FzeTJ2+ZYEtea5uqXF6b396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93fa1dd3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93fa1dd3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93fa1dd38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93fa1dd38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93fa1dd38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93fa1dd38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31394D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/>
          <p:nvPr/>
        </p:nvSpPr>
        <p:spPr>
          <a:xfrm>
            <a:off x="-126" y="-1"/>
            <a:ext cx="9144252" cy="43981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>
            <p:ph type="title"/>
          </p:nvPr>
        </p:nvSpPr>
        <p:spPr>
          <a:xfrm>
            <a:off x="311699" y="539725"/>
            <a:ext cx="8520602" cy="1282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311699" y="1878559"/>
            <a:ext cx="4242601" cy="738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 showMasterSp="0">
  <p:cSld name="BIG_NUMBER">
    <p:bg>
      <p:bgPr>
        <a:solidFill>
          <a:srgbClr val="31394D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hasCustomPrompt="1" type="title"/>
          </p:nvPr>
        </p:nvSpPr>
        <p:spPr>
          <a:xfrm>
            <a:off x="311750" y="831175"/>
            <a:ext cx="5334900" cy="12447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Merriweather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311699" y="2121424"/>
            <a:ext cx="5334901" cy="94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699" y="15056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 showMasterSp="0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0" y="4368999"/>
            <a:ext cx="9144000" cy="774301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311699" y="4521399"/>
            <a:ext cx="7979401" cy="46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"/>
              <a:buNone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>
  <p:cSld name="TITLE_AND_BODY 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7"/>
          <p:cNvSpPr/>
          <p:nvPr/>
        </p:nvSpPr>
        <p:spPr>
          <a:xfrm>
            <a:off x="-1" y="44125"/>
            <a:ext cx="4313627" cy="4399376"/>
          </a:xfrm>
          <a:custGeom>
            <a:rect b="b" l="l" r="r" t="t"/>
            <a:pathLst>
              <a:path extrusionOk="0" h="21600" w="21600">
                <a:moveTo>
                  <a:pt x="0" y="19"/>
                </a:moveTo>
                <a:lnTo>
                  <a:pt x="21584" y="0"/>
                </a:lnTo>
                <a:lnTo>
                  <a:pt x="21600" y="1553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7"/>
          <p:cNvSpPr/>
          <p:nvPr/>
        </p:nvSpPr>
        <p:spPr>
          <a:xfrm>
            <a:off x="-126" y="0"/>
            <a:ext cx="4316902" cy="4395601"/>
          </a:xfrm>
          <a:custGeom>
            <a:rect b="b" l="l" r="r" t="t"/>
            <a:pathLst>
              <a:path extrusionOk="0" h="21600" w="21600">
                <a:moveTo>
                  <a:pt x="0" y="1"/>
                </a:moveTo>
                <a:lnTo>
                  <a:pt x="21600" y="0"/>
                </a:lnTo>
                <a:lnTo>
                  <a:pt x="21586" y="15533"/>
                </a:lnTo>
                <a:lnTo>
                  <a:pt x="0" y="21600"/>
                </a:lnTo>
                <a:close/>
              </a:path>
            </a:pathLst>
          </a:custGeom>
          <a:solidFill>
            <a:srgbClr val="31394D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 txBox="1"/>
          <p:nvPr>
            <p:ph type="title"/>
          </p:nvPr>
        </p:nvSpPr>
        <p:spPr>
          <a:xfrm>
            <a:off x="311724" y="500924"/>
            <a:ext cx="3706502" cy="2508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4644675" y="500924"/>
            <a:ext cx="4166400" cy="4098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 showMasterSp="0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/>
          <p:nvPr/>
        </p:nvSpPr>
        <p:spPr>
          <a:xfrm>
            <a:off x="-1" y="0"/>
            <a:ext cx="3764402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 txBox="1"/>
          <p:nvPr>
            <p:ph type="title"/>
          </p:nvPr>
        </p:nvSpPr>
        <p:spPr>
          <a:xfrm>
            <a:off x="311724" y="500924"/>
            <a:ext cx="3127501" cy="1829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311699" y="2390650"/>
            <a:ext cx="3127501" cy="2298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 showMasterSp="0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311674" y="798599"/>
            <a:ext cx="6247802" cy="3546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showMasterSp="0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0"/>
          <p:cNvSpPr txBox="1"/>
          <p:nvPr>
            <p:ph type="title"/>
          </p:nvPr>
        </p:nvSpPr>
        <p:spPr>
          <a:xfrm>
            <a:off x="311299" y="500924"/>
            <a:ext cx="3704401" cy="2049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304800" y="2626724"/>
            <a:ext cx="3704400" cy="926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4879025" y="500924"/>
            <a:ext cx="3954000" cy="4111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○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■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○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■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○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■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bhatia-priya/" TargetMode="External"/><Relationship Id="rId4" Type="http://schemas.openxmlformats.org/officeDocument/2006/relationships/hyperlink" Target="https://github.com/priya6971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s://www.youtube.com/c/PriyaBhatia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7.jpg"/><Relationship Id="rId8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nkedin.com/in/bhatia-priya/" TargetMode="External"/><Relationship Id="rId4" Type="http://schemas.openxmlformats.org/officeDocument/2006/relationships/hyperlink" Target="https://www.linkedin.com/in/bhatia-priya/" TargetMode="External"/><Relationship Id="rId10" Type="http://schemas.openxmlformats.org/officeDocument/2006/relationships/image" Target="../media/image5.jpg"/><Relationship Id="rId9" Type="http://schemas.openxmlformats.org/officeDocument/2006/relationships/image" Target="../media/image7.jpg"/><Relationship Id="rId5" Type="http://schemas.openxmlformats.org/officeDocument/2006/relationships/hyperlink" Target="https://github.com/priya6971" TargetMode="External"/><Relationship Id="rId6" Type="http://schemas.openxmlformats.org/officeDocument/2006/relationships/hyperlink" Target="https://github.com/priya6971" TargetMode="External"/><Relationship Id="rId7" Type="http://schemas.openxmlformats.org/officeDocument/2006/relationships/hyperlink" Target="https://www.youtube.com/c/PriyaBhatia/" TargetMode="External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374700" y="563175"/>
            <a:ext cx="8512200" cy="23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0F0F0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Hypothesis Testing</a:t>
            </a:r>
            <a:endParaRPr b="1" sz="50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Montserrat"/>
              <a:buNone/>
            </a:pPr>
            <a:r>
              <a:t/>
            </a:r>
            <a:endParaRPr b="1" sz="215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485362" y="4098608"/>
            <a:ext cx="4680601" cy="12313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</a:pPr>
            <a:r>
              <a:rPr b="0" i="0" lang="en-US" sz="12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https://www.linkedin.com/in/bhatia-priya/</a:t>
            </a:r>
            <a:endParaRPr/>
          </a:p>
          <a:p>
            <a:pPr indent="0" lvl="2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</a:pPr>
            <a:r>
              <a:rPr b="0" i="0" lang="en-US" sz="12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https://github.com/priya6971</a:t>
            </a:r>
            <a:r>
              <a:rPr b="0" i="0" lang="en-US" sz="12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</a:pPr>
            <a:r>
              <a:rPr b="0" i="0" lang="en-US" sz="12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https://www.youtube.com/c/PriyaBhatia/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</a:pPr>
            <a:r>
              <a:t/>
            </a:r>
            <a:endParaRPr b="1" i="0" sz="1400" u="none" cap="none" strike="noStrike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67567" y="1944421"/>
            <a:ext cx="77313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31394D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sz="1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400"/>
              <a:buFont typeface="Arial"/>
              <a:buNone/>
            </a:pPr>
            <a:r>
              <a:rPr b="1" i="0" lang="en-US" sz="1800" u="none" cap="none" strike="noStrike">
                <a:solidFill>
                  <a:srgbClr val="31394D"/>
                </a:solidFill>
                <a:latin typeface="Arial"/>
                <a:ea typeface="Arial"/>
                <a:cs typeface="Arial"/>
                <a:sym typeface="Arial"/>
              </a:rPr>
              <a:t>Priya Bhatia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400"/>
              <a:buFont typeface="Arial"/>
              <a:buNone/>
            </a:pPr>
            <a:r>
              <a:rPr b="0" i="1" lang="en-US" sz="1800" u="none" cap="none" strike="noStrike">
                <a:solidFill>
                  <a:srgbClr val="31394D"/>
                </a:solidFill>
                <a:latin typeface="Arial"/>
                <a:ea typeface="Arial"/>
                <a:cs typeface="Arial"/>
                <a:sym typeface="Arial"/>
              </a:rPr>
              <a:t>Data Scientist, </a:t>
            </a:r>
            <a:r>
              <a:rPr i="1" lang="en-US" sz="1800">
                <a:solidFill>
                  <a:srgbClr val="31394D"/>
                </a:solidFill>
              </a:rPr>
              <a:t>Mentor and YouTuber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0" id="61" name="Google Shape;6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2705" y="4192057"/>
            <a:ext cx="214845" cy="207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62" name="Google Shape;6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02705" y="4461249"/>
            <a:ext cx="214846" cy="207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2" id="63" name="Google Shape;63;p1"/>
          <p:cNvPicPr preferRelativeResize="0"/>
          <p:nvPr/>
        </p:nvPicPr>
        <p:blipFill rotWithShape="1">
          <a:blip r:embed="rId8">
            <a:alphaModFix/>
          </a:blip>
          <a:srcRect b="15240" l="0" r="0" t="15783"/>
          <a:stretch/>
        </p:blipFill>
        <p:spPr>
          <a:xfrm>
            <a:off x="5199399" y="4756175"/>
            <a:ext cx="221519" cy="13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9">
            <a:alphaModFix/>
          </a:blip>
          <a:srcRect b="3180" l="-8140" r="8140" t="-3180"/>
          <a:stretch/>
        </p:blipFill>
        <p:spPr>
          <a:xfrm>
            <a:off x="5202700" y="1742073"/>
            <a:ext cx="3533676" cy="235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1" lang="en-US"/>
              <a:t>Hypothesis Testing</a:t>
            </a:r>
            <a:endParaRPr b="1"/>
          </a:p>
        </p:txBody>
      </p:sp>
      <p:sp>
        <p:nvSpPr>
          <p:cNvPr id="70" name="Google Shape;70;p3"/>
          <p:cNvSpPr txBox="1"/>
          <p:nvPr/>
        </p:nvSpPr>
        <p:spPr>
          <a:xfrm>
            <a:off x="356700" y="1371175"/>
            <a:ext cx="8430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Attempts to refute a specific claim about the population parameter based on the sample 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Hypothesis testing usually stated as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conditions that is doubted: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Null Hypothesis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condition that we believe in: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Alternate Hypothesis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Null Hypothesis: Heart attack has no link with drinking coffee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Alternate Hypothesis: Drinking coffee increases the chances of a heart attack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93fa1dd38_0_0"/>
          <p:cNvSpPr txBox="1"/>
          <p:nvPr>
            <p:ph type="title"/>
          </p:nvPr>
        </p:nvSpPr>
        <p:spPr>
          <a:xfrm>
            <a:off x="311724" y="500924"/>
            <a:ext cx="8520600" cy="623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Note</a:t>
            </a:r>
            <a:endParaRPr/>
          </a:p>
        </p:txBody>
      </p:sp>
      <p:sp>
        <p:nvSpPr>
          <p:cNvPr id="76" name="Google Shape;76;g2193fa1dd38_0_0"/>
          <p:cNvSpPr txBox="1"/>
          <p:nvPr/>
        </p:nvSpPr>
        <p:spPr>
          <a:xfrm>
            <a:off x="363100" y="1469275"/>
            <a:ext cx="8371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To reject null hypothesis is to conclude that it is false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To accept null hypothesis does not mean that it is true - it just indicates that we do not have enough evidence to believe otherwise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Thus, we either reject a hypothesis or we fail to reject it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93fa1dd38_0_5"/>
          <p:cNvSpPr txBox="1"/>
          <p:nvPr>
            <p:ph type="title"/>
          </p:nvPr>
        </p:nvSpPr>
        <p:spPr>
          <a:xfrm>
            <a:off x="311724" y="500924"/>
            <a:ext cx="8520600" cy="623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| and Type || Errors</a:t>
            </a:r>
            <a:endParaRPr/>
          </a:p>
        </p:txBody>
      </p:sp>
      <p:pic>
        <p:nvPicPr>
          <p:cNvPr id="82" name="Google Shape;82;g2193fa1dd3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850" y="1474349"/>
            <a:ext cx="65151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93fa1dd38_0_10"/>
          <p:cNvSpPr txBox="1"/>
          <p:nvPr>
            <p:ph type="title"/>
          </p:nvPr>
        </p:nvSpPr>
        <p:spPr>
          <a:xfrm>
            <a:off x="311724" y="500924"/>
            <a:ext cx="8520600" cy="623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Demonstration</a:t>
            </a:r>
            <a:endParaRPr/>
          </a:p>
        </p:txBody>
      </p:sp>
      <p:sp>
        <p:nvSpPr>
          <p:cNvPr id="88" name="Google Shape;88;g2193fa1dd38_0_10"/>
          <p:cNvSpPr txBox="1"/>
          <p:nvPr/>
        </p:nvSpPr>
        <p:spPr>
          <a:xfrm>
            <a:off x="306750" y="1376375"/>
            <a:ext cx="8520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Inspector has to choose between certifying a building as safe or saying that building is not safe.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Now, there can be two hypothesis: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Building is not safe - Null Hypothesis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Building is safe - Alternate Hypothesis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Type | error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committed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if we reject “Building is not safe” when it is not safe.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Type || error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committed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if we fail to reject “Building is not safe” when it is safe.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1878132" y="1500673"/>
            <a:ext cx="5387736" cy="1160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164"/>
              </a:buClr>
              <a:buSzPts val="6300"/>
              <a:buFont typeface="Montserrat"/>
              <a:buNone/>
            </a:pPr>
            <a:r>
              <a:rPr b="1" i="0" lang="en-US" sz="6300" u="none" cap="none" strike="noStrike">
                <a:solidFill>
                  <a:srgbClr val="E48164"/>
                </a:solidFill>
                <a:latin typeface="Montserrat"/>
                <a:ea typeface="Montserrat"/>
                <a:cs typeface="Montserrat"/>
                <a:sym typeface="Montserrat"/>
              </a:rPr>
              <a:t>Thank you !</a:t>
            </a:r>
            <a:endParaRPr/>
          </a:p>
        </p:txBody>
      </p:sp>
      <p:sp>
        <p:nvSpPr>
          <p:cNvPr id="94" name="Google Shape;94;p10"/>
          <p:cNvSpPr txBox="1"/>
          <p:nvPr/>
        </p:nvSpPr>
        <p:spPr>
          <a:xfrm>
            <a:off x="6172525" y="3803692"/>
            <a:ext cx="3326401" cy="728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7EDB"/>
              </a:buClr>
              <a:buSzPts val="3500"/>
              <a:buFont typeface="Montserrat"/>
              <a:buNone/>
            </a:pPr>
            <a:r>
              <a:rPr b="1" i="0" lang="en-US" sz="3500" u="none" cap="none" strike="noStrike">
                <a:solidFill>
                  <a:srgbClr val="517EDB"/>
                </a:solidFill>
                <a:latin typeface="Montserrat"/>
                <a:ea typeface="Montserrat"/>
                <a:cs typeface="Montserrat"/>
                <a:sym typeface="Montserrat"/>
              </a:rPr>
              <a:t>Queries?</a:t>
            </a:r>
            <a:endParaRPr/>
          </a:p>
        </p:txBody>
      </p:sp>
      <p:sp>
        <p:nvSpPr>
          <p:cNvPr id="95" name="Google Shape;95;p10"/>
          <p:cNvSpPr txBox="1"/>
          <p:nvPr/>
        </p:nvSpPr>
        <p:spPr>
          <a:xfrm>
            <a:off x="321385" y="3517415"/>
            <a:ext cx="4480561" cy="1403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14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https://www.linkedin.com/in/bhatia-priya/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14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https://github.com/priya6971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14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https://www.youtube.com/c/PriyaBhatia/</a:t>
            </a:r>
            <a:endParaRPr/>
          </a:p>
        </p:txBody>
      </p:sp>
      <p:pic>
        <p:nvPicPr>
          <p:cNvPr descr="Picture 7" id="96" name="Google Shape;96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5974" y="3455896"/>
            <a:ext cx="419076" cy="4044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97" name="Google Shape;97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5974" y="3965923"/>
            <a:ext cx="419077" cy="404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2" id="98" name="Google Shape;98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0158" y="4356072"/>
            <a:ext cx="650707" cy="586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A7A7A7"/>
      </a:dk2>
      <a:lt2>
        <a:srgbClr val="53535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