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bold r:id="rId11"/>
      <p:boldItalic r:id="rId12"/>
    </p:embeddedFont>
    <p:embeddedFont>
      <p:font typeface="Montserrat"/>
      <p:bold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fnaw5UKZ2dgn6WPiKcMHhEQOw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d89e376a8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d89e376a8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1e14a66c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1e14a66c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33e4d5a2d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33e4d5a2d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31394D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>
          <a:xfrm>
            <a:off x="-126" y="-1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311699" y="1878559"/>
            <a:ext cx="4242601" cy="738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showMasterSp="0">
  <p:cSld name="BIG_NUMBER">
    <p:bg>
      <p:bgPr>
        <a:solidFill>
          <a:srgbClr val="31394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hasCustomPrompt="1" type="title"/>
          </p:nvPr>
        </p:nvSpPr>
        <p:spPr>
          <a:xfrm>
            <a:off x="311750" y="831175"/>
            <a:ext cx="53349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Merriweather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311699" y="2121424"/>
            <a:ext cx="5334901" cy="94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showMasterSp="0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0" y="4368999"/>
            <a:ext cx="9144000" cy="774301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311699" y="4521399"/>
            <a:ext cx="7979401" cy="46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"/>
              <a:buNone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>
  <p:cSld name="TITLE_AND_BODY 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7"/>
          <p:cNvSpPr/>
          <p:nvPr/>
        </p:nvSpPr>
        <p:spPr>
          <a:xfrm>
            <a:off x="-1" y="44125"/>
            <a:ext cx="4313627" cy="4399376"/>
          </a:xfrm>
          <a:custGeom>
            <a:rect b="b" l="l" r="r" t="t"/>
            <a:pathLst>
              <a:path extrusionOk="0" h="21600" w="21600">
                <a:moveTo>
                  <a:pt x="0" y="19"/>
                </a:moveTo>
                <a:lnTo>
                  <a:pt x="21584" y="0"/>
                </a:lnTo>
                <a:lnTo>
                  <a:pt x="21600" y="1553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/>
          <p:nvPr/>
        </p:nvSpPr>
        <p:spPr>
          <a:xfrm>
            <a:off x="-126" y="0"/>
            <a:ext cx="4316902" cy="4395601"/>
          </a:xfrm>
          <a:custGeom>
            <a:rect b="b" l="l" r="r" t="t"/>
            <a:pathLst>
              <a:path extrusionOk="0" h="21600" w="21600">
                <a:moveTo>
                  <a:pt x="0" y="1"/>
                </a:moveTo>
                <a:lnTo>
                  <a:pt x="21600" y="0"/>
                </a:lnTo>
                <a:lnTo>
                  <a:pt x="21586" y="15533"/>
                </a:lnTo>
                <a:lnTo>
                  <a:pt x="0" y="21600"/>
                </a:lnTo>
                <a:close/>
              </a:path>
            </a:pathLst>
          </a:custGeom>
          <a:solidFill>
            <a:srgbClr val="31394D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311724" y="500924"/>
            <a:ext cx="3706502" cy="2508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4644675" y="500924"/>
            <a:ext cx="4166400" cy="4098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showMasterSp="0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-1" y="0"/>
            <a:ext cx="3764402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/>
          <p:nvPr>
            <p:ph type="title"/>
          </p:nvPr>
        </p:nvSpPr>
        <p:spPr>
          <a:xfrm>
            <a:off x="311724" y="500924"/>
            <a:ext cx="3127501" cy="1829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311699" y="2390650"/>
            <a:ext cx="3127501" cy="229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311674" y="798599"/>
            <a:ext cx="6247802" cy="3546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 txBox="1"/>
          <p:nvPr>
            <p:ph type="title"/>
          </p:nvPr>
        </p:nvSpPr>
        <p:spPr>
          <a:xfrm>
            <a:off x="311299" y="500924"/>
            <a:ext cx="3704401" cy="2049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304800" y="2626724"/>
            <a:ext cx="3704400" cy="92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4879025" y="500924"/>
            <a:ext cx="3954000" cy="411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■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■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■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bhatia-priya/" TargetMode="External"/><Relationship Id="rId4" Type="http://schemas.openxmlformats.org/officeDocument/2006/relationships/hyperlink" Target="https://github.com/priya6971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www.youtube.com/c/PriyaBhatia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8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www.linkedin.com/in/bhatia-priya/" TargetMode="External"/><Relationship Id="rId9" Type="http://schemas.openxmlformats.org/officeDocument/2006/relationships/image" Target="../media/image3.jpg"/><Relationship Id="rId5" Type="http://schemas.openxmlformats.org/officeDocument/2006/relationships/hyperlink" Target="https://github.com/priya6971" TargetMode="External"/><Relationship Id="rId6" Type="http://schemas.openxmlformats.org/officeDocument/2006/relationships/hyperlink" Target="https://www.youtube.com/c/PriyaBhatia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kedin.com/in/bhatia-priya/" TargetMode="External"/><Relationship Id="rId4" Type="http://schemas.openxmlformats.org/officeDocument/2006/relationships/hyperlink" Target="https://www.linkedin.com/in/bhatia-priya/" TargetMode="External"/><Relationship Id="rId10" Type="http://schemas.openxmlformats.org/officeDocument/2006/relationships/image" Target="../media/image3.jpg"/><Relationship Id="rId9" Type="http://schemas.openxmlformats.org/officeDocument/2006/relationships/image" Target="../media/image2.jpg"/><Relationship Id="rId5" Type="http://schemas.openxmlformats.org/officeDocument/2006/relationships/hyperlink" Target="https://github.com/priya6971" TargetMode="External"/><Relationship Id="rId6" Type="http://schemas.openxmlformats.org/officeDocument/2006/relationships/hyperlink" Target="https://github.com/priya6971" TargetMode="External"/><Relationship Id="rId7" Type="http://schemas.openxmlformats.org/officeDocument/2006/relationships/hyperlink" Target="https://www.youtube.com/c/PriyaBhatia/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397875" y="713950"/>
            <a:ext cx="85122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P-Values in Hypothesis Testing</a:t>
            </a:r>
            <a:endParaRPr b="1" sz="54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Montserrat"/>
              <a:buNone/>
            </a:pPr>
            <a:r>
              <a:t/>
            </a:r>
            <a:endParaRPr b="1" sz="215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485362" y="4098608"/>
            <a:ext cx="4680601" cy="1231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https://www.linkedin.com/in/bhatia-priya/</a:t>
            </a:r>
            <a:endParaRPr/>
          </a:p>
          <a:p>
            <a:pPr indent="0" lvl="2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https://github.com/priya6971</a:t>
            </a: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https://www.youtube.com/c/PriyaBhatia/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t/>
            </a:r>
            <a:endParaRPr b="1" i="0" sz="1400" u="none" cap="none" strike="noStrike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67567" y="1944421"/>
            <a:ext cx="77313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Priya Bhatia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400"/>
              <a:buFont typeface="Arial"/>
              <a:buNone/>
            </a:pPr>
            <a:r>
              <a:rPr b="0" i="1" lang="en-US" sz="18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Data Scientist, </a:t>
            </a:r>
            <a:r>
              <a:rPr i="1" lang="en-US" sz="1800">
                <a:solidFill>
                  <a:srgbClr val="31394D"/>
                </a:solidFill>
              </a:rPr>
              <a:t>Mentor and YouTuber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61" name="Google Shape;6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2705" y="4192057"/>
            <a:ext cx="214845" cy="207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62" name="Google Shape;6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02705" y="4461249"/>
            <a:ext cx="214846" cy="207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2" id="63" name="Google Shape;63;p1"/>
          <p:cNvPicPr preferRelativeResize="0"/>
          <p:nvPr/>
        </p:nvPicPr>
        <p:blipFill rotWithShape="1">
          <a:blip r:embed="rId8">
            <a:alphaModFix/>
          </a:blip>
          <a:srcRect b="15240" l="0" r="0" t="15783"/>
          <a:stretch/>
        </p:blipFill>
        <p:spPr>
          <a:xfrm>
            <a:off x="5199399" y="4756175"/>
            <a:ext cx="221519" cy="13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9">
            <a:alphaModFix/>
          </a:blip>
          <a:srcRect b="3180" l="-8140" r="8140" t="-3180"/>
          <a:stretch/>
        </p:blipFill>
        <p:spPr>
          <a:xfrm>
            <a:off x="5202700" y="1742073"/>
            <a:ext cx="3533676" cy="23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d89e376a8_0_2"/>
          <p:cNvSpPr txBox="1"/>
          <p:nvPr>
            <p:ph type="title"/>
          </p:nvPr>
        </p:nvSpPr>
        <p:spPr>
          <a:xfrm>
            <a:off x="311724" y="500924"/>
            <a:ext cx="8520600" cy="623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me</a:t>
            </a:r>
            <a:endParaRPr/>
          </a:p>
        </p:txBody>
      </p:sp>
      <p:pic>
        <p:nvPicPr>
          <p:cNvPr id="70" name="Google Shape;70;g1fd89e376a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673" y="1033150"/>
            <a:ext cx="5260224" cy="35079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fd89e376a8_0_2"/>
          <p:cNvSpPr txBox="1"/>
          <p:nvPr/>
        </p:nvSpPr>
        <p:spPr>
          <a:xfrm>
            <a:off x="437700" y="4521475"/>
            <a:ext cx="33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Priya Bhatia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Roboto"/>
                <a:ea typeface="Roboto"/>
                <a:cs typeface="Roboto"/>
                <a:sym typeface="Roboto"/>
              </a:rPr>
              <a:t>Data Scientist, Mentor and YouTuber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g1fd89e376a8_0_2"/>
          <p:cNvSpPr txBox="1"/>
          <p:nvPr/>
        </p:nvSpPr>
        <p:spPr>
          <a:xfrm>
            <a:off x="3748750" y="1452550"/>
            <a:ext cx="5260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Data Scientist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Mentor of DSA and Data Science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Master’s in Artificial Intelligence, IIT Hyderabad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Reliance Scholar in AI and Computer Science for the year 2020-21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1fd89e376a8_0_2"/>
          <p:cNvSpPr txBox="1"/>
          <p:nvPr/>
        </p:nvSpPr>
        <p:spPr>
          <a:xfrm>
            <a:off x="5240862" y="3961083"/>
            <a:ext cx="46806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1" i="0" lang="en-US" sz="13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https://www.linkedin.com/in/bhatia-priya/</a:t>
            </a:r>
            <a:endParaRPr b="1" sz="1300">
              <a:solidFill>
                <a:schemeClr val="dk1"/>
              </a:solidFill>
            </a:endParaRPr>
          </a:p>
          <a:p>
            <a:pPr indent="0" lvl="2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1" i="0" lang="en-US" sz="13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https://github.com/priya6971</a:t>
            </a:r>
            <a:r>
              <a:rPr b="1" i="0" lang="en-US" sz="13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1" i="0" lang="en-US" sz="13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https://www.youtube.com/c/PriyaBhatia/</a:t>
            </a:r>
            <a:endParaRPr b="1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t/>
            </a:r>
            <a:endParaRPr b="1" i="0" sz="1500" u="none" cap="none" strike="noStrike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icture 10" id="74" name="Google Shape;74;g1fd89e376a8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8205" y="4060069"/>
            <a:ext cx="214845" cy="207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75" name="Google Shape;75;g1fd89e376a8_0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58205" y="4333674"/>
            <a:ext cx="214846" cy="207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2" id="76" name="Google Shape;76;g1fd89e376a8_0_2"/>
          <p:cNvPicPr preferRelativeResize="0"/>
          <p:nvPr/>
        </p:nvPicPr>
        <p:blipFill rotWithShape="1">
          <a:blip r:embed="rId9">
            <a:alphaModFix/>
          </a:blip>
          <a:srcRect b="15243" l="0" r="0" t="15781"/>
          <a:stretch/>
        </p:blipFill>
        <p:spPr>
          <a:xfrm flipH="1" rot="10800000">
            <a:off x="4918312" y="4607300"/>
            <a:ext cx="294625" cy="2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1" lang="en-US"/>
              <a:t>What is P-value?</a:t>
            </a:r>
            <a:endParaRPr b="1"/>
          </a:p>
        </p:txBody>
      </p:sp>
      <p:sp>
        <p:nvSpPr>
          <p:cNvPr id="82" name="Google Shape;82;p3"/>
          <p:cNvSpPr txBox="1"/>
          <p:nvPr/>
        </p:nvSpPr>
        <p:spPr>
          <a:xfrm>
            <a:off x="356700" y="1371175"/>
            <a:ext cx="843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Smallest significance value that leads to rejecting the null hypothesis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 &lt;= 𝞪, we reject the null hypothesis and will favour the alternate hypothesis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1e14a66c9_0_0"/>
          <p:cNvSpPr txBox="1"/>
          <p:nvPr>
            <p:ph type="title"/>
          </p:nvPr>
        </p:nvSpPr>
        <p:spPr>
          <a:xfrm>
            <a:off x="311724" y="500924"/>
            <a:ext cx="8520600" cy="623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 Problem</a:t>
            </a:r>
            <a:endParaRPr/>
          </a:p>
        </p:txBody>
      </p:sp>
      <p:sp>
        <p:nvSpPr>
          <p:cNvPr id="88" name="Google Shape;88;g221e14a66c9_0_0"/>
          <p:cNvSpPr txBox="1"/>
          <p:nvPr/>
        </p:nvSpPr>
        <p:spPr>
          <a:xfrm>
            <a:off x="328275" y="1457650"/>
            <a:ext cx="86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221e14a66c9_0_0"/>
          <p:cNvSpPr txBox="1"/>
          <p:nvPr/>
        </p:nvSpPr>
        <p:spPr>
          <a:xfrm>
            <a:off x="385450" y="1419625"/>
            <a:ext cx="844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Suppose the ABC company manufactures a product which have a mean weight of 20 and standard deviation of 4. During inspection, the manager observes that the mean is bigger than 20.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Now, we need to conclude that whether the mean weight is 20 or bigger than 20 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33e4d5a2d_0_2"/>
          <p:cNvSpPr txBox="1"/>
          <p:nvPr>
            <p:ph type="title"/>
          </p:nvPr>
        </p:nvSpPr>
        <p:spPr>
          <a:xfrm>
            <a:off x="311724" y="500924"/>
            <a:ext cx="8520600" cy="623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P-value Approach</a:t>
            </a:r>
            <a:endParaRPr/>
          </a:p>
        </p:txBody>
      </p:sp>
      <p:sp>
        <p:nvSpPr>
          <p:cNvPr id="95" name="Google Shape;95;g2233e4d5a2d_0_2"/>
          <p:cNvSpPr txBox="1"/>
          <p:nvPr/>
        </p:nvSpPr>
        <p:spPr>
          <a:xfrm>
            <a:off x="350700" y="1454375"/>
            <a:ext cx="8445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Check the conditions necessary to run the selected test and select the hypothesis for that test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Decide on the significance level,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𝞪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Compute the test statistic value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Compute the p-value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Check if p-value &lt;= 𝞪, then reject the null hypothesis otherwise fail to reject the null hypothesis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State the conclusion in words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/>
        </p:nvSpPr>
        <p:spPr>
          <a:xfrm>
            <a:off x="1878132" y="1500673"/>
            <a:ext cx="5387736" cy="1160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164"/>
              </a:buClr>
              <a:buSzPts val="6300"/>
              <a:buFont typeface="Montserrat"/>
              <a:buNone/>
            </a:pPr>
            <a:r>
              <a:rPr b="1" i="0" lang="en-US" sz="6300" u="none" cap="none" strike="noStrike">
                <a:solidFill>
                  <a:srgbClr val="E48164"/>
                </a:solidFill>
                <a:latin typeface="Montserrat"/>
                <a:ea typeface="Montserrat"/>
                <a:cs typeface="Montserrat"/>
                <a:sym typeface="Montserrat"/>
              </a:rPr>
              <a:t>Thank you !</a:t>
            </a:r>
            <a:endParaRPr/>
          </a:p>
        </p:txBody>
      </p:sp>
      <p:sp>
        <p:nvSpPr>
          <p:cNvPr id="101" name="Google Shape;101;p10"/>
          <p:cNvSpPr txBox="1"/>
          <p:nvPr/>
        </p:nvSpPr>
        <p:spPr>
          <a:xfrm>
            <a:off x="6172525" y="3803692"/>
            <a:ext cx="3326401" cy="728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7EDB"/>
              </a:buClr>
              <a:buSzPts val="3500"/>
              <a:buFont typeface="Montserrat"/>
              <a:buNone/>
            </a:pPr>
            <a:r>
              <a:rPr b="1" i="0" lang="en-US" sz="3500" u="none" cap="none" strike="noStrike">
                <a:solidFill>
                  <a:srgbClr val="517EDB"/>
                </a:solidFill>
                <a:latin typeface="Montserrat"/>
                <a:ea typeface="Montserrat"/>
                <a:cs typeface="Montserrat"/>
                <a:sym typeface="Montserrat"/>
              </a:rPr>
              <a:t>Queries?</a:t>
            </a:r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321385" y="3517415"/>
            <a:ext cx="4480561" cy="1403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https://www.linkedin.com/in/bhatia-priya/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https://github.com/priya6971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https://www.youtube.com/c/PriyaBhatia/</a:t>
            </a:r>
            <a:endParaRPr/>
          </a:p>
        </p:txBody>
      </p:sp>
      <p:pic>
        <p:nvPicPr>
          <p:cNvPr descr="Picture 7" id="103" name="Google Shape;103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5974" y="3455896"/>
            <a:ext cx="419076" cy="4044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04" name="Google Shape;104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5974" y="3965923"/>
            <a:ext cx="419077" cy="404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2" id="105" name="Google Shape;105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0158" y="4356072"/>
            <a:ext cx="650707" cy="58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