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00" r:id="rId1"/>
  </p:sldMasterIdLst>
  <p:sldIdLst>
    <p:sldId id="256" r:id="rId2"/>
    <p:sldId id="257" r:id="rId3"/>
    <p:sldId id="261" r:id="rId4"/>
    <p:sldId id="260" r:id="rId5"/>
    <p:sldId id="263" r:id="rId6"/>
    <p:sldId id="264" r:id="rId7"/>
    <p:sldId id="265" r:id="rId8"/>
    <p:sldId id="258"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129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301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56108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28669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54346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9690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75516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5"/>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21202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62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pPr/>
              <a:t>4/26/2019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85491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B61BEF0D-F0BB-DE4B-95CE-6DB70DBA9567}" type="datetimeFigureOut">
              <a:rPr lang="en-US" smtClean="0"/>
              <a:pPr/>
              <a:t>4/26/2019</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77514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09299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B61BEF0D-F0BB-DE4B-95CE-6DB70DBA9567}" type="datetimeFigureOut">
              <a:rPr lang="en-US" smtClean="0"/>
              <a:pPr/>
              <a:t>4/26/2019</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4049190"/>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86435" y="2967335"/>
            <a:ext cx="5771132" cy="1323439"/>
          </a:xfrm>
          <a:prstGeom prst="rect">
            <a:avLst/>
          </a:prstGeom>
          <a:solidFill>
            <a:schemeClr val="accent1">
              <a:lumMod val="75000"/>
            </a:schemeClr>
          </a:solidFill>
          <a:ln>
            <a:solidFill>
              <a:srgbClr val="00B050"/>
            </a:solidFill>
          </a:ln>
        </p:spPr>
        <p:txBody>
          <a:bodyPr wrap="none" lIns="91440" tIns="45720" rIns="91440" bIns="45720">
            <a:spAutoFit/>
          </a:bodyPr>
          <a:lstStyle/>
          <a:p>
            <a:pPr algn="ctr"/>
            <a:r>
              <a:rPr lang="en-US" sz="8000" b="1" dirty="0" smtClean="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WELCOME</a:t>
            </a:r>
            <a:endParaRPr lang="en-US" sz="8000" b="1"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0177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4416" y="166017"/>
            <a:ext cx="2691685" cy="864293"/>
          </a:xfrm>
          <a:prstGeom prst="rect">
            <a:avLst/>
          </a:prstGeom>
        </p:spPr>
      </p:pic>
      <p:sp>
        <p:nvSpPr>
          <p:cNvPr id="4" name="TextBox 3"/>
          <p:cNvSpPr txBox="1"/>
          <p:nvPr/>
        </p:nvSpPr>
        <p:spPr>
          <a:xfrm>
            <a:off x="2215166" y="1596980"/>
            <a:ext cx="5254580" cy="646331"/>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DEPARTMENT OF COMPUTER SCIENCE &amp; ENGINEERING</a:t>
            </a:r>
            <a:endParaRPr lang="en-GB" dirty="0">
              <a:latin typeface="Times New Roman" panose="02020603050405020304" pitchFamily="18" charset="0"/>
              <a:cs typeface="Times New Roman" panose="02020603050405020304" pitchFamily="18" charset="0"/>
            </a:endParaRPr>
          </a:p>
        </p:txBody>
      </p:sp>
      <p:sp>
        <p:nvSpPr>
          <p:cNvPr id="5" name="TextBox 4"/>
          <p:cNvSpPr txBox="1"/>
          <p:nvPr/>
        </p:nvSpPr>
        <p:spPr>
          <a:xfrm>
            <a:off x="2086376" y="2427977"/>
            <a:ext cx="5447763" cy="584775"/>
          </a:xfrm>
          <a:prstGeom prst="rect">
            <a:avLst/>
          </a:prstGeom>
          <a:noFill/>
        </p:spPr>
        <p:txBody>
          <a:bodyPr wrap="square" rtlCol="0">
            <a:spAutoFit/>
          </a:bodyPr>
          <a:lstStyle/>
          <a:p>
            <a:pPr algn="ctr"/>
            <a:r>
              <a:rPr lang="en-US" sz="1600" dirty="0" smtClean="0">
                <a:latin typeface="Times New Roman" panose="02020603050405020304" pitchFamily="18" charset="0"/>
                <a:cs typeface="Times New Roman" panose="02020603050405020304" pitchFamily="18" charset="0"/>
              </a:rPr>
              <a:t>SUBJECT:DATABASE MANAGEMENT SYSTEM</a:t>
            </a:r>
          </a:p>
          <a:p>
            <a:pPr algn="ctr"/>
            <a:r>
              <a:rPr lang="en-US" sz="1600" dirty="0" smtClean="0">
                <a:latin typeface="Times New Roman" panose="02020603050405020304" pitchFamily="18" charset="0"/>
                <a:cs typeface="Times New Roman" panose="02020603050405020304" pitchFamily="18" charset="0"/>
              </a:rPr>
              <a:t>CODE:UE17CS252</a:t>
            </a:r>
            <a:endParaRPr lang="en-GB" sz="16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2472744" y="3296992"/>
            <a:ext cx="5151549" cy="830997"/>
          </a:xfrm>
          <a:prstGeom prst="rect">
            <a:avLst/>
          </a:prstGeom>
          <a:solidFill>
            <a:schemeClr val="accent3">
              <a:lumMod val="60000"/>
              <a:lumOff val="40000"/>
            </a:schemeClr>
          </a:solidFill>
        </p:spPr>
        <p:txBody>
          <a:bodyPr wrap="square" rtlCol="0">
            <a:spAutoFit/>
          </a:bodyPr>
          <a:lstStyle/>
          <a:p>
            <a:pPr algn="ctr"/>
            <a:r>
              <a:rPr lang="en-US" sz="1600" dirty="0" smtClean="0">
                <a:latin typeface="Times New Roman" panose="02020603050405020304" pitchFamily="18" charset="0"/>
                <a:cs typeface="Times New Roman" panose="02020603050405020304" pitchFamily="18" charset="0"/>
              </a:rPr>
              <a:t>PROJECT REPORT </a:t>
            </a:r>
          </a:p>
          <a:p>
            <a:pPr algn="ctr"/>
            <a:r>
              <a:rPr lang="en-US" sz="1600" dirty="0" smtClean="0">
                <a:latin typeface="Times New Roman" panose="02020603050405020304" pitchFamily="18" charset="0"/>
                <a:cs typeface="Times New Roman" panose="02020603050405020304" pitchFamily="18" charset="0"/>
              </a:rPr>
              <a:t>ON</a:t>
            </a:r>
          </a:p>
          <a:p>
            <a:pPr algn="ctr"/>
            <a:r>
              <a:rPr lang="en-US" sz="1600" dirty="0" smtClean="0">
                <a:latin typeface="Times New Roman" panose="02020603050405020304" pitchFamily="18" charset="0"/>
                <a:cs typeface="Times New Roman" panose="02020603050405020304" pitchFamily="18" charset="0"/>
              </a:rPr>
              <a:t>“DAIRY MANAGEMENT SYSTEM”</a:t>
            </a:r>
            <a:endParaRPr lang="en-GB" sz="16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1790162" y="4881093"/>
            <a:ext cx="2870737" cy="1169551"/>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SUBMITTED BY:</a:t>
            </a:r>
          </a:p>
          <a:p>
            <a:endParaRPr lang="en-US" sz="1400" dirty="0" smtClean="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MANASA:PES1201701886</a:t>
            </a:r>
          </a:p>
          <a:p>
            <a:r>
              <a:rPr lang="en-US" sz="1400" dirty="0" smtClean="0">
                <a:latin typeface="Times New Roman" panose="02020603050405020304" pitchFamily="18" charset="0"/>
                <a:cs typeface="Times New Roman" panose="02020603050405020304" pitchFamily="18" charset="0"/>
              </a:rPr>
              <a:t>PRIYANKA:PES1201802433</a:t>
            </a:r>
          </a:p>
          <a:p>
            <a:r>
              <a:rPr lang="en-US" sz="1400" dirty="0" smtClean="0">
                <a:latin typeface="Times New Roman" panose="02020603050405020304" pitchFamily="18" charset="0"/>
                <a:cs typeface="Times New Roman" panose="02020603050405020304" pitchFamily="18" charset="0"/>
              </a:rPr>
              <a:t>D SHILPA:PES1201802362</a:t>
            </a:r>
            <a:endParaRPr lang="en-US" sz="1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5872945" y="4881093"/>
            <a:ext cx="2588654" cy="646331"/>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GUIDED BY:</a:t>
            </a:r>
          </a:p>
          <a:p>
            <a:r>
              <a:rPr lang="en-US" dirty="0" smtClean="0">
                <a:latin typeface="Times New Roman" panose="02020603050405020304" pitchFamily="18" charset="0"/>
                <a:cs typeface="Times New Roman" panose="02020603050405020304" pitchFamily="18" charset="0"/>
              </a:rPr>
              <a:t>Dr. MAMATHA .H.R</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4353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169696773"/>
              </p:ext>
            </p:extLst>
          </p:nvPr>
        </p:nvGraphicFramePr>
        <p:xfrm>
          <a:off x="1432482" y="1746487"/>
          <a:ext cx="6677891" cy="3986876"/>
        </p:xfrm>
        <a:graphic>
          <a:graphicData uri="http://schemas.openxmlformats.org/drawingml/2006/table">
            <a:tbl>
              <a:tblPr firstRow="1" bandRow="1">
                <a:tableStyleId>{5C22544A-7EE6-4342-B048-85BDC9FD1C3A}</a:tableStyleId>
              </a:tblPr>
              <a:tblGrid>
                <a:gridCol w="748145"/>
                <a:gridCol w="2286000"/>
                <a:gridCol w="1828800"/>
                <a:gridCol w="1814946"/>
              </a:tblGrid>
              <a:tr h="584199">
                <a:tc>
                  <a:txBody>
                    <a:bodyPr/>
                    <a:lstStyle/>
                    <a:p>
                      <a:r>
                        <a:rPr lang="en-US" dirty="0" smtClean="0">
                          <a:latin typeface="Times New Roman" panose="02020603050405020304" pitchFamily="18" charset="0"/>
                          <a:cs typeface="Times New Roman" panose="02020603050405020304" pitchFamily="18" charset="0"/>
                        </a:rPr>
                        <a:t>SNO.</a:t>
                      </a:r>
                      <a:endParaRPr lang="en-GB"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TABLE NAMES</a:t>
                      </a:r>
                      <a:endParaRPr lang="en-GB"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NO.OF</a:t>
                      </a:r>
                      <a:r>
                        <a:rPr lang="en-US" baseline="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ATTRIBUTE</a:t>
                      </a:r>
                      <a:endParaRPr lang="en-GB"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NO. OF</a:t>
                      </a:r>
                      <a:r>
                        <a:rPr lang="en-US" baseline="0" dirty="0" smtClean="0">
                          <a:latin typeface="Times New Roman" panose="02020603050405020304" pitchFamily="18" charset="0"/>
                          <a:cs typeface="Times New Roman" panose="02020603050405020304" pitchFamily="18" charset="0"/>
                        </a:rPr>
                        <a:t> TUPLES</a:t>
                      </a:r>
                      <a:endParaRPr lang="en-GB" dirty="0">
                        <a:latin typeface="Times New Roman" panose="02020603050405020304" pitchFamily="18" charset="0"/>
                        <a:cs typeface="Times New Roman" panose="02020603050405020304" pitchFamily="18" charset="0"/>
                      </a:endParaRPr>
                    </a:p>
                  </a:txBody>
                  <a:tcPr/>
                </a:tc>
              </a:tr>
              <a:tr h="370840">
                <a:tc>
                  <a:txBody>
                    <a:bodyPr/>
                    <a:lstStyle/>
                    <a:p>
                      <a:r>
                        <a:rPr lang="en-US" dirty="0" smtClean="0"/>
                        <a:t>1.</a:t>
                      </a:r>
                      <a:endParaRPr lang="en-GB" dirty="0"/>
                    </a:p>
                  </a:txBody>
                  <a:tcPr/>
                </a:tc>
                <a:tc>
                  <a:txBody>
                    <a:bodyPr/>
                    <a:lstStyle/>
                    <a:p>
                      <a:r>
                        <a:rPr lang="en-US" dirty="0" smtClean="0">
                          <a:latin typeface="Times New Roman" panose="02020603050405020304" pitchFamily="18" charset="0"/>
                          <a:cs typeface="Times New Roman" panose="02020603050405020304" pitchFamily="18" charset="0"/>
                        </a:rPr>
                        <a:t>DAIRY</a:t>
                      </a:r>
                      <a:endParaRPr lang="en-GB" dirty="0">
                        <a:latin typeface="Times New Roman" panose="02020603050405020304" pitchFamily="18" charset="0"/>
                        <a:cs typeface="Times New Roman" panose="02020603050405020304" pitchFamily="18" charset="0"/>
                      </a:endParaRPr>
                    </a:p>
                  </a:txBody>
                  <a:tcPr/>
                </a:tc>
                <a:tc>
                  <a:txBody>
                    <a:bodyPr/>
                    <a:lstStyle/>
                    <a:p>
                      <a:r>
                        <a:rPr lang="en-US" dirty="0" smtClean="0"/>
                        <a:t>05</a:t>
                      </a:r>
                      <a:endParaRPr lang="en-GB" dirty="0"/>
                    </a:p>
                  </a:txBody>
                  <a:tcPr/>
                </a:tc>
                <a:tc>
                  <a:txBody>
                    <a:bodyPr/>
                    <a:lstStyle/>
                    <a:p>
                      <a:r>
                        <a:rPr lang="en-US" dirty="0" smtClean="0"/>
                        <a:t>12</a:t>
                      </a:r>
                      <a:endParaRPr lang="en-GB" dirty="0"/>
                    </a:p>
                  </a:txBody>
                  <a:tcPr/>
                </a:tc>
              </a:tr>
              <a:tr h="370840">
                <a:tc>
                  <a:txBody>
                    <a:bodyPr/>
                    <a:lstStyle/>
                    <a:p>
                      <a:r>
                        <a:rPr lang="en-US" dirty="0" smtClean="0"/>
                        <a:t>2.</a:t>
                      </a:r>
                      <a:endParaRPr lang="en-GB" dirty="0"/>
                    </a:p>
                  </a:txBody>
                  <a:tcPr/>
                </a:tc>
                <a:tc>
                  <a:txBody>
                    <a:bodyPr/>
                    <a:lstStyle/>
                    <a:p>
                      <a:r>
                        <a:rPr lang="en-US" dirty="0" smtClean="0">
                          <a:latin typeface="Times New Roman" panose="02020603050405020304" pitchFamily="18" charset="0"/>
                          <a:cs typeface="Times New Roman" panose="02020603050405020304" pitchFamily="18" charset="0"/>
                        </a:rPr>
                        <a:t>EMPLOYEE</a:t>
                      </a:r>
                      <a:endParaRPr lang="en-GB" dirty="0">
                        <a:latin typeface="Times New Roman" panose="02020603050405020304" pitchFamily="18" charset="0"/>
                        <a:cs typeface="Times New Roman" panose="02020603050405020304" pitchFamily="18" charset="0"/>
                      </a:endParaRPr>
                    </a:p>
                  </a:txBody>
                  <a:tcPr/>
                </a:tc>
                <a:tc>
                  <a:txBody>
                    <a:bodyPr/>
                    <a:lstStyle/>
                    <a:p>
                      <a:r>
                        <a:rPr lang="en-US" dirty="0" smtClean="0"/>
                        <a:t>13</a:t>
                      </a:r>
                      <a:endParaRPr lang="en-GB" dirty="0"/>
                    </a:p>
                  </a:txBody>
                  <a:tcPr/>
                </a:tc>
                <a:tc>
                  <a:txBody>
                    <a:bodyPr/>
                    <a:lstStyle/>
                    <a:p>
                      <a:r>
                        <a:rPr lang="en-US" dirty="0" smtClean="0"/>
                        <a:t>69</a:t>
                      </a:r>
                      <a:endParaRPr lang="en-GB" dirty="0"/>
                    </a:p>
                  </a:txBody>
                  <a:tcPr/>
                </a:tc>
              </a:tr>
              <a:tr h="380076">
                <a:tc>
                  <a:txBody>
                    <a:bodyPr/>
                    <a:lstStyle/>
                    <a:p>
                      <a:r>
                        <a:rPr lang="en-US" dirty="0" smtClean="0"/>
                        <a:t>3.</a:t>
                      </a:r>
                      <a:endParaRPr lang="en-GB" dirty="0"/>
                    </a:p>
                  </a:txBody>
                  <a:tcPr/>
                </a:tc>
                <a:tc>
                  <a:txBody>
                    <a:bodyPr/>
                    <a:lstStyle/>
                    <a:p>
                      <a:r>
                        <a:rPr lang="en-US" dirty="0" smtClean="0">
                          <a:latin typeface="Times New Roman" panose="02020603050405020304" pitchFamily="18" charset="0"/>
                          <a:cs typeface="Times New Roman" panose="02020603050405020304" pitchFamily="18" charset="0"/>
                        </a:rPr>
                        <a:t>DAIRY_LOCATION</a:t>
                      </a:r>
                      <a:endParaRPr lang="en-GB" dirty="0">
                        <a:latin typeface="Times New Roman" panose="02020603050405020304" pitchFamily="18" charset="0"/>
                        <a:cs typeface="Times New Roman" panose="02020603050405020304" pitchFamily="18" charset="0"/>
                      </a:endParaRPr>
                    </a:p>
                  </a:txBody>
                  <a:tcPr/>
                </a:tc>
                <a:tc>
                  <a:txBody>
                    <a:bodyPr/>
                    <a:lstStyle/>
                    <a:p>
                      <a:r>
                        <a:rPr lang="en-US" dirty="0" smtClean="0"/>
                        <a:t>04</a:t>
                      </a:r>
                      <a:endParaRPr lang="en-GB" dirty="0"/>
                    </a:p>
                  </a:txBody>
                  <a:tcPr/>
                </a:tc>
                <a:tc>
                  <a:txBody>
                    <a:bodyPr/>
                    <a:lstStyle/>
                    <a:p>
                      <a:r>
                        <a:rPr lang="en-US" dirty="0" smtClean="0"/>
                        <a:t>20</a:t>
                      </a:r>
                      <a:endParaRPr lang="en-GB" dirty="0"/>
                    </a:p>
                  </a:txBody>
                  <a:tcPr/>
                </a:tc>
              </a:tr>
              <a:tr h="370840">
                <a:tc>
                  <a:txBody>
                    <a:bodyPr/>
                    <a:lstStyle/>
                    <a:p>
                      <a:r>
                        <a:rPr lang="en-US" dirty="0" smtClean="0"/>
                        <a:t>4.</a:t>
                      </a:r>
                      <a:endParaRPr lang="en-GB" dirty="0"/>
                    </a:p>
                  </a:txBody>
                  <a:tcPr/>
                </a:tc>
                <a:tc>
                  <a:txBody>
                    <a:bodyPr/>
                    <a:lstStyle/>
                    <a:p>
                      <a:r>
                        <a:rPr lang="en-US" dirty="0" smtClean="0">
                          <a:latin typeface="Times New Roman" panose="02020603050405020304" pitchFamily="18" charset="0"/>
                          <a:cs typeface="Times New Roman" panose="02020603050405020304" pitchFamily="18" charset="0"/>
                        </a:rPr>
                        <a:t>MILKMAN</a:t>
                      </a:r>
                      <a:endParaRPr lang="en-GB" dirty="0">
                        <a:latin typeface="Times New Roman" panose="02020603050405020304" pitchFamily="18" charset="0"/>
                        <a:cs typeface="Times New Roman" panose="02020603050405020304" pitchFamily="18" charset="0"/>
                      </a:endParaRPr>
                    </a:p>
                  </a:txBody>
                  <a:tcPr/>
                </a:tc>
                <a:tc>
                  <a:txBody>
                    <a:bodyPr/>
                    <a:lstStyle/>
                    <a:p>
                      <a:r>
                        <a:rPr lang="en-US" dirty="0" smtClean="0"/>
                        <a:t>07</a:t>
                      </a:r>
                      <a:endParaRPr lang="en-GB" dirty="0"/>
                    </a:p>
                  </a:txBody>
                  <a:tcPr/>
                </a:tc>
                <a:tc>
                  <a:txBody>
                    <a:bodyPr/>
                    <a:lstStyle/>
                    <a:p>
                      <a:r>
                        <a:rPr lang="en-US" dirty="0" smtClean="0"/>
                        <a:t>45</a:t>
                      </a:r>
                      <a:endParaRPr lang="en-GB" dirty="0"/>
                    </a:p>
                  </a:txBody>
                  <a:tcPr/>
                </a:tc>
              </a:tr>
              <a:tr h="370840">
                <a:tc>
                  <a:txBody>
                    <a:bodyPr/>
                    <a:lstStyle/>
                    <a:p>
                      <a:r>
                        <a:rPr lang="en-US" dirty="0" smtClean="0"/>
                        <a:t>5.</a:t>
                      </a:r>
                      <a:endParaRPr lang="en-GB" dirty="0"/>
                    </a:p>
                  </a:txBody>
                  <a:tcPr/>
                </a:tc>
                <a:tc>
                  <a:txBody>
                    <a:bodyPr/>
                    <a:lstStyle/>
                    <a:p>
                      <a:r>
                        <a:rPr lang="en-US" dirty="0" smtClean="0">
                          <a:latin typeface="Times New Roman" panose="02020603050405020304" pitchFamily="18" charset="0"/>
                          <a:cs typeface="Times New Roman" panose="02020603050405020304" pitchFamily="18" charset="0"/>
                        </a:rPr>
                        <a:t>MILK</a:t>
                      </a:r>
                      <a:endParaRPr lang="en-GB" dirty="0">
                        <a:latin typeface="Times New Roman" panose="02020603050405020304" pitchFamily="18" charset="0"/>
                        <a:cs typeface="Times New Roman" panose="02020603050405020304" pitchFamily="18" charset="0"/>
                      </a:endParaRPr>
                    </a:p>
                  </a:txBody>
                  <a:tcPr/>
                </a:tc>
                <a:tc>
                  <a:txBody>
                    <a:bodyPr/>
                    <a:lstStyle/>
                    <a:p>
                      <a:r>
                        <a:rPr lang="en-US" dirty="0" smtClean="0"/>
                        <a:t>05</a:t>
                      </a:r>
                      <a:endParaRPr lang="en-GB" dirty="0"/>
                    </a:p>
                  </a:txBody>
                  <a:tcPr/>
                </a:tc>
                <a:tc>
                  <a:txBody>
                    <a:bodyPr/>
                    <a:lstStyle/>
                    <a:p>
                      <a:r>
                        <a:rPr lang="en-US" dirty="0" smtClean="0"/>
                        <a:t>55</a:t>
                      </a:r>
                      <a:endParaRPr lang="en-GB" dirty="0"/>
                    </a:p>
                  </a:txBody>
                  <a:tcPr/>
                </a:tc>
              </a:tr>
              <a:tr h="370840">
                <a:tc>
                  <a:txBody>
                    <a:bodyPr/>
                    <a:lstStyle/>
                    <a:p>
                      <a:r>
                        <a:rPr lang="en-US" dirty="0" smtClean="0"/>
                        <a:t>6.</a:t>
                      </a:r>
                      <a:endParaRPr lang="en-GB" dirty="0"/>
                    </a:p>
                  </a:txBody>
                  <a:tcPr/>
                </a:tc>
                <a:tc>
                  <a:txBody>
                    <a:bodyPr/>
                    <a:lstStyle/>
                    <a:p>
                      <a:r>
                        <a:rPr lang="en-US" dirty="0" smtClean="0">
                          <a:latin typeface="Times New Roman" panose="02020603050405020304" pitchFamily="18" charset="0"/>
                          <a:cs typeface="Times New Roman" panose="02020603050405020304" pitchFamily="18" charset="0"/>
                        </a:rPr>
                        <a:t>DEPENDENT</a:t>
                      </a:r>
                      <a:endParaRPr lang="en-GB" dirty="0">
                        <a:latin typeface="Times New Roman" panose="02020603050405020304" pitchFamily="18" charset="0"/>
                        <a:cs typeface="Times New Roman" panose="02020603050405020304" pitchFamily="18" charset="0"/>
                      </a:endParaRPr>
                    </a:p>
                  </a:txBody>
                  <a:tcPr/>
                </a:tc>
                <a:tc>
                  <a:txBody>
                    <a:bodyPr/>
                    <a:lstStyle/>
                    <a:p>
                      <a:r>
                        <a:rPr lang="en-US" dirty="0" smtClean="0"/>
                        <a:t>06</a:t>
                      </a:r>
                      <a:endParaRPr lang="en-GB" dirty="0"/>
                    </a:p>
                  </a:txBody>
                  <a:tcPr/>
                </a:tc>
                <a:tc>
                  <a:txBody>
                    <a:bodyPr/>
                    <a:lstStyle/>
                    <a:p>
                      <a:r>
                        <a:rPr lang="en-US" dirty="0" smtClean="0"/>
                        <a:t>51</a:t>
                      </a:r>
                      <a:endParaRPr lang="en-GB" dirty="0"/>
                    </a:p>
                  </a:txBody>
                  <a:tcPr/>
                </a:tc>
              </a:tr>
              <a:tr h="370840">
                <a:tc>
                  <a:txBody>
                    <a:bodyPr/>
                    <a:lstStyle/>
                    <a:p>
                      <a:r>
                        <a:rPr lang="en-US" dirty="0" smtClean="0"/>
                        <a:t>7.</a:t>
                      </a:r>
                      <a:endParaRPr lang="en-GB" dirty="0"/>
                    </a:p>
                  </a:txBody>
                  <a:tcPr/>
                </a:tc>
                <a:tc>
                  <a:txBody>
                    <a:bodyPr/>
                    <a:lstStyle/>
                    <a:p>
                      <a:r>
                        <a:rPr lang="en-US" dirty="0" smtClean="0">
                          <a:latin typeface="Times New Roman" panose="02020603050405020304" pitchFamily="18" charset="0"/>
                          <a:cs typeface="Times New Roman" panose="02020603050405020304" pitchFamily="18" charset="0"/>
                        </a:rPr>
                        <a:t>MILKPRODUCTS</a:t>
                      </a:r>
                      <a:endParaRPr lang="en-GB" dirty="0">
                        <a:latin typeface="Times New Roman" panose="02020603050405020304" pitchFamily="18" charset="0"/>
                        <a:cs typeface="Times New Roman" panose="02020603050405020304" pitchFamily="18" charset="0"/>
                      </a:endParaRPr>
                    </a:p>
                  </a:txBody>
                  <a:tcPr/>
                </a:tc>
                <a:tc>
                  <a:txBody>
                    <a:bodyPr/>
                    <a:lstStyle/>
                    <a:p>
                      <a:r>
                        <a:rPr lang="en-US" dirty="0" smtClean="0"/>
                        <a:t>04</a:t>
                      </a:r>
                      <a:endParaRPr lang="en-GB" dirty="0"/>
                    </a:p>
                  </a:txBody>
                  <a:tcPr/>
                </a:tc>
                <a:tc>
                  <a:txBody>
                    <a:bodyPr/>
                    <a:lstStyle/>
                    <a:p>
                      <a:r>
                        <a:rPr lang="en-US" dirty="0" smtClean="0"/>
                        <a:t>84</a:t>
                      </a:r>
                      <a:endParaRPr lang="en-GB" dirty="0"/>
                    </a:p>
                  </a:txBody>
                  <a:tcPr/>
                </a:tc>
              </a:tr>
              <a:tr h="370840">
                <a:tc>
                  <a:txBody>
                    <a:bodyPr/>
                    <a:lstStyle/>
                    <a:p>
                      <a:r>
                        <a:rPr lang="en-US" dirty="0" smtClean="0"/>
                        <a:t>8.</a:t>
                      </a:r>
                      <a:endParaRPr lang="en-GB" dirty="0"/>
                    </a:p>
                  </a:txBody>
                  <a:tcPr/>
                </a:tc>
                <a:tc>
                  <a:txBody>
                    <a:bodyPr/>
                    <a:lstStyle/>
                    <a:p>
                      <a:r>
                        <a:rPr lang="en-US" dirty="0" smtClean="0">
                          <a:latin typeface="Times New Roman" panose="02020603050405020304" pitchFamily="18" charset="0"/>
                          <a:cs typeface="Times New Roman" panose="02020603050405020304" pitchFamily="18" charset="0"/>
                        </a:rPr>
                        <a:t>CUSTOMER</a:t>
                      </a:r>
                      <a:endParaRPr lang="en-GB" dirty="0">
                        <a:latin typeface="Times New Roman" panose="02020603050405020304" pitchFamily="18" charset="0"/>
                        <a:cs typeface="Times New Roman" panose="02020603050405020304" pitchFamily="18" charset="0"/>
                      </a:endParaRPr>
                    </a:p>
                  </a:txBody>
                  <a:tcPr/>
                </a:tc>
                <a:tc>
                  <a:txBody>
                    <a:bodyPr/>
                    <a:lstStyle/>
                    <a:p>
                      <a:r>
                        <a:rPr lang="en-US" dirty="0" smtClean="0"/>
                        <a:t>04</a:t>
                      </a:r>
                      <a:endParaRPr lang="en-GB" dirty="0"/>
                    </a:p>
                  </a:txBody>
                  <a:tcPr/>
                </a:tc>
                <a:tc>
                  <a:txBody>
                    <a:bodyPr/>
                    <a:lstStyle/>
                    <a:p>
                      <a:r>
                        <a:rPr lang="en-US" dirty="0" smtClean="0"/>
                        <a:t>100</a:t>
                      </a:r>
                      <a:endParaRPr lang="en-GB" dirty="0"/>
                    </a:p>
                  </a:txBody>
                  <a:tcPr/>
                </a:tc>
              </a:tr>
              <a:tr h="370840">
                <a:tc>
                  <a:txBody>
                    <a:bodyPr/>
                    <a:lstStyle/>
                    <a:p>
                      <a:r>
                        <a:rPr lang="en-US" dirty="0" smtClean="0"/>
                        <a:t>9.</a:t>
                      </a:r>
                      <a:endParaRPr lang="en-GB" dirty="0"/>
                    </a:p>
                  </a:txBody>
                  <a:tcPr/>
                </a:tc>
                <a:tc>
                  <a:txBody>
                    <a:bodyPr/>
                    <a:lstStyle/>
                    <a:p>
                      <a:r>
                        <a:rPr lang="en-US" dirty="0" smtClean="0">
                          <a:latin typeface="Times New Roman" panose="02020603050405020304" pitchFamily="18" charset="0"/>
                          <a:cs typeface="Times New Roman" panose="02020603050405020304" pitchFamily="18" charset="0"/>
                        </a:rPr>
                        <a:t>BILL</a:t>
                      </a:r>
                      <a:endParaRPr lang="en-GB" dirty="0">
                        <a:latin typeface="Times New Roman" panose="02020603050405020304" pitchFamily="18" charset="0"/>
                        <a:cs typeface="Times New Roman" panose="02020603050405020304" pitchFamily="18" charset="0"/>
                      </a:endParaRPr>
                    </a:p>
                  </a:txBody>
                  <a:tcPr/>
                </a:tc>
                <a:tc>
                  <a:txBody>
                    <a:bodyPr/>
                    <a:lstStyle/>
                    <a:p>
                      <a:r>
                        <a:rPr lang="en-US" smtClean="0"/>
                        <a:t>04</a:t>
                      </a:r>
                      <a:endParaRPr lang="en-GB" dirty="0"/>
                    </a:p>
                  </a:txBody>
                  <a:tcPr/>
                </a:tc>
                <a:tc>
                  <a:txBody>
                    <a:bodyPr/>
                    <a:lstStyle/>
                    <a:p>
                      <a:r>
                        <a:rPr lang="en-US" dirty="0" smtClean="0"/>
                        <a:t>147</a:t>
                      </a:r>
                      <a:endParaRPr lang="en-GB" dirty="0"/>
                    </a:p>
                  </a:txBody>
                  <a:tcPr/>
                </a:tc>
              </a:tr>
            </a:tbl>
          </a:graphicData>
        </a:graphic>
      </p:graphicFrame>
      <p:sp>
        <p:nvSpPr>
          <p:cNvPr id="4" name="TextBox 3"/>
          <p:cNvSpPr txBox="1"/>
          <p:nvPr/>
        </p:nvSpPr>
        <p:spPr>
          <a:xfrm>
            <a:off x="2222500" y="673100"/>
            <a:ext cx="5207000" cy="830997"/>
          </a:xfrm>
          <a:prstGeom prst="rect">
            <a:avLst/>
          </a:prstGeom>
          <a:noFill/>
        </p:spPr>
        <p:txBody>
          <a:bodyPr wrap="square" rtlCol="0">
            <a:spAutoFit/>
          </a:bodyPr>
          <a:lstStyle/>
          <a:p>
            <a:pPr algn="ctr"/>
            <a:r>
              <a:rPr lang="en-US" sz="2400" u="sng" dirty="0" smtClean="0">
                <a:latin typeface="Times New Roman" panose="02020603050405020304" pitchFamily="18" charset="0"/>
                <a:cs typeface="Times New Roman" panose="02020603050405020304" pitchFamily="18" charset="0"/>
              </a:rPr>
              <a:t>LIST OF TABLES AND THEIR ATTRIBUTES</a:t>
            </a:r>
            <a:endParaRPr lang="en-GB" sz="24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3461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11400" y="266700"/>
            <a:ext cx="3886200" cy="369332"/>
          </a:xfrm>
          <a:prstGeom prst="rect">
            <a:avLst/>
          </a:prstGeom>
          <a:noFill/>
        </p:spPr>
        <p:txBody>
          <a:bodyPr wrap="square" rtlCol="0">
            <a:spAutoFit/>
          </a:bodyPr>
          <a:lstStyle/>
          <a:p>
            <a:pPr algn="ctr"/>
            <a:r>
              <a:rPr lang="en-US" u="sng" dirty="0" smtClean="0">
                <a:latin typeface="Times New Roman" panose="02020603050405020304" pitchFamily="18" charset="0"/>
                <a:cs typeface="Times New Roman" panose="02020603050405020304" pitchFamily="18" charset="0"/>
              </a:rPr>
              <a:t>ER DIAGRAM</a:t>
            </a:r>
            <a:endParaRPr lang="en-GB" u="sng"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4300" y="736601"/>
            <a:ext cx="7442200" cy="5651500"/>
          </a:xfrm>
          <a:prstGeom prst="rect">
            <a:avLst/>
          </a:prstGeom>
        </p:spPr>
      </p:pic>
    </p:spTree>
    <p:extLst>
      <p:ext uri="{BB962C8B-B14F-4D97-AF65-F5344CB8AC3E}">
        <p14:creationId xmlns:p14="http://schemas.microsoft.com/office/powerpoint/2010/main" val="3944378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3999" cy="6336406"/>
          </a:xfrm>
          <a:prstGeom prst="rect">
            <a:avLst/>
          </a:prstGeom>
        </p:spPr>
      </p:pic>
    </p:spTree>
    <p:extLst>
      <p:ext uri="{BB962C8B-B14F-4D97-AF65-F5344CB8AC3E}">
        <p14:creationId xmlns:p14="http://schemas.microsoft.com/office/powerpoint/2010/main" val="1133325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5915" y="476518"/>
            <a:ext cx="2060620" cy="373488"/>
          </a:xfrm>
          <a:prstGeom prst="rect">
            <a:avLst/>
          </a:prstGeom>
          <a:noFill/>
        </p:spPr>
        <p:txBody>
          <a:bodyPr wrap="square" rtlCol="0">
            <a:spAutoFit/>
          </a:bodyPr>
          <a:lstStyle/>
          <a:p>
            <a:r>
              <a:rPr lang="en-US" u="sng" dirty="0" smtClean="0">
                <a:latin typeface="Times New Roman" panose="02020603050405020304" pitchFamily="18" charset="0"/>
                <a:cs typeface="Times New Roman" panose="02020603050405020304" pitchFamily="18" charset="0"/>
              </a:rPr>
              <a:t>CASE STUDY</a:t>
            </a:r>
            <a:endParaRPr lang="en-GB" u="sng" dirty="0">
              <a:latin typeface="Times New Roman" panose="02020603050405020304" pitchFamily="18" charset="0"/>
              <a:cs typeface="Times New Roman" panose="02020603050405020304" pitchFamily="18" charset="0"/>
            </a:endParaRPr>
          </a:p>
        </p:txBody>
      </p:sp>
      <p:sp>
        <p:nvSpPr>
          <p:cNvPr id="3" name="TextBox 2"/>
          <p:cNvSpPr txBox="1"/>
          <p:nvPr/>
        </p:nvSpPr>
        <p:spPr>
          <a:xfrm>
            <a:off x="682580" y="1390918"/>
            <a:ext cx="8113690" cy="4124206"/>
          </a:xfrm>
          <a:prstGeom prst="rect">
            <a:avLst/>
          </a:prstGeom>
          <a:noFill/>
        </p:spPr>
        <p:txBody>
          <a:bodyPr wrap="square" rtlCol="0">
            <a:spAutoFit/>
          </a:bodyPr>
          <a:lstStyle/>
          <a:p>
            <a:pPr algn="ctr"/>
            <a:r>
              <a:rPr lang="en-GB" b="1" u="sng" dirty="0" smtClean="0">
                <a:latin typeface="Times New Roman" panose="02020603050405020304" pitchFamily="18" charset="0"/>
                <a:cs typeface="Times New Roman" panose="02020603050405020304" pitchFamily="18" charset="0"/>
              </a:rPr>
              <a:t>  Existing </a:t>
            </a:r>
            <a:r>
              <a:rPr lang="en-GB" b="1" u="sng" dirty="0">
                <a:latin typeface="Times New Roman" panose="02020603050405020304" pitchFamily="18" charset="0"/>
                <a:cs typeface="Times New Roman" panose="02020603050405020304" pitchFamily="18" charset="0"/>
              </a:rPr>
              <a:t>System </a:t>
            </a:r>
            <a:endParaRPr lang="en-GB" sz="800" u="sng" dirty="0">
              <a:latin typeface="Times New Roman" panose="02020603050405020304" pitchFamily="18" charset="0"/>
              <a:cs typeface="Times New Roman" panose="02020603050405020304" pitchFamily="18" charset="0"/>
            </a:endParaRPr>
          </a:p>
          <a:p>
            <a:pPr lvl="0" fontAlgn="base"/>
            <a:r>
              <a:rPr lang="en-GB" dirty="0">
                <a:latin typeface="Times New Roman" panose="02020603050405020304" pitchFamily="18" charset="0"/>
                <a:cs typeface="Times New Roman" panose="02020603050405020304" pitchFamily="18" charset="0"/>
              </a:rPr>
              <a:t>When we Analysis the Manage about this firm then we face that they working with manual. And we all know that the manual system has many disadvantages. Some are mentioned below… </a:t>
            </a:r>
            <a:endParaRPr lang="en-GB" sz="1000"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 </a:t>
            </a:r>
            <a:endParaRPr lang="en-GB" sz="1000" dirty="0">
              <a:latin typeface="Times New Roman" panose="02020603050405020304" pitchFamily="18" charset="0"/>
              <a:cs typeface="Times New Roman" panose="02020603050405020304" pitchFamily="18" charset="0"/>
            </a:endParaRPr>
          </a:p>
          <a:p>
            <a:pPr lvl="1" fontAlgn="base"/>
            <a:r>
              <a:rPr lang="en-GB" dirty="0">
                <a:latin typeface="Times New Roman" panose="02020603050405020304" pitchFamily="18" charset="0"/>
                <a:cs typeface="Times New Roman" panose="02020603050405020304" pitchFamily="18" charset="0"/>
              </a:rPr>
              <a:t>The manual system requires more time for processing. </a:t>
            </a:r>
            <a:endParaRPr lang="en-GB" sz="1050" dirty="0">
              <a:latin typeface="Times New Roman" panose="02020603050405020304" pitchFamily="18" charset="0"/>
              <a:cs typeface="Times New Roman" panose="02020603050405020304" pitchFamily="18" charset="0"/>
            </a:endParaRPr>
          </a:p>
          <a:p>
            <a:pPr lvl="1" fontAlgn="base"/>
            <a:r>
              <a:rPr lang="en-GB" dirty="0">
                <a:latin typeface="Times New Roman" panose="02020603050405020304" pitchFamily="18" charset="0"/>
                <a:cs typeface="Times New Roman" panose="02020603050405020304" pitchFamily="18" charset="0"/>
              </a:rPr>
              <a:t>It requires more critical work. </a:t>
            </a:r>
            <a:endParaRPr lang="en-GB" sz="1050" dirty="0">
              <a:latin typeface="Times New Roman" panose="02020603050405020304" pitchFamily="18" charset="0"/>
              <a:cs typeface="Times New Roman" panose="02020603050405020304" pitchFamily="18" charset="0"/>
            </a:endParaRPr>
          </a:p>
          <a:p>
            <a:pPr lvl="1" fontAlgn="base"/>
            <a:r>
              <a:rPr lang="en-GB" dirty="0">
                <a:latin typeface="Times New Roman" panose="02020603050405020304" pitchFamily="18" charset="0"/>
                <a:cs typeface="Times New Roman" panose="02020603050405020304" pitchFamily="18" charset="0"/>
              </a:rPr>
              <a:t>The manual system is more error prone. </a:t>
            </a:r>
            <a:endParaRPr lang="en-GB" sz="1050" dirty="0">
              <a:latin typeface="Times New Roman" panose="02020603050405020304" pitchFamily="18" charset="0"/>
              <a:cs typeface="Times New Roman" panose="02020603050405020304" pitchFamily="18" charset="0"/>
            </a:endParaRPr>
          </a:p>
          <a:p>
            <a:pPr lvl="1" fontAlgn="base"/>
            <a:r>
              <a:rPr lang="en-GB" dirty="0">
                <a:latin typeface="Times New Roman" panose="02020603050405020304" pitchFamily="18" charset="0"/>
                <a:cs typeface="Times New Roman" panose="02020603050405020304" pitchFamily="18" charset="0"/>
              </a:rPr>
              <a:t>Difficult to maintain. </a:t>
            </a:r>
            <a:endParaRPr lang="en-GB" sz="1050" dirty="0">
              <a:latin typeface="Times New Roman" panose="02020603050405020304" pitchFamily="18" charset="0"/>
              <a:cs typeface="Times New Roman" panose="02020603050405020304" pitchFamily="18" charset="0"/>
            </a:endParaRPr>
          </a:p>
          <a:p>
            <a:pPr lvl="1" fontAlgn="base"/>
            <a:r>
              <a:rPr lang="en-GB" dirty="0">
                <a:latin typeface="Times New Roman" panose="02020603050405020304" pitchFamily="18" charset="0"/>
                <a:cs typeface="Times New Roman" panose="02020603050405020304" pitchFamily="18" charset="0"/>
              </a:rPr>
              <a:t>Manual system is costly. </a:t>
            </a:r>
            <a:endParaRPr lang="en-GB" sz="1050" dirty="0">
              <a:latin typeface="Times New Roman" panose="02020603050405020304" pitchFamily="18" charset="0"/>
              <a:cs typeface="Times New Roman" panose="02020603050405020304" pitchFamily="18" charset="0"/>
            </a:endParaRPr>
          </a:p>
          <a:p>
            <a:pPr lvl="1" fontAlgn="base"/>
            <a:r>
              <a:rPr lang="en-GB" dirty="0">
                <a:latin typeface="Times New Roman" panose="02020603050405020304" pitchFamily="18" charset="0"/>
                <a:cs typeface="Times New Roman" panose="02020603050405020304" pitchFamily="18" charset="0"/>
              </a:rPr>
              <a:t>Immediate response to the queries is difficult and time consuming. </a:t>
            </a:r>
            <a:endParaRPr lang="en-GB" sz="1050" dirty="0">
              <a:latin typeface="Times New Roman" panose="02020603050405020304" pitchFamily="18" charset="0"/>
              <a:cs typeface="Times New Roman" panose="02020603050405020304" pitchFamily="18" charset="0"/>
            </a:endParaRPr>
          </a:p>
          <a:p>
            <a:pPr lvl="1" fontAlgn="base"/>
            <a:r>
              <a:rPr lang="en-GB" dirty="0">
                <a:latin typeface="Times New Roman" panose="02020603050405020304" pitchFamily="18" charset="0"/>
                <a:cs typeface="Times New Roman" panose="02020603050405020304" pitchFamily="18" charset="0"/>
              </a:rPr>
              <a:t>More men power needed. </a:t>
            </a:r>
            <a:endParaRPr lang="en-GB" sz="1050" dirty="0">
              <a:latin typeface="Times New Roman" panose="02020603050405020304" pitchFamily="18" charset="0"/>
              <a:cs typeface="Times New Roman" panose="02020603050405020304" pitchFamily="18" charset="0"/>
            </a:endParaRPr>
          </a:p>
          <a:p>
            <a:pPr lvl="1" fontAlgn="base"/>
            <a:r>
              <a:rPr lang="en-GB" dirty="0" err="1">
                <a:latin typeface="Times New Roman" panose="02020603050405020304" pitchFamily="18" charset="0"/>
                <a:cs typeface="Times New Roman" panose="02020603050405020304" pitchFamily="18" charset="0"/>
              </a:rPr>
              <a:t>Menual</a:t>
            </a:r>
            <a:r>
              <a:rPr lang="en-GB" dirty="0">
                <a:latin typeface="Times New Roman" panose="02020603050405020304" pitchFamily="18" charset="0"/>
                <a:cs typeface="Times New Roman" panose="02020603050405020304" pitchFamily="18" charset="0"/>
              </a:rPr>
              <a:t> system show of the particular place. </a:t>
            </a:r>
            <a:endParaRPr lang="en-GB" sz="1050"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9526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33341" y="1043189"/>
            <a:ext cx="7276563" cy="3693319"/>
          </a:xfrm>
          <a:prstGeom prst="rect">
            <a:avLst/>
          </a:prstGeom>
          <a:noFill/>
        </p:spPr>
        <p:txBody>
          <a:bodyPr wrap="square" rtlCol="0">
            <a:spAutoFit/>
          </a:bodyPr>
          <a:lstStyle/>
          <a:p>
            <a:pPr algn="ctr"/>
            <a:r>
              <a:rPr lang="en-GB" b="1" u="sng" dirty="0">
                <a:latin typeface="Times New Roman" panose="02020603050405020304" pitchFamily="18" charset="0"/>
                <a:cs typeface="Times New Roman" panose="02020603050405020304" pitchFamily="18" charset="0"/>
              </a:rPr>
              <a:t>Need for New System</a:t>
            </a:r>
            <a:r>
              <a:rPr lang="en-GB" b="1" dirty="0">
                <a:latin typeface="Times New Roman" panose="02020603050405020304" pitchFamily="18" charset="0"/>
                <a:cs typeface="Times New Roman" panose="02020603050405020304" pitchFamily="18" charset="0"/>
              </a:rPr>
              <a:t> </a:t>
            </a:r>
            <a:endParaRPr lang="en-GB" sz="800" dirty="0">
              <a:latin typeface="Times New Roman" panose="02020603050405020304" pitchFamily="18" charset="0"/>
              <a:cs typeface="Times New Roman" panose="02020603050405020304" pitchFamily="18" charset="0"/>
            </a:endParaRPr>
          </a:p>
          <a:p>
            <a:pPr lvl="0" fontAlgn="base"/>
            <a:r>
              <a:rPr lang="en-GB" dirty="0">
                <a:latin typeface="Times New Roman" panose="02020603050405020304" pitchFamily="18" charset="0"/>
                <a:cs typeface="Times New Roman" panose="02020603050405020304" pitchFamily="18" charset="0"/>
              </a:rPr>
              <a:t>New system is required because of some advantage of new system are as below… </a:t>
            </a:r>
            <a:endParaRPr lang="en-GB" sz="1000" dirty="0">
              <a:latin typeface="Times New Roman" panose="02020603050405020304" pitchFamily="18" charset="0"/>
              <a:cs typeface="Times New Roman" panose="02020603050405020304" pitchFamily="18" charset="0"/>
            </a:endParaRPr>
          </a:p>
          <a:p>
            <a:r>
              <a:rPr lang="en-GB" b="1" dirty="0">
                <a:latin typeface="Times New Roman" panose="02020603050405020304" pitchFamily="18" charset="0"/>
                <a:cs typeface="Times New Roman" panose="02020603050405020304" pitchFamily="18" charset="0"/>
              </a:rPr>
              <a:t> </a:t>
            </a:r>
            <a:endParaRPr lang="en-GB" sz="1000" dirty="0">
              <a:latin typeface="Times New Roman" panose="02020603050405020304" pitchFamily="18" charset="0"/>
              <a:cs typeface="Times New Roman" panose="02020603050405020304" pitchFamily="18" charset="0"/>
            </a:endParaRPr>
          </a:p>
          <a:p>
            <a:pPr lvl="1" fontAlgn="base"/>
            <a:r>
              <a:rPr lang="en-GB" dirty="0">
                <a:latin typeface="Times New Roman" panose="02020603050405020304" pitchFamily="18" charset="0"/>
                <a:cs typeface="Times New Roman" panose="02020603050405020304" pitchFamily="18" charset="0"/>
              </a:rPr>
              <a:t>The new system required less time for completion of any work. </a:t>
            </a:r>
            <a:endParaRPr lang="en-GB" sz="1050" dirty="0">
              <a:latin typeface="Times New Roman" panose="02020603050405020304" pitchFamily="18" charset="0"/>
              <a:cs typeface="Times New Roman" panose="02020603050405020304" pitchFamily="18" charset="0"/>
            </a:endParaRPr>
          </a:p>
          <a:p>
            <a:pPr lvl="1" fontAlgn="base"/>
            <a:r>
              <a:rPr lang="en-GB" dirty="0">
                <a:latin typeface="Times New Roman" panose="02020603050405020304" pitchFamily="18" charset="0"/>
                <a:cs typeface="Times New Roman" panose="02020603050405020304" pitchFamily="18" charset="0"/>
              </a:rPr>
              <a:t>New system is decreasing the chances of error. </a:t>
            </a:r>
            <a:endParaRPr lang="en-GB" sz="1050" dirty="0">
              <a:latin typeface="Times New Roman" panose="02020603050405020304" pitchFamily="18" charset="0"/>
              <a:cs typeface="Times New Roman" panose="02020603050405020304" pitchFamily="18" charset="0"/>
            </a:endParaRPr>
          </a:p>
          <a:p>
            <a:pPr lvl="1" fontAlgn="base"/>
            <a:r>
              <a:rPr lang="en-GB" dirty="0">
                <a:latin typeface="Times New Roman" panose="02020603050405020304" pitchFamily="18" charset="0"/>
                <a:cs typeface="Times New Roman" panose="02020603050405020304" pitchFamily="18" charset="0"/>
              </a:rPr>
              <a:t>New system should work smoothly and very fast. </a:t>
            </a:r>
            <a:endParaRPr lang="en-GB" sz="1050" dirty="0">
              <a:latin typeface="Times New Roman" panose="02020603050405020304" pitchFamily="18" charset="0"/>
              <a:cs typeface="Times New Roman" panose="02020603050405020304" pitchFamily="18" charset="0"/>
            </a:endParaRPr>
          </a:p>
          <a:p>
            <a:pPr lvl="1" fontAlgn="base"/>
            <a:r>
              <a:rPr lang="en-GB" dirty="0">
                <a:latin typeface="Times New Roman" panose="02020603050405020304" pitchFamily="18" charset="0"/>
                <a:cs typeface="Times New Roman" panose="02020603050405020304" pitchFamily="18" charset="0"/>
              </a:rPr>
              <a:t>New system saving time and manpower. </a:t>
            </a:r>
            <a:endParaRPr lang="en-GB" sz="1050" dirty="0">
              <a:latin typeface="Times New Roman" panose="02020603050405020304" pitchFamily="18" charset="0"/>
              <a:cs typeface="Times New Roman" panose="02020603050405020304" pitchFamily="18" charset="0"/>
            </a:endParaRPr>
          </a:p>
          <a:p>
            <a:pPr lvl="1" fontAlgn="base"/>
            <a:r>
              <a:rPr lang="en-GB" dirty="0">
                <a:latin typeface="Times New Roman" panose="02020603050405020304" pitchFamily="18" charset="0"/>
                <a:cs typeface="Times New Roman" panose="02020603050405020304" pitchFamily="18" charset="0"/>
              </a:rPr>
              <a:t>The system is user friendly and any one having computer knowledge can handle it easily. </a:t>
            </a:r>
            <a:endParaRPr lang="en-GB" sz="1050" dirty="0">
              <a:latin typeface="Times New Roman" panose="02020603050405020304" pitchFamily="18" charset="0"/>
              <a:cs typeface="Times New Roman" panose="02020603050405020304" pitchFamily="18" charset="0"/>
            </a:endParaRPr>
          </a:p>
          <a:p>
            <a:pPr lvl="1" fontAlgn="base"/>
            <a:r>
              <a:rPr lang="en-GB" dirty="0">
                <a:latin typeface="Times New Roman" panose="02020603050405020304" pitchFamily="18" charset="0"/>
                <a:cs typeface="Times New Roman" panose="02020603050405020304" pitchFamily="18" charset="0"/>
              </a:rPr>
              <a:t>Suitability for computerized data entry. Maintaining Dairy information, Staff information &amp; Customer information, Milk Rate Information. </a:t>
            </a:r>
            <a:endParaRPr lang="en-GB" sz="1050"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1339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98406" y="2967335"/>
            <a:ext cx="4947188" cy="1323439"/>
          </a:xfrm>
          <a:prstGeom prst="rect">
            <a:avLst/>
          </a:prstGeom>
          <a:noFill/>
        </p:spPr>
        <p:txBody>
          <a:bodyPr wrap="none" lIns="91440" tIns="45720" rIns="91440" bIns="45720">
            <a:spAutoFit/>
          </a:bodyPr>
          <a:lstStyle/>
          <a:p>
            <a:pPr algn="ctr"/>
            <a:r>
              <a:rPr lang="en-US" sz="8000" b="1" cap="none" spc="0" dirty="0" smtClean="0">
                <a:ln w="22225">
                  <a:solidFill>
                    <a:schemeClr val="accent2"/>
                  </a:solidFill>
                  <a:prstDash val="solid"/>
                </a:ln>
                <a:solidFill>
                  <a:schemeClr val="accent2">
                    <a:lumMod val="40000"/>
                    <a:lumOff val="60000"/>
                  </a:schemeClr>
                </a:solidFill>
                <a:effectLst/>
                <a:latin typeface="Times New Roman" panose="02020603050405020304" pitchFamily="18" charset="0"/>
                <a:cs typeface="Times New Roman" panose="02020603050405020304" pitchFamily="18" charset="0"/>
              </a:rPr>
              <a:t>Thank you</a:t>
            </a:r>
            <a:endParaRPr lang="en-GB" sz="8000" b="1" cap="none" spc="0" dirty="0">
              <a:ln w="22225">
                <a:solidFill>
                  <a:schemeClr val="accent2"/>
                </a:solidFill>
                <a:prstDash val="solid"/>
              </a:ln>
              <a:solidFill>
                <a:schemeClr val="accent2">
                  <a:lumMod val="40000"/>
                  <a:lumOff val="60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3606234"/>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216</TotalTime>
  <Words>288</Words>
  <Application>Microsoft Office PowerPoint</Application>
  <PresentationFormat>On-screen Show (4:3)</PresentationFormat>
  <Paragraphs>78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Calibri Light</vt:lpstr>
      <vt:lpstr>Times New Roman</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priyanka</dc:creator>
  <cp:lastModifiedBy>priyanka</cp:lastModifiedBy>
  <cp:revision>17</cp:revision>
  <dcterms:created xsi:type="dcterms:W3CDTF">2019-04-25T09:31:12Z</dcterms:created>
  <dcterms:modified xsi:type="dcterms:W3CDTF">2019-04-26T04:41:09Z</dcterms:modified>
</cp:coreProperties>
</file>