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9" r:id="rId1"/>
  </p:sldMasterIdLst>
  <p:sldIdLst>
    <p:sldId id="259" r:id="rId2"/>
    <p:sldId id="261" r:id="rId3"/>
    <p:sldId id="267" r:id="rId4"/>
    <p:sldId id="283" r:id="rId5"/>
    <p:sldId id="286" r:id="rId6"/>
    <p:sldId id="284" r:id="rId7"/>
    <p:sldId id="269" r:id="rId8"/>
    <p:sldId id="272" r:id="rId9"/>
    <p:sldId id="271" r:id="rId10"/>
    <p:sldId id="291" r:id="rId11"/>
    <p:sldId id="288" r:id="rId12"/>
    <p:sldId id="292" r:id="rId13"/>
    <p:sldId id="287" r:id="rId14"/>
    <p:sldId id="273" r:id="rId15"/>
    <p:sldId id="293" r:id="rId16"/>
    <p:sldId id="294" r:id="rId17"/>
    <p:sldId id="295" r:id="rId18"/>
    <p:sldId id="296" r:id="rId19"/>
    <p:sldId id="297" r:id="rId20"/>
    <p:sldId id="298" r:id="rId21"/>
    <p:sldId id="299" r:id="rId22"/>
    <p:sldId id="277" r:id="rId23"/>
    <p:sldId id="279" r:id="rId24"/>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28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7228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70091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16121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271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5835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805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882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57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047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3388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918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151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863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2166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911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4/20/2021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79324437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descr="A picture containing text, fruit&#10;&#10;Description automatically generated">
            <a:extLst>
              <a:ext uri="{FF2B5EF4-FFF2-40B4-BE49-F238E27FC236}">
                <a16:creationId xmlns:a16="http://schemas.microsoft.com/office/drawing/2014/main" id="{FDFEE8EB-E6A5-4057-BF71-9B9FB1E66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499" y="2724151"/>
            <a:ext cx="3434062" cy="2403844"/>
          </a:xfrm>
          <a:prstGeom prst="rect">
            <a:avLst/>
          </a:prstGeom>
        </p:spPr>
      </p:pic>
      <p:sp>
        <p:nvSpPr>
          <p:cNvPr id="4" name="TextBox 3">
            <a:extLst>
              <a:ext uri="{FF2B5EF4-FFF2-40B4-BE49-F238E27FC236}">
                <a16:creationId xmlns:a16="http://schemas.microsoft.com/office/drawing/2014/main" id="{32AC04F9-BD32-415C-880B-00EBC19758DC}"/>
              </a:ext>
            </a:extLst>
          </p:cNvPr>
          <p:cNvSpPr txBox="1"/>
          <p:nvPr/>
        </p:nvSpPr>
        <p:spPr>
          <a:xfrm>
            <a:off x="533400" y="514350"/>
            <a:ext cx="7048272" cy="22098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cap="all" dirty="0">
                <a:solidFill>
                  <a:schemeClr val="tx2"/>
                </a:solidFill>
                <a:latin typeface="+mj-lt"/>
                <a:ea typeface="+mj-ea"/>
                <a:cs typeface="+mj-cs"/>
              </a:rPr>
              <a:t>Avocado AVERAGE PRICE Prediction THROUGH </a:t>
            </a:r>
          </a:p>
          <a:p>
            <a:pPr algn="ctr">
              <a:lnSpc>
                <a:spcPct val="90000"/>
              </a:lnSpc>
              <a:spcBef>
                <a:spcPct val="0"/>
              </a:spcBef>
              <a:spcAft>
                <a:spcPts val="600"/>
              </a:spcAft>
            </a:pPr>
            <a:r>
              <a:rPr lang="en-US" sz="4400" cap="all" dirty="0">
                <a:solidFill>
                  <a:schemeClr val="tx2"/>
                </a:solidFill>
                <a:latin typeface="+mj-lt"/>
                <a:ea typeface="+mj-ea"/>
                <a:cs typeface="+mj-cs"/>
              </a:rPr>
              <a:t>MACHINE LEARNING</a:t>
            </a:r>
            <a:endParaRPr lang="en-US" sz="4400" b="0" i="0" kern="1200" cap="all" dirty="0">
              <a:solidFill>
                <a:schemeClr val="tx2"/>
              </a:solidFill>
              <a:latin typeface="+mj-lt"/>
              <a:ea typeface="+mj-ea"/>
              <a:cs typeface="+mj-cs"/>
            </a:endParaRPr>
          </a:p>
        </p:txBody>
      </p:sp>
      <p:sp>
        <p:nvSpPr>
          <p:cNvPr id="2" name="TextBox 1">
            <a:extLst>
              <a:ext uri="{FF2B5EF4-FFF2-40B4-BE49-F238E27FC236}">
                <a16:creationId xmlns:a16="http://schemas.microsoft.com/office/drawing/2014/main" id="{C3CDEDC2-A7E1-408A-9CAE-9DE9060580FF}"/>
              </a:ext>
            </a:extLst>
          </p:cNvPr>
          <p:cNvSpPr txBox="1"/>
          <p:nvPr/>
        </p:nvSpPr>
        <p:spPr>
          <a:xfrm>
            <a:off x="7149280" y="4552950"/>
            <a:ext cx="1842320" cy="584775"/>
          </a:xfrm>
          <a:prstGeom prst="rect">
            <a:avLst/>
          </a:prstGeom>
          <a:noFill/>
        </p:spPr>
        <p:txBody>
          <a:bodyPr wrap="square" rtlCol="0">
            <a:spAutoFit/>
          </a:bodyPr>
          <a:lstStyle/>
          <a:p>
            <a:r>
              <a:rPr lang="en-US" b="1" dirty="0">
                <a:solidFill>
                  <a:schemeClr val="bg1"/>
                </a:solidFill>
              </a:rPr>
              <a:t>PRIYA DAVIS</a:t>
            </a:r>
          </a:p>
          <a:p>
            <a:r>
              <a:rPr lang="en-US" sz="1400" b="1" dirty="0">
                <a:solidFill>
                  <a:schemeClr val="bg1"/>
                </a:solidFill>
              </a:rPr>
              <a:t>INSAID – Oct’20</a:t>
            </a:r>
          </a:p>
        </p:txBody>
      </p:sp>
    </p:spTree>
    <p:extLst>
      <p:ext uri="{BB962C8B-B14F-4D97-AF65-F5344CB8AC3E}">
        <p14:creationId xmlns:p14="http://schemas.microsoft.com/office/powerpoint/2010/main" val="113376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F516B-742C-4239-9BEC-D15F8FF9DE85}"/>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sp>
        <p:nvSpPr>
          <p:cNvPr id="6" name="Rectangle 5">
            <a:extLst>
              <a:ext uri="{FF2B5EF4-FFF2-40B4-BE49-F238E27FC236}">
                <a16:creationId xmlns:a16="http://schemas.microsoft.com/office/drawing/2014/main" id="{75200631-5D8F-459D-AD5C-FC1039531EB6}"/>
              </a:ext>
            </a:extLst>
          </p:cNvPr>
          <p:cNvSpPr/>
          <p:nvPr/>
        </p:nvSpPr>
        <p:spPr>
          <a:xfrm>
            <a:off x="457201" y="480596"/>
            <a:ext cx="7391399" cy="338554"/>
          </a:xfrm>
          <a:prstGeom prst="rect">
            <a:avLst/>
          </a:prstGeom>
        </p:spPr>
        <p:txBody>
          <a:bodyPr wrap="square">
            <a:spAutoFit/>
          </a:bodyPr>
          <a:lstStyle/>
          <a:p>
            <a:r>
              <a:rPr lang="en-US" sz="1600" b="1" dirty="0"/>
              <a:t>In which year and for which region was the Average price the highest?</a:t>
            </a:r>
            <a:endParaRPr lang="en-US" sz="1600" b="1" dirty="0">
              <a:effectLst/>
            </a:endParaRPr>
          </a:p>
        </p:txBody>
      </p:sp>
      <p:sp>
        <p:nvSpPr>
          <p:cNvPr id="3" name="Rectangle 2">
            <a:extLst>
              <a:ext uri="{FF2B5EF4-FFF2-40B4-BE49-F238E27FC236}">
                <a16:creationId xmlns:a16="http://schemas.microsoft.com/office/drawing/2014/main" id="{9DA27503-30DB-4BA6-A036-F4509E5F65A4}"/>
              </a:ext>
            </a:extLst>
          </p:cNvPr>
          <p:cNvSpPr/>
          <p:nvPr/>
        </p:nvSpPr>
        <p:spPr>
          <a:xfrm>
            <a:off x="152401" y="4779899"/>
            <a:ext cx="9143999" cy="292388"/>
          </a:xfrm>
          <a:prstGeom prst="rect">
            <a:avLst/>
          </a:prstGeom>
        </p:spPr>
        <p:txBody>
          <a:bodyPr wrap="square">
            <a:spAutoFit/>
          </a:bodyPr>
          <a:lstStyle/>
          <a:p>
            <a:r>
              <a:rPr lang="en-US" sz="1300" b="1" dirty="0"/>
              <a:t>There was a huge increase in Avocado prices as the demand was little high in Year 2017 in San </a:t>
            </a:r>
            <a:r>
              <a:rPr lang="en-US" sz="1300" b="1" dirty="0" err="1"/>
              <a:t>Franciso</a:t>
            </a:r>
            <a:r>
              <a:rPr lang="en-US" sz="1300" b="1" dirty="0"/>
              <a:t> region</a:t>
            </a:r>
            <a:endParaRPr lang="en-US" sz="1300" dirty="0"/>
          </a:p>
        </p:txBody>
      </p:sp>
      <p:pic>
        <p:nvPicPr>
          <p:cNvPr id="4" name="Picture 3">
            <a:extLst>
              <a:ext uri="{FF2B5EF4-FFF2-40B4-BE49-F238E27FC236}">
                <a16:creationId xmlns:a16="http://schemas.microsoft.com/office/drawing/2014/main" id="{718D1478-F44F-4F4B-92D9-72A9833FDC91}"/>
              </a:ext>
            </a:extLst>
          </p:cNvPr>
          <p:cNvPicPr>
            <a:picLocks noChangeAspect="1"/>
          </p:cNvPicPr>
          <p:nvPr/>
        </p:nvPicPr>
        <p:blipFill>
          <a:blip r:embed="rId2"/>
          <a:stretch>
            <a:fillRect/>
          </a:stretch>
        </p:blipFill>
        <p:spPr>
          <a:xfrm>
            <a:off x="1066800" y="832515"/>
            <a:ext cx="5029200" cy="3932445"/>
          </a:xfrm>
          <a:prstGeom prst="rect">
            <a:avLst/>
          </a:prstGeom>
        </p:spPr>
      </p:pic>
      <p:sp>
        <p:nvSpPr>
          <p:cNvPr id="5" name="Rectangle 4">
            <a:extLst>
              <a:ext uri="{FF2B5EF4-FFF2-40B4-BE49-F238E27FC236}">
                <a16:creationId xmlns:a16="http://schemas.microsoft.com/office/drawing/2014/main" id="{C6544812-B9E8-436A-98F2-02895A103B94}"/>
              </a:ext>
            </a:extLst>
          </p:cNvPr>
          <p:cNvSpPr/>
          <p:nvPr/>
        </p:nvSpPr>
        <p:spPr>
          <a:xfrm>
            <a:off x="1600200" y="3181350"/>
            <a:ext cx="419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2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F516B-742C-4239-9BEC-D15F8FF9DE85}"/>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pic>
        <p:nvPicPr>
          <p:cNvPr id="2" name="Picture 1">
            <a:extLst>
              <a:ext uri="{FF2B5EF4-FFF2-40B4-BE49-F238E27FC236}">
                <a16:creationId xmlns:a16="http://schemas.microsoft.com/office/drawing/2014/main" id="{F5075BB4-562A-4DFD-AF4F-2BA20512947A}"/>
              </a:ext>
            </a:extLst>
          </p:cNvPr>
          <p:cNvPicPr>
            <a:picLocks noChangeAspect="1"/>
          </p:cNvPicPr>
          <p:nvPr/>
        </p:nvPicPr>
        <p:blipFill rotWithShape="1">
          <a:blip r:embed="rId2"/>
          <a:srcRect l="3824"/>
          <a:stretch/>
        </p:blipFill>
        <p:spPr>
          <a:xfrm>
            <a:off x="838200" y="1014414"/>
            <a:ext cx="5562600" cy="3276170"/>
          </a:xfrm>
          <a:prstGeom prst="rect">
            <a:avLst/>
          </a:prstGeom>
          <a:ln>
            <a:solidFill>
              <a:schemeClr val="tx1"/>
            </a:solidFill>
          </a:ln>
        </p:spPr>
      </p:pic>
      <p:sp>
        <p:nvSpPr>
          <p:cNvPr id="3" name="Rectangle 2">
            <a:extLst>
              <a:ext uri="{FF2B5EF4-FFF2-40B4-BE49-F238E27FC236}">
                <a16:creationId xmlns:a16="http://schemas.microsoft.com/office/drawing/2014/main" id="{B9F214AC-240C-4B53-BEBB-DD12FB51D64D}"/>
              </a:ext>
            </a:extLst>
          </p:cNvPr>
          <p:cNvSpPr/>
          <p:nvPr/>
        </p:nvSpPr>
        <p:spPr>
          <a:xfrm>
            <a:off x="838200" y="666750"/>
            <a:ext cx="6019800" cy="369332"/>
          </a:xfrm>
          <a:prstGeom prst="rect">
            <a:avLst/>
          </a:prstGeom>
        </p:spPr>
        <p:txBody>
          <a:bodyPr wrap="square">
            <a:spAutoFit/>
          </a:bodyPr>
          <a:lstStyle/>
          <a:p>
            <a:r>
              <a:rPr lang="en-US" b="1" dirty="0"/>
              <a:t>Correlation of Features</a:t>
            </a:r>
            <a:endParaRPr lang="en-US" dirty="0"/>
          </a:p>
        </p:txBody>
      </p:sp>
      <p:sp>
        <p:nvSpPr>
          <p:cNvPr id="4" name="Rectangle 3">
            <a:extLst>
              <a:ext uri="{FF2B5EF4-FFF2-40B4-BE49-F238E27FC236}">
                <a16:creationId xmlns:a16="http://schemas.microsoft.com/office/drawing/2014/main" id="{011ACB1B-E41B-4CE1-9CA0-B2084116DAF8}"/>
              </a:ext>
            </a:extLst>
          </p:cNvPr>
          <p:cNvSpPr/>
          <p:nvPr/>
        </p:nvSpPr>
        <p:spPr>
          <a:xfrm>
            <a:off x="381000" y="4410730"/>
            <a:ext cx="7010400" cy="523220"/>
          </a:xfrm>
          <a:prstGeom prst="rect">
            <a:avLst/>
          </a:prstGeom>
        </p:spPr>
        <p:txBody>
          <a:bodyPr wrap="square">
            <a:spAutoFit/>
          </a:bodyPr>
          <a:lstStyle/>
          <a:p>
            <a:r>
              <a:rPr lang="en-US" sz="1400" dirty="0"/>
              <a:t>Heatmap shows all the Features are not correlated with the </a:t>
            </a:r>
            <a:r>
              <a:rPr lang="en-US" sz="1400" b="1" dirty="0"/>
              <a:t>Average Price column</a:t>
            </a:r>
            <a:r>
              <a:rPr lang="en-US" sz="1400" dirty="0"/>
              <a:t>, instead most of them are correlated with each other. </a:t>
            </a:r>
          </a:p>
        </p:txBody>
      </p:sp>
    </p:spTree>
    <p:extLst>
      <p:ext uri="{BB962C8B-B14F-4D97-AF65-F5344CB8AC3E}">
        <p14:creationId xmlns:p14="http://schemas.microsoft.com/office/powerpoint/2010/main" val="195734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F516B-742C-4239-9BEC-D15F8FF9DE85}"/>
              </a:ext>
            </a:extLst>
          </p:cNvPr>
          <p:cNvSpPr/>
          <p:nvPr/>
        </p:nvSpPr>
        <p:spPr>
          <a:xfrm>
            <a:off x="637517" y="143530"/>
            <a:ext cx="2940485" cy="523220"/>
          </a:xfrm>
          <a:prstGeom prst="rect">
            <a:avLst/>
          </a:prstGeom>
        </p:spPr>
        <p:txBody>
          <a:bodyPr wrap="none">
            <a:spAutoFit/>
          </a:bodyPr>
          <a:lstStyle/>
          <a:p>
            <a:r>
              <a:rPr lang="en-US" sz="2800" b="1" u="sng" dirty="0">
                <a:latin typeface="9"/>
              </a:rPr>
              <a:t>Few Observations:</a:t>
            </a:r>
            <a:endParaRPr lang="en-US" sz="2000" b="1" u="sng" dirty="0">
              <a:latin typeface="9"/>
            </a:endParaRPr>
          </a:p>
        </p:txBody>
      </p:sp>
      <p:sp>
        <p:nvSpPr>
          <p:cNvPr id="4" name="Rectangle 3">
            <a:extLst>
              <a:ext uri="{FF2B5EF4-FFF2-40B4-BE49-F238E27FC236}">
                <a16:creationId xmlns:a16="http://schemas.microsoft.com/office/drawing/2014/main" id="{011ACB1B-E41B-4CE1-9CA0-B2084116DAF8}"/>
              </a:ext>
            </a:extLst>
          </p:cNvPr>
          <p:cNvSpPr/>
          <p:nvPr/>
        </p:nvSpPr>
        <p:spPr>
          <a:xfrm>
            <a:off x="457200" y="1063407"/>
            <a:ext cx="7010400" cy="3539430"/>
          </a:xfrm>
          <a:prstGeom prst="rect">
            <a:avLst/>
          </a:prstGeom>
        </p:spPr>
        <p:txBody>
          <a:bodyPr wrap="square">
            <a:spAutoFit/>
          </a:bodyPr>
          <a:lstStyle/>
          <a:p>
            <a:pPr marL="285750" indent="-285750">
              <a:buFontTx/>
              <a:buChar char="-"/>
            </a:pPr>
            <a:r>
              <a:rPr lang="en-US" sz="1600" dirty="0"/>
              <a:t>Every year, prices of Avocados are higher in Second half of year, particularly in the September-October month.</a:t>
            </a:r>
          </a:p>
          <a:p>
            <a:pPr marL="285750" indent="-285750">
              <a:buFontTx/>
              <a:buChar char="-"/>
            </a:pPr>
            <a:endParaRPr lang="en-US" sz="1600" dirty="0"/>
          </a:p>
          <a:p>
            <a:pPr marL="285750" indent="-285750">
              <a:buFontTx/>
              <a:buChar char="-"/>
            </a:pPr>
            <a:r>
              <a:rPr lang="en-US" sz="1600" dirty="0"/>
              <a:t>Prices of Avocados are increasing year by year. </a:t>
            </a:r>
          </a:p>
          <a:p>
            <a:pPr marL="285750" indent="-285750">
              <a:buFontTx/>
              <a:buChar char="-"/>
            </a:pPr>
            <a:endParaRPr lang="en-US" sz="1600" dirty="0"/>
          </a:p>
          <a:p>
            <a:pPr marL="285750" indent="-285750">
              <a:buFontTx/>
              <a:buChar char="-"/>
            </a:pPr>
            <a:r>
              <a:rPr lang="en-US" sz="1600" dirty="0"/>
              <a:t>Most of the Avocados are in the price range 1.0 to 1.5 dollars.</a:t>
            </a:r>
          </a:p>
          <a:p>
            <a:pPr marL="285750" indent="-285750">
              <a:buFontTx/>
              <a:buChar char="-"/>
            </a:pPr>
            <a:endParaRPr lang="en-US" sz="1600" dirty="0"/>
          </a:p>
          <a:p>
            <a:pPr marL="285750" indent="-285750">
              <a:buFontTx/>
              <a:buChar char="-"/>
            </a:pPr>
            <a:r>
              <a:rPr lang="en-US" sz="1600" dirty="0"/>
              <a:t>Hart Ford Springfield has highest average price in year 2017. Also, in San Francisco, there was a high rise in prices in year 2016-2017. </a:t>
            </a:r>
          </a:p>
          <a:p>
            <a:pPr marL="285750" indent="-285750">
              <a:buFontTx/>
              <a:buChar char="-"/>
            </a:pPr>
            <a:endParaRPr lang="en-US" sz="1600" dirty="0"/>
          </a:p>
          <a:p>
            <a:pPr marL="285750" indent="-285750">
              <a:buFontTx/>
              <a:buChar char="-"/>
            </a:pPr>
            <a:r>
              <a:rPr lang="en-US" sz="1600" dirty="0"/>
              <a:t>Organic Avocados are costlier as compared to Conventional ones. But Conventional ones are high in demand may be due to low prices.</a:t>
            </a:r>
          </a:p>
          <a:p>
            <a:pPr marL="285750" indent="-285750">
              <a:buFontTx/>
              <a:buChar char="-"/>
            </a:pPr>
            <a:endParaRPr lang="en-US" sz="1600" dirty="0"/>
          </a:p>
          <a:p>
            <a:r>
              <a:rPr lang="en-US" sz="1600" dirty="0"/>
              <a:t>-    Sales of Avocados with Product code of “4225” are higher.</a:t>
            </a:r>
            <a:endParaRPr lang="en-IN" sz="1600" dirty="0"/>
          </a:p>
        </p:txBody>
      </p:sp>
    </p:spTree>
    <p:extLst>
      <p:ext uri="{BB962C8B-B14F-4D97-AF65-F5344CB8AC3E}">
        <p14:creationId xmlns:p14="http://schemas.microsoft.com/office/powerpoint/2010/main" val="52641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CBA2E3-4C33-42D5-9F8C-5C839D4DB3FB}"/>
              </a:ext>
            </a:extLst>
          </p:cNvPr>
          <p:cNvSpPr/>
          <p:nvPr/>
        </p:nvSpPr>
        <p:spPr>
          <a:xfrm>
            <a:off x="533400" y="-171450"/>
            <a:ext cx="7086600" cy="5078313"/>
          </a:xfrm>
          <a:prstGeom prst="rect">
            <a:avLst/>
          </a:prstGeom>
        </p:spPr>
        <p:txBody>
          <a:bodyPr wrap="square">
            <a:spAutoFit/>
          </a:bodyPr>
          <a:lstStyle/>
          <a:p>
            <a:endParaRPr lang="en-US" sz="1200" dirty="0">
              <a:solidFill>
                <a:srgbClr val="000000"/>
              </a:solidFill>
              <a:latin typeface="Franklin Gothic Demi" panose="020B0703020102020204" pitchFamily="34" charset="0"/>
            </a:endParaRPr>
          </a:p>
          <a:p>
            <a:r>
              <a:rPr lang="en-US" sz="2400" dirty="0">
                <a:latin typeface="Franklin Gothic Demi" panose="020B0703020102020204" pitchFamily="34" charset="0"/>
              </a:rPr>
              <a:t>Machine Learning Model:</a:t>
            </a:r>
          </a:p>
          <a:p>
            <a:r>
              <a:rPr lang="en-US" u="sng" dirty="0">
                <a:latin typeface="Franklin Gothic Book" panose="020B0503020102020204" pitchFamily="34" charset="0"/>
              </a:rPr>
              <a:t>Train-Test Split : </a:t>
            </a:r>
          </a:p>
          <a:p>
            <a:r>
              <a:rPr lang="en-US" dirty="0">
                <a:latin typeface="Wingdings" panose="05000000000000000000" pitchFamily="2" charset="2"/>
              </a:rPr>
              <a:t></a:t>
            </a:r>
            <a:r>
              <a:rPr lang="en-US" dirty="0">
                <a:latin typeface="Franklin Gothic Book" panose="020B0503020102020204" pitchFamily="34" charset="0"/>
              </a:rPr>
              <a:t>Dataset is divided in the ratio of 80-20.Using 80% of data we train the model and  remaining 20% of data is used to test the model </a:t>
            </a:r>
          </a:p>
          <a:p>
            <a:r>
              <a:rPr lang="en-US" dirty="0">
                <a:latin typeface="Wingdings" panose="05000000000000000000" pitchFamily="2" charset="2"/>
              </a:rPr>
              <a:t></a:t>
            </a:r>
            <a:r>
              <a:rPr lang="en-US" dirty="0">
                <a:latin typeface="Franklin Gothic Book" panose="020B0503020102020204" pitchFamily="34" charset="0"/>
              </a:rPr>
              <a:t>Best fit model will be selected using </a:t>
            </a:r>
          </a:p>
          <a:p>
            <a:r>
              <a:rPr lang="en-US" dirty="0">
                <a:latin typeface="Wingdings" panose="05000000000000000000" pitchFamily="2" charset="2"/>
              </a:rPr>
              <a:t></a:t>
            </a:r>
            <a:r>
              <a:rPr lang="en-US" dirty="0">
                <a:latin typeface="Franklin Gothic Book" panose="020B0503020102020204" pitchFamily="34" charset="0"/>
              </a:rPr>
              <a:t>Root Mean Square Error                  -Low RMSE  is good</a:t>
            </a:r>
          </a:p>
          <a:p>
            <a:r>
              <a:rPr lang="en-US" dirty="0">
                <a:latin typeface="Wingdings" panose="05000000000000000000" pitchFamily="2" charset="2"/>
              </a:rPr>
              <a:t></a:t>
            </a:r>
            <a:r>
              <a:rPr lang="en-US" dirty="0">
                <a:latin typeface="Franklin Gothic Book" panose="020B0503020102020204" pitchFamily="34" charset="0"/>
              </a:rPr>
              <a:t>R-Squared ( Explained Variance )    -High R-squared is good</a:t>
            </a:r>
          </a:p>
          <a:p>
            <a:r>
              <a:rPr lang="en-US" dirty="0">
                <a:latin typeface="Wingdings" panose="05000000000000000000" pitchFamily="2" charset="2"/>
              </a:rPr>
              <a:t></a:t>
            </a:r>
            <a:r>
              <a:rPr lang="en-US" dirty="0">
                <a:latin typeface="Franklin Gothic Book" panose="020B0503020102020204" pitchFamily="34" charset="0"/>
              </a:rPr>
              <a:t>Adjusted R-square                            -High Adjusted R-squared is good</a:t>
            </a:r>
          </a:p>
          <a:p>
            <a:endParaRPr lang="en-US" dirty="0">
              <a:latin typeface="Franklin Gothic Book" panose="020B0503020102020204" pitchFamily="34" charset="0"/>
            </a:endParaRPr>
          </a:p>
          <a:p>
            <a:r>
              <a:rPr lang="en-US" u="sng" dirty="0">
                <a:latin typeface="Franklin Gothic Book" panose="020B0503020102020204" pitchFamily="34" charset="0"/>
              </a:rPr>
              <a:t>One-Hot Encoding:</a:t>
            </a:r>
          </a:p>
          <a:p>
            <a:r>
              <a:rPr lang="en-US" dirty="0">
                <a:latin typeface="Wingdings" panose="05000000000000000000" pitchFamily="2" charset="2"/>
              </a:rPr>
              <a:t></a:t>
            </a:r>
            <a:r>
              <a:rPr lang="en-US" dirty="0">
                <a:latin typeface="Franklin Gothic Book" panose="020B0503020102020204" pitchFamily="34" charset="0"/>
              </a:rPr>
              <a:t>Performed One Hot Encoding for the Categorical columns using </a:t>
            </a:r>
            <a:r>
              <a:rPr lang="en-US" dirty="0" err="1">
                <a:latin typeface="Franklin Gothic Book" panose="020B0503020102020204" pitchFamily="34" charset="0"/>
              </a:rPr>
              <a:t>get_dummies</a:t>
            </a:r>
            <a:r>
              <a:rPr lang="en-US" dirty="0">
                <a:latin typeface="Franklin Gothic Book" panose="020B0503020102020204" pitchFamily="34" charset="0"/>
              </a:rPr>
              <a:t>() method in python </a:t>
            </a:r>
          </a:p>
          <a:p>
            <a:r>
              <a:rPr lang="en-US" dirty="0">
                <a:latin typeface="Wingdings" panose="05000000000000000000" pitchFamily="2" charset="2"/>
              </a:rPr>
              <a:t></a:t>
            </a:r>
            <a:r>
              <a:rPr lang="en-US" dirty="0">
                <a:latin typeface="Franklin Gothic Book" panose="020B0503020102020204" pitchFamily="34" charset="0"/>
              </a:rPr>
              <a:t>Columns on which One Hot Encoding performed – region, type</a:t>
            </a:r>
          </a:p>
          <a:p>
            <a:endParaRPr lang="en-US" dirty="0">
              <a:latin typeface="Franklin Gothic Book" panose="020B0503020102020204" pitchFamily="34" charset="0"/>
            </a:endParaRPr>
          </a:p>
          <a:p>
            <a:r>
              <a:rPr lang="en-US" u="sng" dirty="0">
                <a:latin typeface="Franklin Gothic Book" panose="020B0503020102020204" pitchFamily="34" charset="0"/>
              </a:rPr>
              <a:t>Standardization ( Scaling ) : </a:t>
            </a:r>
          </a:p>
          <a:p>
            <a:r>
              <a:rPr lang="en-US" dirty="0">
                <a:latin typeface="Wingdings" panose="05000000000000000000" pitchFamily="2" charset="2"/>
              </a:rPr>
              <a:t></a:t>
            </a:r>
            <a:r>
              <a:rPr lang="en-US" dirty="0">
                <a:latin typeface="Franklin Gothic Book" panose="020B0503020102020204" pitchFamily="34" charset="0"/>
              </a:rPr>
              <a:t>Performed StandardScaler ( Z-score )  fit &amp; transform operation on all the columns to bring different scales onto a single scale </a:t>
            </a:r>
          </a:p>
        </p:txBody>
      </p:sp>
    </p:spTree>
    <p:extLst>
      <p:ext uri="{BB962C8B-B14F-4D97-AF65-F5344CB8AC3E}">
        <p14:creationId xmlns:p14="http://schemas.microsoft.com/office/powerpoint/2010/main" val="417501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39624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Linear Regression model</a:t>
            </a:r>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1989679968"/>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0.100</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0.021</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0.145</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0.433</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0.431</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260222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42672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Decision Tree Regression model 1</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1576524707"/>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0.100</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0.021</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0.145</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0.711</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0.710</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693033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42672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Decision Tree Regression model 2</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565874465"/>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0.175</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0.055</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0.234</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0.656</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0.655</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1794905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56388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Decision Tree Model 3 (with Grid Search CV)</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3521201666"/>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0.144</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0.045</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0.212</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0.718</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0.717</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28337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56388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Random Forest Regressor Model 1</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4049621017"/>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0.100</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0.021</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0.146</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0.866</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0.865</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4210969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56388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Random Forest Regressor Model 2</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2506784976"/>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0.105</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0.023</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0.153</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0.853</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0.853</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237284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9F3F86-0C65-4AC7-A72E-395020306D23}"/>
              </a:ext>
            </a:extLst>
          </p:cNvPr>
          <p:cNvSpPr/>
          <p:nvPr/>
        </p:nvSpPr>
        <p:spPr>
          <a:xfrm>
            <a:off x="571500" y="242682"/>
            <a:ext cx="6743700" cy="4658135"/>
          </a:xfrm>
          <a:prstGeom prst="rect">
            <a:avLst/>
          </a:prstGeom>
        </p:spPr>
        <p:txBody>
          <a:bodyPr wrap="square">
            <a:spAutoFit/>
          </a:bodyPr>
          <a:lstStyle/>
          <a:p>
            <a:pPr>
              <a:lnSpc>
                <a:spcPct val="150000"/>
              </a:lnSpc>
            </a:pPr>
            <a:r>
              <a:rPr lang="en-US" sz="2000" b="1" u="sng" dirty="0"/>
              <a:t>Framework : </a:t>
            </a:r>
            <a:endParaRPr lang="en-US" sz="2000" b="1" dirty="0"/>
          </a:p>
          <a:p>
            <a:pPr marL="342900" indent="-342900">
              <a:lnSpc>
                <a:spcPct val="150000"/>
              </a:lnSpc>
              <a:buFont typeface="+mj-lt"/>
              <a:buAutoNum type="arabicParenR"/>
            </a:pPr>
            <a:r>
              <a:rPr lang="en-US" dirty="0"/>
              <a:t>Problem Statement</a:t>
            </a:r>
          </a:p>
          <a:p>
            <a:pPr marL="342900" indent="-342900">
              <a:lnSpc>
                <a:spcPct val="150000"/>
              </a:lnSpc>
              <a:buFont typeface="+mj-lt"/>
              <a:buAutoNum type="arabicParenR"/>
            </a:pPr>
            <a:r>
              <a:rPr lang="en-US" dirty="0"/>
              <a:t>Dataset and Data Description</a:t>
            </a:r>
          </a:p>
          <a:p>
            <a:pPr marL="342900" indent="-342900">
              <a:lnSpc>
                <a:spcPct val="150000"/>
              </a:lnSpc>
              <a:buFont typeface="+mj-lt"/>
              <a:buAutoNum type="arabicParenR"/>
            </a:pPr>
            <a:r>
              <a:rPr lang="en-US" dirty="0"/>
              <a:t>Data Pre-processing and Cleaning</a:t>
            </a:r>
          </a:p>
          <a:p>
            <a:pPr marL="342900" indent="-342900">
              <a:lnSpc>
                <a:spcPct val="150000"/>
              </a:lnSpc>
              <a:buFont typeface="+mj-lt"/>
              <a:buAutoNum type="arabicParenR"/>
            </a:pPr>
            <a:r>
              <a:rPr lang="en-US" dirty="0"/>
              <a:t>Exploratory Data Analysis (EDA)</a:t>
            </a:r>
          </a:p>
          <a:p>
            <a:pPr marL="342900" indent="-342900">
              <a:lnSpc>
                <a:spcPct val="150000"/>
              </a:lnSpc>
              <a:buFont typeface="+mj-lt"/>
              <a:buAutoNum type="arabicParenR"/>
            </a:pPr>
            <a:r>
              <a:rPr lang="en-US" dirty="0"/>
              <a:t>ML readiness – Dummy creation, Data Splitting and Scaling</a:t>
            </a:r>
          </a:p>
          <a:p>
            <a:pPr marL="342900" indent="-342900">
              <a:lnSpc>
                <a:spcPct val="150000"/>
              </a:lnSpc>
              <a:buFont typeface="+mj-lt"/>
              <a:buAutoNum type="arabicParenR"/>
            </a:pPr>
            <a:r>
              <a:rPr lang="en-US" dirty="0"/>
              <a:t>Linear regression </a:t>
            </a:r>
          </a:p>
          <a:p>
            <a:pPr marL="342900" indent="-342900">
              <a:lnSpc>
                <a:spcPct val="150000"/>
              </a:lnSpc>
              <a:buFont typeface="+mj-lt"/>
              <a:buAutoNum type="arabicParenR"/>
            </a:pPr>
            <a:r>
              <a:rPr lang="en-US" dirty="0"/>
              <a:t>Decision Tree</a:t>
            </a:r>
          </a:p>
          <a:p>
            <a:pPr marL="342900" indent="-342900">
              <a:lnSpc>
                <a:spcPct val="150000"/>
              </a:lnSpc>
              <a:buFont typeface="+mj-lt"/>
              <a:buAutoNum type="arabicParenR"/>
            </a:pPr>
            <a:r>
              <a:rPr lang="en-US" dirty="0"/>
              <a:t>Random Forest</a:t>
            </a:r>
          </a:p>
          <a:p>
            <a:pPr marL="342900" indent="-342900">
              <a:lnSpc>
                <a:spcPct val="150000"/>
              </a:lnSpc>
              <a:buFont typeface="+mj-lt"/>
              <a:buAutoNum type="arabicParenR"/>
            </a:pPr>
            <a:r>
              <a:rPr lang="en-US" dirty="0"/>
              <a:t>Model Evaluation Result Comparisons </a:t>
            </a:r>
          </a:p>
          <a:p>
            <a:pPr marL="342900" indent="-342900">
              <a:lnSpc>
                <a:spcPct val="150000"/>
              </a:lnSpc>
              <a:buFont typeface="+mj-lt"/>
              <a:buAutoNum type="arabicParenR"/>
            </a:pPr>
            <a:r>
              <a:rPr lang="en-US" dirty="0"/>
              <a:t>Conclusion</a:t>
            </a:r>
          </a:p>
        </p:txBody>
      </p:sp>
      <p:pic>
        <p:nvPicPr>
          <p:cNvPr id="2" name="Picture 1">
            <a:extLst>
              <a:ext uri="{FF2B5EF4-FFF2-40B4-BE49-F238E27FC236}">
                <a16:creationId xmlns:a16="http://schemas.microsoft.com/office/drawing/2014/main" id="{559A86A3-F2A7-42FC-A116-47A8AD1DCF95}"/>
              </a:ext>
            </a:extLst>
          </p:cNvPr>
          <p:cNvPicPr>
            <a:picLocks noChangeAspect="1"/>
          </p:cNvPicPr>
          <p:nvPr/>
        </p:nvPicPr>
        <p:blipFill>
          <a:blip r:embed="rId2"/>
          <a:stretch>
            <a:fillRect/>
          </a:stretch>
        </p:blipFill>
        <p:spPr>
          <a:xfrm>
            <a:off x="5771119" y="3161524"/>
            <a:ext cx="3372881" cy="1985963"/>
          </a:xfrm>
          <a:prstGeom prst="rect">
            <a:avLst/>
          </a:prstGeom>
        </p:spPr>
      </p:pic>
    </p:spTree>
    <p:extLst>
      <p:ext uri="{BB962C8B-B14F-4D97-AF65-F5344CB8AC3E}">
        <p14:creationId xmlns:p14="http://schemas.microsoft.com/office/powerpoint/2010/main" val="226922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56388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t>Random Forest Model 3 (with Grid search CV)</a:t>
            </a:r>
            <a:endParaRPr lang="en-US" sz="2000" u="sng" dirty="0"/>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1554650693"/>
              </p:ext>
            </p:extLst>
          </p:nvPr>
        </p:nvGraphicFramePr>
        <p:xfrm>
          <a:off x="742005" y="1484900"/>
          <a:ext cx="5943600" cy="1925052"/>
        </p:xfrm>
        <a:graphic>
          <a:graphicData uri="http://schemas.openxmlformats.org/drawingml/2006/table">
            <a:tbl>
              <a:tblPr firstRow="1" bandRow="1">
                <a:effectLst>
                  <a:innerShdw blurRad="228600">
                    <a:prstClr val="black"/>
                  </a:innerShdw>
                </a:effectLst>
                <a:tableStyleId>{00A15C55-8517-42AA-B614-E9B94910E393}</a:tableStyleId>
              </a:tblPr>
              <a:tblGrid>
                <a:gridCol w="904598">
                  <a:extLst>
                    <a:ext uri="{9D8B030D-6E8A-4147-A177-3AD203B41FA5}">
                      <a16:colId xmlns:a16="http://schemas.microsoft.com/office/drawing/2014/main" val="705210856"/>
                    </a:ext>
                  </a:extLst>
                </a:gridCol>
                <a:gridCol w="3055163">
                  <a:extLst>
                    <a:ext uri="{9D8B030D-6E8A-4147-A177-3AD203B41FA5}">
                      <a16:colId xmlns:a16="http://schemas.microsoft.com/office/drawing/2014/main" val="3470850096"/>
                    </a:ext>
                  </a:extLst>
                </a:gridCol>
                <a:gridCol w="1983839">
                  <a:extLst>
                    <a:ext uri="{9D8B030D-6E8A-4147-A177-3AD203B41FA5}">
                      <a16:colId xmlns:a16="http://schemas.microsoft.com/office/drawing/2014/main" val="3695982856"/>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Sr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Metric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Value</a:t>
                      </a:r>
                    </a:p>
                  </a:txBody>
                  <a:tcPr/>
                </a:tc>
                <a:extLst>
                  <a:ext uri="{0D108BD9-81ED-4DB2-BD59-A6C34878D82A}">
                    <a16:rowId xmlns:a16="http://schemas.microsoft.com/office/drawing/2014/main" val="2865723765"/>
                  </a:ext>
                </a:extLst>
              </a:tr>
              <a:tr h="320842">
                <a:tc>
                  <a:txBody>
                    <a:bodyPr/>
                    <a:lstStyle/>
                    <a:p>
                      <a:pPr algn="ctr"/>
                      <a:r>
                        <a:rPr lang="en-IN" dirty="0"/>
                        <a:t>1</a:t>
                      </a:r>
                    </a:p>
                  </a:txBody>
                  <a:tcPr/>
                </a:tc>
                <a:tc>
                  <a:txBody>
                    <a:bodyPr/>
                    <a:lstStyle/>
                    <a:p>
                      <a:r>
                        <a:rPr lang="en-IN" dirty="0"/>
                        <a:t>Mean Absolute Error</a:t>
                      </a:r>
                    </a:p>
                  </a:txBody>
                  <a:tcPr/>
                </a:tc>
                <a:tc>
                  <a:txBody>
                    <a:bodyPr/>
                    <a:lstStyle/>
                    <a:p>
                      <a:pPr algn="ctr"/>
                      <a:r>
                        <a:rPr lang="en-US" dirty="0">
                          <a:effectLst/>
                        </a:rPr>
                        <a:t>0.106</a:t>
                      </a:r>
                      <a:endParaRPr lang="en-IN" dirty="0"/>
                    </a:p>
                  </a:txBody>
                  <a:tcPr/>
                </a:tc>
                <a:extLst>
                  <a:ext uri="{0D108BD9-81ED-4DB2-BD59-A6C34878D82A}">
                    <a16:rowId xmlns:a16="http://schemas.microsoft.com/office/drawing/2014/main" val="3140312413"/>
                  </a:ext>
                </a:extLst>
              </a:tr>
              <a:tr h="320842">
                <a:tc>
                  <a:txBody>
                    <a:bodyPr/>
                    <a:lstStyle/>
                    <a:p>
                      <a:pPr algn="ctr"/>
                      <a:r>
                        <a:rPr lang="en-IN" dirty="0"/>
                        <a:t>2</a:t>
                      </a:r>
                    </a:p>
                  </a:txBody>
                  <a:tcPr/>
                </a:tc>
                <a:tc>
                  <a:txBody>
                    <a:bodyPr/>
                    <a:lstStyle/>
                    <a:p>
                      <a:r>
                        <a:rPr lang="en-IN" dirty="0"/>
                        <a:t>Mean Squared Error</a:t>
                      </a:r>
                    </a:p>
                  </a:txBody>
                  <a:tcPr/>
                </a:tc>
                <a:tc>
                  <a:txBody>
                    <a:bodyPr/>
                    <a:lstStyle/>
                    <a:p>
                      <a:pPr algn="ctr"/>
                      <a:r>
                        <a:rPr lang="en-US" dirty="0">
                          <a:effectLst/>
                        </a:rPr>
                        <a:t>0.023</a:t>
                      </a:r>
                      <a:endParaRPr lang="en-IN" dirty="0"/>
                    </a:p>
                  </a:txBody>
                  <a:tcPr/>
                </a:tc>
                <a:extLst>
                  <a:ext uri="{0D108BD9-81ED-4DB2-BD59-A6C34878D82A}">
                    <a16:rowId xmlns:a16="http://schemas.microsoft.com/office/drawing/2014/main" val="2669871909"/>
                  </a:ext>
                </a:extLst>
              </a:tr>
              <a:tr h="320842">
                <a:tc>
                  <a:txBody>
                    <a:bodyPr/>
                    <a:lstStyle/>
                    <a:p>
                      <a:pPr algn="ctr"/>
                      <a:r>
                        <a:rPr lang="en-IN" dirty="0"/>
                        <a:t>3</a:t>
                      </a:r>
                    </a:p>
                  </a:txBody>
                  <a:tcPr/>
                </a:tc>
                <a:tc>
                  <a:txBody>
                    <a:bodyPr/>
                    <a:lstStyle/>
                    <a:p>
                      <a:r>
                        <a:rPr lang="en-IN" dirty="0"/>
                        <a:t>Root Mean Squared Error</a:t>
                      </a:r>
                    </a:p>
                  </a:txBody>
                  <a:tcPr/>
                </a:tc>
                <a:tc>
                  <a:txBody>
                    <a:bodyPr/>
                    <a:lstStyle/>
                    <a:p>
                      <a:pPr algn="ctr"/>
                      <a:r>
                        <a:rPr lang="en-US" dirty="0">
                          <a:effectLst/>
                        </a:rPr>
                        <a:t>0.152</a:t>
                      </a:r>
                      <a:endParaRPr lang="en-IN" dirty="0"/>
                    </a:p>
                  </a:txBody>
                  <a:tcPr/>
                </a:tc>
                <a:extLst>
                  <a:ext uri="{0D108BD9-81ED-4DB2-BD59-A6C34878D82A}">
                    <a16:rowId xmlns:a16="http://schemas.microsoft.com/office/drawing/2014/main" val="3945403475"/>
                  </a:ext>
                </a:extLst>
              </a:tr>
              <a:tr h="320842">
                <a:tc>
                  <a:txBody>
                    <a:bodyPr/>
                    <a:lstStyle/>
                    <a:p>
                      <a:pPr algn="ctr"/>
                      <a:r>
                        <a:rPr lang="en-IN" dirty="0"/>
                        <a:t>4</a:t>
                      </a:r>
                    </a:p>
                  </a:txBody>
                  <a:tcPr/>
                </a:tc>
                <a:tc>
                  <a:txBody>
                    <a:bodyPr/>
                    <a:lstStyle/>
                    <a:p>
                      <a:r>
                        <a:rPr lang="en-IN" dirty="0"/>
                        <a:t>R-Square</a:t>
                      </a:r>
                    </a:p>
                  </a:txBody>
                  <a:tcPr/>
                </a:tc>
                <a:tc>
                  <a:txBody>
                    <a:bodyPr/>
                    <a:lstStyle/>
                    <a:p>
                      <a:pPr algn="ctr"/>
                      <a:r>
                        <a:rPr lang="en-US" dirty="0">
                          <a:effectLst/>
                        </a:rPr>
                        <a:t>0.855</a:t>
                      </a:r>
                      <a:endParaRPr lang="en-IN" dirty="0"/>
                    </a:p>
                  </a:txBody>
                  <a:tcPr/>
                </a:tc>
                <a:extLst>
                  <a:ext uri="{0D108BD9-81ED-4DB2-BD59-A6C34878D82A}">
                    <a16:rowId xmlns:a16="http://schemas.microsoft.com/office/drawing/2014/main" val="2949315033"/>
                  </a:ext>
                </a:extLst>
              </a:tr>
              <a:tr h="320842">
                <a:tc>
                  <a:txBody>
                    <a:bodyPr/>
                    <a:lstStyle/>
                    <a:p>
                      <a:pPr algn="ctr"/>
                      <a:r>
                        <a:rPr lang="en-IN" dirty="0"/>
                        <a:t>5</a:t>
                      </a:r>
                    </a:p>
                  </a:txBody>
                  <a:tcPr/>
                </a:tc>
                <a:tc>
                  <a:txBody>
                    <a:bodyPr/>
                    <a:lstStyle/>
                    <a:p>
                      <a:r>
                        <a:rPr lang="en-IN" dirty="0"/>
                        <a:t>Adjusted R-Square</a:t>
                      </a:r>
                    </a:p>
                  </a:txBody>
                  <a:tcPr/>
                </a:tc>
                <a:tc>
                  <a:txBody>
                    <a:bodyPr/>
                    <a:lstStyle/>
                    <a:p>
                      <a:pPr algn="ctr"/>
                      <a:r>
                        <a:rPr lang="en-US" dirty="0">
                          <a:effectLst/>
                        </a:rPr>
                        <a:t>0.855</a:t>
                      </a:r>
                      <a:endParaRPr lang="en-IN" dirty="0"/>
                    </a:p>
                  </a:txBody>
                  <a:tcP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290321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8C2F07-37D4-4CC7-8406-FEBF5D4838F6}"/>
              </a:ext>
            </a:extLst>
          </p:cNvPr>
          <p:cNvSpPr/>
          <p:nvPr/>
        </p:nvSpPr>
        <p:spPr>
          <a:xfrm>
            <a:off x="838200" y="285750"/>
            <a:ext cx="563880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u="sng" dirty="0"/>
              <a:t>Model Evaluation Result Comparisons </a:t>
            </a:r>
          </a:p>
        </p:txBody>
      </p:sp>
      <p:graphicFrame>
        <p:nvGraphicFramePr>
          <p:cNvPr id="6" name="Table 5">
            <a:extLst>
              <a:ext uri="{FF2B5EF4-FFF2-40B4-BE49-F238E27FC236}">
                <a16:creationId xmlns:a16="http://schemas.microsoft.com/office/drawing/2014/main" id="{47F6AD1C-E86A-420C-BDF1-AC31DE966C39}"/>
              </a:ext>
            </a:extLst>
          </p:cNvPr>
          <p:cNvGraphicFramePr>
            <a:graphicFrameLocks noGrp="1"/>
          </p:cNvGraphicFramePr>
          <p:nvPr>
            <p:extLst>
              <p:ext uri="{D42A27DB-BD31-4B8C-83A1-F6EECF244321}">
                <p14:modId xmlns:p14="http://schemas.microsoft.com/office/powerpoint/2010/main" val="1928563615"/>
              </p:ext>
            </p:extLst>
          </p:nvPr>
        </p:nvGraphicFramePr>
        <p:xfrm>
          <a:off x="457200" y="972125"/>
          <a:ext cx="6858000" cy="3199250"/>
        </p:xfrm>
        <a:graphic>
          <a:graphicData uri="http://schemas.openxmlformats.org/drawingml/2006/table">
            <a:tbl>
              <a:tblPr firstRow="1" bandRow="1">
                <a:tableStyleId>{00A15C55-8517-42AA-B614-E9B94910E393}</a:tableStyleId>
              </a:tblPr>
              <a:tblGrid>
                <a:gridCol w="1828800">
                  <a:extLst>
                    <a:ext uri="{9D8B030D-6E8A-4147-A177-3AD203B41FA5}">
                      <a16:colId xmlns:a16="http://schemas.microsoft.com/office/drawing/2014/main" val="705210856"/>
                    </a:ext>
                  </a:extLst>
                </a:gridCol>
                <a:gridCol w="1005840">
                  <a:extLst>
                    <a:ext uri="{9D8B030D-6E8A-4147-A177-3AD203B41FA5}">
                      <a16:colId xmlns:a16="http://schemas.microsoft.com/office/drawing/2014/main" val="3470850096"/>
                    </a:ext>
                  </a:extLst>
                </a:gridCol>
                <a:gridCol w="1005840">
                  <a:extLst>
                    <a:ext uri="{9D8B030D-6E8A-4147-A177-3AD203B41FA5}">
                      <a16:colId xmlns:a16="http://schemas.microsoft.com/office/drawing/2014/main" val="3695982856"/>
                    </a:ext>
                  </a:extLst>
                </a:gridCol>
                <a:gridCol w="1005840">
                  <a:extLst>
                    <a:ext uri="{9D8B030D-6E8A-4147-A177-3AD203B41FA5}">
                      <a16:colId xmlns:a16="http://schemas.microsoft.com/office/drawing/2014/main" val="442934673"/>
                    </a:ext>
                  </a:extLst>
                </a:gridCol>
                <a:gridCol w="1005840">
                  <a:extLst>
                    <a:ext uri="{9D8B030D-6E8A-4147-A177-3AD203B41FA5}">
                      <a16:colId xmlns:a16="http://schemas.microsoft.com/office/drawing/2014/main" val="2785513864"/>
                    </a:ext>
                  </a:extLst>
                </a:gridCol>
                <a:gridCol w="1005840">
                  <a:extLst>
                    <a:ext uri="{9D8B030D-6E8A-4147-A177-3AD203B41FA5}">
                      <a16:colId xmlns:a16="http://schemas.microsoft.com/office/drawing/2014/main" val="3193336431"/>
                    </a:ext>
                  </a:extLst>
                </a:gridCol>
              </a:tblGrid>
              <a:tr h="320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Regression Model</a:t>
                      </a:r>
                    </a:p>
                  </a:txBody>
                  <a:tcPr marL="82101" marR="82101" marT="41050" marB="410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Mean Absolute Error</a:t>
                      </a:r>
                    </a:p>
                  </a:txBody>
                  <a:tcPr marL="82101" marR="82101" marT="41050" marB="410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Mean Squared Error</a:t>
                      </a:r>
                    </a:p>
                  </a:txBody>
                  <a:tcPr marL="82101" marR="82101" marT="41050" marB="410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Root Mean Squared Error</a:t>
                      </a:r>
                    </a:p>
                  </a:txBody>
                  <a:tcPr marL="82101" marR="82101" marT="41050" marB="410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R-Square</a:t>
                      </a:r>
                    </a:p>
                  </a:txBody>
                  <a:tcPr marL="82101" marR="82101" marT="41050" marB="410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50" b="1" kern="1200" dirty="0">
                          <a:solidFill>
                            <a:schemeClr val="lt1"/>
                          </a:solidFill>
                          <a:latin typeface="+mn-lt"/>
                          <a:ea typeface="+mn-ea"/>
                          <a:cs typeface="+mn-cs"/>
                        </a:rPr>
                        <a:t>Adjusted R-Square</a:t>
                      </a:r>
                    </a:p>
                  </a:txBody>
                  <a:tcPr marL="82101" marR="82101" marT="41050" marB="41050" anchor="ctr"/>
                </a:tc>
                <a:extLst>
                  <a:ext uri="{0D108BD9-81ED-4DB2-BD59-A6C34878D82A}">
                    <a16:rowId xmlns:a16="http://schemas.microsoft.com/office/drawing/2014/main" val="2865723765"/>
                  </a:ext>
                </a:extLst>
              </a:tr>
              <a:tr h="320842">
                <a:tc>
                  <a:txBody>
                    <a:bodyPr/>
                    <a:lstStyle/>
                    <a:p>
                      <a:pPr algn="ctr" fontAlgn="ctr"/>
                      <a:r>
                        <a:rPr lang="en-IN" sz="1200" b="0" dirty="0">
                          <a:effectLst/>
                        </a:rPr>
                        <a:t>Linear Regression</a:t>
                      </a:r>
                    </a:p>
                  </a:txBody>
                  <a:tcPr marL="82101" marR="82101" marT="41050" marB="4105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0.100</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0.021</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0.145</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0.433</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0.431</a:t>
                      </a:r>
                    </a:p>
                  </a:txBody>
                  <a:tcPr marL="9525" marR="9525" marT="9525" marB="0" anchor="ctr"/>
                </a:tc>
                <a:extLst>
                  <a:ext uri="{0D108BD9-81ED-4DB2-BD59-A6C34878D82A}">
                    <a16:rowId xmlns:a16="http://schemas.microsoft.com/office/drawing/2014/main" val="3140312413"/>
                  </a:ext>
                </a:extLst>
              </a:tr>
              <a:tr h="320842">
                <a:tc>
                  <a:txBody>
                    <a:bodyPr/>
                    <a:lstStyle/>
                    <a:p>
                      <a:pPr algn="ctr" fontAlgn="ctr"/>
                      <a:r>
                        <a:rPr lang="en-IN" sz="1200" b="0" dirty="0">
                          <a:effectLst/>
                        </a:rPr>
                        <a:t>Decision Tree Model 1</a:t>
                      </a:r>
                    </a:p>
                  </a:txBody>
                  <a:tcPr marL="82101" marR="82101" marT="41050" marB="4105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0.100</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0.021</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0.145</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0.711</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0.710</a:t>
                      </a:r>
                    </a:p>
                  </a:txBody>
                  <a:tcPr marL="9525" marR="9525" marT="9525" marB="0" anchor="ctr"/>
                </a:tc>
                <a:extLst>
                  <a:ext uri="{0D108BD9-81ED-4DB2-BD59-A6C34878D82A}">
                    <a16:rowId xmlns:a16="http://schemas.microsoft.com/office/drawing/2014/main" val="3353920513"/>
                  </a:ext>
                </a:extLst>
              </a:tr>
              <a:tr h="320842">
                <a:tc>
                  <a:txBody>
                    <a:bodyPr/>
                    <a:lstStyle/>
                    <a:p>
                      <a:pPr algn="ctr" fontAlgn="ctr"/>
                      <a:r>
                        <a:rPr lang="en-IN" sz="1200" b="0" dirty="0">
                          <a:effectLst/>
                        </a:rPr>
                        <a:t>Decision Tree Model 2</a:t>
                      </a:r>
                    </a:p>
                  </a:txBody>
                  <a:tcPr marL="82101" marR="82101" marT="41050" marB="4105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0.175</a:t>
                      </a:r>
                    </a:p>
                  </a:txBody>
                  <a:tcPr marL="9525" marR="9525" marT="9525" marB="0" anchor="ctr"/>
                </a:tc>
                <a:tc>
                  <a:txBody>
                    <a:bodyPr/>
                    <a:lstStyle/>
                    <a:p>
                      <a:pPr marL="0" algn="ctr" defTabSz="342900" rtl="0" eaLnBrk="1" fontAlgn="t" latinLnBrk="0" hangingPunct="1"/>
                      <a:r>
                        <a:rPr lang="en-US" sz="1200" b="0" kern="1200">
                          <a:solidFill>
                            <a:schemeClr val="dk1"/>
                          </a:solidFill>
                          <a:effectLst/>
                          <a:latin typeface="+mn-lt"/>
                          <a:ea typeface="+mn-ea"/>
                          <a:cs typeface="+mn-cs"/>
                        </a:rPr>
                        <a:t>0.055</a:t>
                      </a:r>
                    </a:p>
                  </a:txBody>
                  <a:tcPr marL="9525" marR="9525" marT="9525" marB="0" anchor="ctr"/>
                </a:tc>
                <a:tc>
                  <a:txBody>
                    <a:bodyPr/>
                    <a:lstStyle/>
                    <a:p>
                      <a:pPr marL="0" algn="ctr" defTabSz="342900" rtl="0" eaLnBrk="1" fontAlgn="t" latinLnBrk="0" hangingPunct="1"/>
                      <a:r>
                        <a:rPr lang="en-US" sz="1200" b="0" kern="1200">
                          <a:solidFill>
                            <a:schemeClr val="dk1"/>
                          </a:solidFill>
                          <a:effectLst/>
                          <a:latin typeface="+mn-lt"/>
                          <a:ea typeface="+mn-ea"/>
                          <a:cs typeface="+mn-cs"/>
                        </a:rPr>
                        <a:t>0.234</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0.656</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0.655</a:t>
                      </a:r>
                    </a:p>
                  </a:txBody>
                  <a:tcPr marL="9525" marR="9525" marT="9525" marB="0" anchor="ctr"/>
                </a:tc>
                <a:extLst>
                  <a:ext uri="{0D108BD9-81ED-4DB2-BD59-A6C34878D82A}">
                    <a16:rowId xmlns:a16="http://schemas.microsoft.com/office/drawing/2014/main" val="1196934333"/>
                  </a:ext>
                </a:extLst>
              </a:tr>
              <a:tr h="320842">
                <a:tc>
                  <a:txBody>
                    <a:bodyPr/>
                    <a:lstStyle/>
                    <a:p>
                      <a:pPr algn="ctr" fontAlgn="ctr"/>
                      <a:r>
                        <a:rPr lang="it-IT" sz="1200" b="0" dirty="0">
                          <a:effectLst/>
                        </a:rPr>
                        <a:t>Decision Tree Model 3 (GSCV)</a:t>
                      </a:r>
                    </a:p>
                  </a:txBody>
                  <a:tcPr marL="82101" marR="82101" marT="41050" marB="4105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0.144</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0.045</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0.212</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0.718</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0.717</a:t>
                      </a:r>
                    </a:p>
                  </a:txBody>
                  <a:tcPr marL="9525" marR="9525" marT="9525" marB="0" anchor="ctr"/>
                </a:tc>
                <a:extLst>
                  <a:ext uri="{0D108BD9-81ED-4DB2-BD59-A6C34878D82A}">
                    <a16:rowId xmlns:a16="http://schemas.microsoft.com/office/drawing/2014/main" val="2669871909"/>
                  </a:ext>
                </a:extLst>
              </a:tr>
              <a:tr h="320842">
                <a:tc>
                  <a:txBody>
                    <a:bodyPr/>
                    <a:lstStyle/>
                    <a:p>
                      <a:pPr algn="ctr" fontAlgn="ctr"/>
                      <a:r>
                        <a:rPr lang="en-IN" sz="1200" b="0" dirty="0">
                          <a:effectLst/>
                        </a:rPr>
                        <a:t>Random Forest Model 1</a:t>
                      </a:r>
                    </a:p>
                  </a:txBody>
                  <a:tcPr marL="82101" marR="82101" marT="41050" marB="41050" anchor="ctr">
                    <a:solidFill>
                      <a:srgbClr val="92D050"/>
                    </a:solidFill>
                  </a:tcP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0.100</a:t>
                      </a:r>
                    </a:p>
                  </a:txBody>
                  <a:tcPr marL="9525" marR="9525" marT="9525" marB="0" anchor="ctr">
                    <a:solidFill>
                      <a:srgbClr val="92D050"/>
                    </a:solidFill>
                  </a:tcPr>
                </a:tc>
                <a:tc>
                  <a:txBody>
                    <a:bodyPr/>
                    <a:lstStyle/>
                    <a:p>
                      <a:pPr marL="0" algn="ctr" defTabSz="342900" rtl="0" eaLnBrk="1" fontAlgn="t" latinLnBrk="0" hangingPunct="1"/>
                      <a:r>
                        <a:rPr lang="en-US" sz="1200" b="0" kern="1200" dirty="0">
                          <a:solidFill>
                            <a:schemeClr val="dk1"/>
                          </a:solidFill>
                          <a:effectLst/>
                          <a:latin typeface="+mn-lt"/>
                          <a:ea typeface="+mn-ea"/>
                          <a:cs typeface="+mn-cs"/>
                        </a:rPr>
                        <a:t>0.021</a:t>
                      </a:r>
                    </a:p>
                  </a:txBody>
                  <a:tcPr marL="9525" marR="9525" marT="9525" marB="0" anchor="ctr">
                    <a:solidFill>
                      <a:srgbClr val="92D050"/>
                    </a:solidFill>
                  </a:tcP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0.146</a:t>
                      </a:r>
                    </a:p>
                  </a:txBody>
                  <a:tcPr marL="9525" marR="9525" marT="9525" marB="0" anchor="ctr">
                    <a:solidFill>
                      <a:srgbClr val="92D050"/>
                    </a:solidFill>
                  </a:tcPr>
                </a:tc>
                <a:tc>
                  <a:txBody>
                    <a:bodyPr/>
                    <a:lstStyle/>
                    <a:p>
                      <a:pPr marL="0" algn="ctr" defTabSz="342900" rtl="0" eaLnBrk="1" fontAlgn="t" latinLnBrk="0" hangingPunct="1"/>
                      <a:r>
                        <a:rPr lang="en-US" sz="1200" b="0" kern="1200" dirty="0">
                          <a:solidFill>
                            <a:schemeClr val="dk1"/>
                          </a:solidFill>
                          <a:effectLst/>
                          <a:latin typeface="+mn-lt"/>
                          <a:ea typeface="+mn-ea"/>
                          <a:cs typeface="+mn-cs"/>
                        </a:rPr>
                        <a:t>0.866</a:t>
                      </a:r>
                    </a:p>
                  </a:txBody>
                  <a:tcPr marL="9525" marR="9525" marT="9525" marB="0" anchor="ctr">
                    <a:solidFill>
                      <a:srgbClr val="92D050"/>
                    </a:solidFill>
                  </a:tcPr>
                </a:tc>
                <a:tc>
                  <a:txBody>
                    <a:bodyPr/>
                    <a:lstStyle/>
                    <a:p>
                      <a:pPr marL="0" algn="ctr" defTabSz="342900" rtl="0" eaLnBrk="1" fontAlgn="t" latinLnBrk="0" hangingPunct="1"/>
                      <a:r>
                        <a:rPr lang="en-US" sz="1200" b="0" kern="1200" dirty="0">
                          <a:solidFill>
                            <a:schemeClr val="dk1"/>
                          </a:solidFill>
                          <a:effectLst/>
                          <a:latin typeface="+mn-lt"/>
                          <a:ea typeface="+mn-ea"/>
                          <a:cs typeface="+mn-cs"/>
                        </a:rPr>
                        <a:t>0.865</a:t>
                      </a:r>
                    </a:p>
                  </a:txBody>
                  <a:tcPr marL="9525" marR="9525" marT="9525" marB="0" anchor="ctr">
                    <a:solidFill>
                      <a:srgbClr val="92D050"/>
                    </a:solidFill>
                  </a:tcPr>
                </a:tc>
                <a:extLst>
                  <a:ext uri="{0D108BD9-81ED-4DB2-BD59-A6C34878D82A}">
                    <a16:rowId xmlns:a16="http://schemas.microsoft.com/office/drawing/2014/main" val="3945403475"/>
                  </a:ext>
                </a:extLst>
              </a:tr>
              <a:tr h="320842">
                <a:tc>
                  <a:txBody>
                    <a:bodyPr/>
                    <a:lstStyle/>
                    <a:p>
                      <a:pPr algn="ctr" fontAlgn="ctr"/>
                      <a:r>
                        <a:rPr lang="en-IN" sz="1200" b="0" dirty="0">
                          <a:effectLst/>
                        </a:rPr>
                        <a:t>Random Forest Model 2</a:t>
                      </a:r>
                    </a:p>
                  </a:txBody>
                  <a:tcPr marL="82101" marR="82101" marT="41050" marB="4105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0.105</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0.023</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0.153</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0.853</a:t>
                      </a:r>
                    </a:p>
                  </a:txBody>
                  <a:tcPr marL="9525" marR="9525" marT="9525" marB="0" anchor="ctr"/>
                </a:tc>
                <a:tc>
                  <a:txBody>
                    <a:bodyPr/>
                    <a:lstStyle/>
                    <a:p>
                      <a:pPr marL="0" algn="ctr" defTabSz="342900" rtl="0" eaLnBrk="1" fontAlgn="t" latinLnBrk="0" hangingPunct="1"/>
                      <a:r>
                        <a:rPr lang="en-US" sz="1200" b="0" kern="1200" dirty="0">
                          <a:solidFill>
                            <a:schemeClr val="dk1"/>
                          </a:solidFill>
                          <a:effectLst/>
                          <a:latin typeface="+mn-lt"/>
                          <a:ea typeface="+mn-ea"/>
                          <a:cs typeface="+mn-cs"/>
                        </a:rPr>
                        <a:t>0.853</a:t>
                      </a:r>
                    </a:p>
                  </a:txBody>
                  <a:tcPr marL="9525" marR="9525" marT="9525" marB="0" anchor="ctr"/>
                </a:tc>
                <a:extLst>
                  <a:ext uri="{0D108BD9-81ED-4DB2-BD59-A6C34878D82A}">
                    <a16:rowId xmlns:a16="http://schemas.microsoft.com/office/drawing/2014/main" val="2949315033"/>
                  </a:ext>
                </a:extLst>
              </a:tr>
              <a:tr h="320842">
                <a:tc>
                  <a:txBody>
                    <a:bodyPr/>
                    <a:lstStyle/>
                    <a:p>
                      <a:pPr algn="ctr" fontAlgn="ctr"/>
                      <a:r>
                        <a:rPr lang="en-IN" sz="1200" b="0" dirty="0">
                          <a:effectLst/>
                        </a:rPr>
                        <a:t>Random Forest Model 3 (GSCV)</a:t>
                      </a:r>
                    </a:p>
                  </a:txBody>
                  <a:tcPr marL="82101" marR="82101" marT="41050" marB="41050" anchor="ctr"/>
                </a:tc>
                <a:tc>
                  <a:txBody>
                    <a:bodyPr/>
                    <a:lstStyle/>
                    <a:p>
                      <a:pPr algn="ctr" fontAlgn="t"/>
                      <a:r>
                        <a:rPr lang="en-US" sz="1200" b="0" kern="1200" dirty="0">
                          <a:solidFill>
                            <a:schemeClr val="dk1"/>
                          </a:solidFill>
                          <a:effectLst/>
                          <a:latin typeface="+mn-lt"/>
                          <a:ea typeface="+mn-ea"/>
                          <a:cs typeface="+mn-cs"/>
                        </a:rPr>
                        <a:t>0.106</a:t>
                      </a:r>
                    </a:p>
                  </a:txBody>
                  <a:tcPr marL="9525" marR="9525" marT="9525" marB="0" anchor="ctr"/>
                </a:tc>
                <a:tc>
                  <a:txBody>
                    <a:bodyPr/>
                    <a:lstStyle/>
                    <a:p>
                      <a:pPr algn="ctr" fontAlgn="t"/>
                      <a:r>
                        <a:rPr lang="en-US" sz="1200" b="0" kern="1200" dirty="0">
                          <a:solidFill>
                            <a:schemeClr val="dk1"/>
                          </a:solidFill>
                          <a:effectLst/>
                          <a:latin typeface="+mn-lt"/>
                          <a:ea typeface="+mn-ea"/>
                          <a:cs typeface="+mn-cs"/>
                        </a:rPr>
                        <a:t>0.023</a:t>
                      </a:r>
                    </a:p>
                  </a:txBody>
                  <a:tcPr marL="9525" marR="9525" marT="9525" marB="0" anchor="ctr"/>
                </a:tc>
                <a:tc>
                  <a:txBody>
                    <a:bodyPr/>
                    <a:lstStyle/>
                    <a:p>
                      <a:pPr algn="ctr" fontAlgn="t"/>
                      <a:r>
                        <a:rPr lang="en-US" sz="1200" b="0" kern="1200" dirty="0">
                          <a:solidFill>
                            <a:schemeClr val="dk1"/>
                          </a:solidFill>
                          <a:effectLst/>
                          <a:latin typeface="+mn-lt"/>
                          <a:ea typeface="+mn-ea"/>
                          <a:cs typeface="+mn-cs"/>
                        </a:rPr>
                        <a:t>0.152</a:t>
                      </a:r>
                    </a:p>
                  </a:txBody>
                  <a:tcPr marL="9525" marR="9525" marT="9525" marB="0" anchor="ctr"/>
                </a:tc>
                <a:tc>
                  <a:txBody>
                    <a:bodyPr/>
                    <a:lstStyle/>
                    <a:p>
                      <a:pPr algn="ctr" fontAlgn="t"/>
                      <a:r>
                        <a:rPr lang="en-US" sz="1200" b="0" kern="1200" dirty="0">
                          <a:solidFill>
                            <a:schemeClr val="dk1"/>
                          </a:solidFill>
                          <a:effectLst/>
                          <a:latin typeface="+mn-lt"/>
                          <a:ea typeface="+mn-ea"/>
                          <a:cs typeface="+mn-cs"/>
                        </a:rPr>
                        <a:t>0.855</a:t>
                      </a:r>
                    </a:p>
                  </a:txBody>
                  <a:tcPr marL="9525" marR="9525" marT="9525" marB="0" anchor="ctr"/>
                </a:tc>
                <a:tc>
                  <a:txBody>
                    <a:bodyPr/>
                    <a:lstStyle/>
                    <a:p>
                      <a:pPr algn="ctr" fontAlgn="t"/>
                      <a:r>
                        <a:rPr lang="en-US" sz="1200" b="0" kern="1200" dirty="0">
                          <a:solidFill>
                            <a:schemeClr val="dk1"/>
                          </a:solidFill>
                          <a:effectLst/>
                          <a:latin typeface="+mn-lt"/>
                          <a:ea typeface="+mn-ea"/>
                          <a:cs typeface="+mn-cs"/>
                        </a:rPr>
                        <a:t>0.855</a:t>
                      </a:r>
                    </a:p>
                  </a:txBody>
                  <a:tcPr marL="9525" marR="9525" marT="9525" marB="0" anchor="ctr"/>
                </a:tc>
                <a:extLst>
                  <a:ext uri="{0D108BD9-81ED-4DB2-BD59-A6C34878D82A}">
                    <a16:rowId xmlns:a16="http://schemas.microsoft.com/office/drawing/2014/main" val="3722760230"/>
                  </a:ext>
                </a:extLst>
              </a:tr>
            </a:tbl>
          </a:graphicData>
        </a:graphic>
      </p:graphicFrame>
    </p:spTree>
    <p:extLst>
      <p:ext uri="{BB962C8B-B14F-4D97-AF65-F5344CB8AC3E}">
        <p14:creationId xmlns:p14="http://schemas.microsoft.com/office/powerpoint/2010/main" val="5406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995B7-83CD-4618-B25C-095D975D1314}"/>
              </a:ext>
            </a:extLst>
          </p:cNvPr>
          <p:cNvSpPr/>
          <p:nvPr/>
        </p:nvSpPr>
        <p:spPr>
          <a:xfrm>
            <a:off x="609600" y="361950"/>
            <a:ext cx="6858000" cy="750655"/>
          </a:xfrm>
          <a:prstGeom prst="rect">
            <a:avLst/>
          </a:prstGeom>
        </p:spPr>
        <p:txBody>
          <a:bodyPr wrap="square">
            <a:spAutoFit/>
          </a:bodyPr>
          <a:lstStyle/>
          <a:p>
            <a:pPr>
              <a:lnSpc>
                <a:spcPct val="150000"/>
              </a:lnSpc>
            </a:pPr>
            <a:r>
              <a:rPr lang="en-US" sz="3200" b="1" u="sng" dirty="0"/>
              <a:t>Conclusion:</a:t>
            </a:r>
            <a:endParaRPr lang="en-US" sz="2400" dirty="0">
              <a:latin typeface="9"/>
            </a:endParaRPr>
          </a:p>
        </p:txBody>
      </p:sp>
      <p:sp>
        <p:nvSpPr>
          <p:cNvPr id="4" name="TextBox 3">
            <a:extLst>
              <a:ext uri="{FF2B5EF4-FFF2-40B4-BE49-F238E27FC236}">
                <a16:creationId xmlns:a16="http://schemas.microsoft.com/office/drawing/2014/main" id="{343C4E75-6483-4684-861B-E4E9A16EB15A}"/>
              </a:ext>
            </a:extLst>
          </p:cNvPr>
          <p:cNvSpPr txBox="1"/>
          <p:nvPr/>
        </p:nvSpPr>
        <p:spPr>
          <a:xfrm>
            <a:off x="609600" y="1581150"/>
            <a:ext cx="6629400" cy="1908215"/>
          </a:xfrm>
          <a:prstGeom prst="rect">
            <a:avLst/>
          </a:prstGeom>
          <a:noFill/>
        </p:spPr>
        <p:txBody>
          <a:bodyPr wrap="square" rtlCol="0">
            <a:spAutoFit/>
          </a:bodyPr>
          <a:lstStyle/>
          <a:p>
            <a:r>
              <a:rPr lang="en-US" sz="2000" dirty="0">
                <a:solidFill>
                  <a:schemeClr val="dk1"/>
                </a:solidFill>
              </a:rPr>
              <a:t>As per the Model Evaluation results section, it is clear that </a:t>
            </a:r>
            <a:r>
              <a:rPr lang="en-US" sz="2000" b="1" dirty="0">
                <a:solidFill>
                  <a:srgbClr val="92D050"/>
                </a:solidFill>
              </a:rPr>
              <a:t>Random Forest Model 1 </a:t>
            </a:r>
            <a:r>
              <a:rPr lang="en-US" sz="2000" dirty="0">
                <a:solidFill>
                  <a:schemeClr val="dk1"/>
                </a:solidFill>
              </a:rPr>
              <a:t>is giving the best Prediction Results to predict the average price of Avocado in US.</a:t>
            </a:r>
          </a:p>
          <a:p>
            <a:pPr marL="285750" indent="-285750">
              <a:buFont typeface="Wingdings" panose="05000000000000000000" pitchFamily="2" charset="2"/>
              <a:buChar char="v"/>
            </a:pPr>
            <a:endParaRPr lang="en-US" sz="2000" dirty="0">
              <a:solidFill>
                <a:schemeClr val="dk1"/>
              </a:solidFill>
            </a:endParaRPr>
          </a:p>
          <a:p>
            <a:endParaRPr lang="en-US" dirty="0"/>
          </a:p>
        </p:txBody>
      </p:sp>
    </p:spTree>
    <p:extLst>
      <p:ext uri="{BB962C8B-B14F-4D97-AF65-F5344CB8AC3E}">
        <p14:creationId xmlns:p14="http://schemas.microsoft.com/office/powerpoint/2010/main" val="4148865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52F-0027-43F2-907B-55DB5E1ACA83}"/>
              </a:ext>
            </a:extLst>
          </p:cNvPr>
          <p:cNvSpPr>
            <a:spLocks noGrp="1"/>
          </p:cNvSpPr>
          <p:nvPr>
            <p:ph type="title"/>
          </p:nvPr>
        </p:nvSpPr>
        <p:spPr>
          <a:xfrm>
            <a:off x="1045229" y="1809750"/>
            <a:ext cx="7053542" cy="1050398"/>
          </a:xfrm>
        </p:spPr>
        <p:txBody>
          <a:bodyPr>
            <a:normAutofit fontScale="90000"/>
          </a:bodyPr>
          <a:lstStyle/>
          <a:p>
            <a:pPr algn="ctr"/>
            <a:r>
              <a:rPr lang="en-US" sz="6600" b="1" dirty="0">
                <a:solidFill>
                  <a:schemeClr val="tx1"/>
                </a:solidFill>
              </a:rPr>
              <a:t>THANK YOU !!</a:t>
            </a:r>
          </a:p>
        </p:txBody>
      </p:sp>
    </p:spTree>
    <p:extLst>
      <p:ext uri="{BB962C8B-B14F-4D97-AF65-F5344CB8AC3E}">
        <p14:creationId xmlns:p14="http://schemas.microsoft.com/office/powerpoint/2010/main" val="37677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995B7-83CD-4618-B25C-095D975D1314}"/>
              </a:ext>
            </a:extLst>
          </p:cNvPr>
          <p:cNvSpPr/>
          <p:nvPr/>
        </p:nvSpPr>
        <p:spPr>
          <a:xfrm>
            <a:off x="685800" y="438150"/>
            <a:ext cx="6629400" cy="4508927"/>
          </a:xfrm>
          <a:prstGeom prst="rect">
            <a:avLst/>
          </a:prstGeom>
        </p:spPr>
        <p:txBody>
          <a:bodyPr wrap="square">
            <a:spAutoFit/>
          </a:bodyPr>
          <a:lstStyle/>
          <a:p>
            <a:endParaRPr lang="en-US" sz="1200" dirty="0">
              <a:latin typeface="9"/>
            </a:endParaRPr>
          </a:p>
          <a:p>
            <a:r>
              <a:rPr lang="en-US" sz="3000" b="1" u="sng" dirty="0">
                <a:latin typeface="9"/>
              </a:rPr>
              <a:t>Problem Statement:</a:t>
            </a:r>
            <a:endParaRPr lang="en-US" sz="2400" b="1" u="sng" dirty="0">
              <a:latin typeface="9"/>
            </a:endParaRPr>
          </a:p>
          <a:p>
            <a:endParaRPr lang="en-US" sz="1100" dirty="0">
              <a:latin typeface="9"/>
            </a:endParaRPr>
          </a:p>
          <a:p>
            <a:pPr lvl="1"/>
            <a:r>
              <a:rPr lang="en-US" dirty="0"/>
              <a:t> Avacard-corp avocados are sourced from over 1000 growers owning over 65,000 acres across California, Mexico, Chile, and Peru.</a:t>
            </a:r>
          </a:p>
          <a:p>
            <a:pPr lvl="1"/>
            <a:r>
              <a:rPr lang="en-US" dirty="0"/>
              <a:t>They want to increase their supply throughout the United States and need to make sure that they are selling their products at the best possible price. Due to this uncertainty in the prices, the company is not able to sell their produce at the optimal price.</a:t>
            </a:r>
          </a:p>
          <a:p>
            <a:pPr lvl="1"/>
            <a:endParaRPr lang="en-US" dirty="0"/>
          </a:p>
          <a:p>
            <a:pPr lvl="1"/>
            <a:r>
              <a:rPr lang="en-US" dirty="0"/>
              <a:t>Task is to </a:t>
            </a:r>
            <a:r>
              <a:rPr lang="en-US" b="1" u="sng" dirty="0"/>
              <a:t>predict the optimal price of the avocado </a:t>
            </a:r>
            <a:r>
              <a:rPr lang="en-US" dirty="0"/>
              <a:t>using the previous sales data of avocado according to different regions.</a:t>
            </a:r>
          </a:p>
          <a:p>
            <a:pPr lvl="1"/>
            <a:endParaRPr lang="en-US" dirty="0"/>
          </a:p>
        </p:txBody>
      </p:sp>
    </p:spTree>
    <p:extLst>
      <p:ext uri="{BB962C8B-B14F-4D97-AF65-F5344CB8AC3E}">
        <p14:creationId xmlns:p14="http://schemas.microsoft.com/office/powerpoint/2010/main" val="294792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CCD633-89BA-4FE6-8107-4F39FE1C4844}"/>
              </a:ext>
            </a:extLst>
          </p:cNvPr>
          <p:cNvSpPr/>
          <p:nvPr/>
        </p:nvSpPr>
        <p:spPr>
          <a:xfrm>
            <a:off x="609600" y="285750"/>
            <a:ext cx="5130405" cy="523220"/>
          </a:xfrm>
          <a:prstGeom prst="rect">
            <a:avLst/>
          </a:prstGeom>
        </p:spPr>
        <p:txBody>
          <a:bodyPr wrap="square">
            <a:spAutoFit/>
          </a:bodyPr>
          <a:lstStyle/>
          <a:p>
            <a:r>
              <a:rPr lang="en-US" sz="2800" b="1" u="sng" dirty="0">
                <a:latin typeface="9"/>
              </a:rPr>
              <a:t>Dataset and Data Description:</a:t>
            </a:r>
            <a:endParaRPr lang="en-US" sz="2000" b="1" u="sng" dirty="0">
              <a:latin typeface="9"/>
            </a:endParaRPr>
          </a:p>
        </p:txBody>
      </p:sp>
      <p:pic>
        <p:nvPicPr>
          <p:cNvPr id="12" name="Picture 11">
            <a:extLst>
              <a:ext uri="{FF2B5EF4-FFF2-40B4-BE49-F238E27FC236}">
                <a16:creationId xmlns:a16="http://schemas.microsoft.com/office/drawing/2014/main" id="{D893BE29-D41E-45D6-943D-20408C54B429}"/>
              </a:ext>
            </a:extLst>
          </p:cNvPr>
          <p:cNvPicPr>
            <a:picLocks noChangeAspect="1"/>
          </p:cNvPicPr>
          <p:nvPr/>
        </p:nvPicPr>
        <p:blipFill>
          <a:blip r:embed="rId2"/>
          <a:stretch>
            <a:fillRect/>
          </a:stretch>
        </p:blipFill>
        <p:spPr>
          <a:xfrm>
            <a:off x="616688" y="895350"/>
            <a:ext cx="3505200" cy="3533775"/>
          </a:xfrm>
          <a:prstGeom prst="rect">
            <a:avLst/>
          </a:prstGeom>
        </p:spPr>
      </p:pic>
      <p:grpSp>
        <p:nvGrpSpPr>
          <p:cNvPr id="3" name="Group 2">
            <a:extLst>
              <a:ext uri="{FF2B5EF4-FFF2-40B4-BE49-F238E27FC236}">
                <a16:creationId xmlns:a16="http://schemas.microsoft.com/office/drawing/2014/main" id="{1304F516-F50A-4D9F-B7EA-BF42459EF1DA}"/>
              </a:ext>
            </a:extLst>
          </p:cNvPr>
          <p:cNvGrpSpPr/>
          <p:nvPr/>
        </p:nvGrpSpPr>
        <p:grpSpPr>
          <a:xfrm>
            <a:off x="4763810" y="1276350"/>
            <a:ext cx="1713190" cy="1066800"/>
            <a:chOff x="4114799" y="1885950"/>
            <a:chExt cx="1941790" cy="1143000"/>
          </a:xfrm>
        </p:grpSpPr>
        <p:pic>
          <p:nvPicPr>
            <p:cNvPr id="6" name="Picture 5">
              <a:extLst>
                <a:ext uri="{FF2B5EF4-FFF2-40B4-BE49-F238E27FC236}">
                  <a16:creationId xmlns:a16="http://schemas.microsoft.com/office/drawing/2014/main" id="{D96CFEBD-5A28-4A15-9452-310B605D1F53}"/>
                </a:ext>
              </a:extLst>
            </p:cNvPr>
            <p:cNvPicPr>
              <a:picLocks noChangeAspect="1"/>
            </p:cNvPicPr>
            <p:nvPr/>
          </p:nvPicPr>
          <p:blipFill rotWithShape="1">
            <a:blip r:embed="rId3"/>
            <a:srcRect r="68058"/>
            <a:stretch/>
          </p:blipFill>
          <p:spPr>
            <a:xfrm>
              <a:off x="4114799" y="1885950"/>
              <a:ext cx="1447801" cy="1143000"/>
            </a:xfrm>
            <a:prstGeom prst="rect">
              <a:avLst/>
            </a:prstGeom>
            <a:ln>
              <a:solidFill>
                <a:schemeClr val="bg1"/>
              </a:solidFill>
            </a:ln>
          </p:spPr>
        </p:pic>
        <p:pic>
          <p:nvPicPr>
            <p:cNvPr id="7" name="Picture 6">
              <a:extLst>
                <a:ext uri="{FF2B5EF4-FFF2-40B4-BE49-F238E27FC236}">
                  <a16:creationId xmlns:a16="http://schemas.microsoft.com/office/drawing/2014/main" id="{0782E9A4-3168-439D-BC93-EBEBFAD8D78E}"/>
                </a:ext>
              </a:extLst>
            </p:cNvPr>
            <p:cNvPicPr>
              <a:picLocks noChangeAspect="1"/>
            </p:cNvPicPr>
            <p:nvPr/>
          </p:nvPicPr>
          <p:blipFill rotWithShape="1">
            <a:blip r:embed="rId3"/>
            <a:srcRect l="85739"/>
            <a:stretch/>
          </p:blipFill>
          <p:spPr>
            <a:xfrm>
              <a:off x="5410200" y="1885950"/>
              <a:ext cx="646389" cy="1143000"/>
            </a:xfrm>
            <a:prstGeom prst="rect">
              <a:avLst/>
            </a:prstGeom>
            <a:ln>
              <a:solidFill>
                <a:schemeClr val="bg1"/>
              </a:solidFill>
            </a:ln>
          </p:spPr>
        </p:pic>
      </p:grpSp>
      <p:pic>
        <p:nvPicPr>
          <p:cNvPr id="8" name="Picture 7">
            <a:extLst>
              <a:ext uri="{FF2B5EF4-FFF2-40B4-BE49-F238E27FC236}">
                <a16:creationId xmlns:a16="http://schemas.microsoft.com/office/drawing/2014/main" id="{F9454F0A-A3BB-4B0F-AF79-01BA3D853C30}"/>
              </a:ext>
            </a:extLst>
          </p:cNvPr>
          <p:cNvPicPr>
            <a:picLocks noChangeAspect="1"/>
          </p:cNvPicPr>
          <p:nvPr/>
        </p:nvPicPr>
        <p:blipFill rotWithShape="1">
          <a:blip r:embed="rId4"/>
          <a:srcRect r="61152"/>
          <a:stretch/>
        </p:blipFill>
        <p:spPr>
          <a:xfrm>
            <a:off x="4679212" y="2810530"/>
            <a:ext cx="1850167" cy="923925"/>
          </a:xfrm>
          <a:prstGeom prst="rect">
            <a:avLst/>
          </a:prstGeom>
        </p:spPr>
      </p:pic>
      <p:pic>
        <p:nvPicPr>
          <p:cNvPr id="10" name="Picture 9">
            <a:extLst>
              <a:ext uri="{FF2B5EF4-FFF2-40B4-BE49-F238E27FC236}">
                <a16:creationId xmlns:a16="http://schemas.microsoft.com/office/drawing/2014/main" id="{95DDC090-BF0D-4135-8850-499E5A4B0C2D}"/>
              </a:ext>
            </a:extLst>
          </p:cNvPr>
          <p:cNvPicPr>
            <a:picLocks noChangeAspect="1"/>
          </p:cNvPicPr>
          <p:nvPr/>
        </p:nvPicPr>
        <p:blipFill rotWithShape="1">
          <a:blip r:embed="rId4"/>
          <a:srcRect l="83051"/>
          <a:stretch/>
        </p:blipFill>
        <p:spPr>
          <a:xfrm>
            <a:off x="6508012" y="2800350"/>
            <a:ext cx="807188" cy="923925"/>
          </a:xfrm>
          <a:prstGeom prst="rect">
            <a:avLst/>
          </a:prstGeom>
        </p:spPr>
      </p:pic>
    </p:spTree>
    <p:extLst>
      <p:ext uri="{BB962C8B-B14F-4D97-AF65-F5344CB8AC3E}">
        <p14:creationId xmlns:p14="http://schemas.microsoft.com/office/powerpoint/2010/main" val="162487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F516B-742C-4239-9BEC-D15F8FF9DE85}"/>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sp>
        <p:nvSpPr>
          <p:cNvPr id="6" name="Rectangle 5">
            <a:extLst>
              <a:ext uri="{FF2B5EF4-FFF2-40B4-BE49-F238E27FC236}">
                <a16:creationId xmlns:a16="http://schemas.microsoft.com/office/drawing/2014/main" id="{75200631-5D8F-459D-AD5C-FC1039531EB6}"/>
              </a:ext>
            </a:extLst>
          </p:cNvPr>
          <p:cNvSpPr/>
          <p:nvPr/>
        </p:nvSpPr>
        <p:spPr>
          <a:xfrm>
            <a:off x="838200" y="716670"/>
            <a:ext cx="6324600" cy="369332"/>
          </a:xfrm>
          <a:prstGeom prst="rect">
            <a:avLst/>
          </a:prstGeom>
        </p:spPr>
        <p:txBody>
          <a:bodyPr wrap="square">
            <a:spAutoFit/>
          </a:bodyPr>
          <a:lstStyle/>
          <a:p>
            <a:r>
              <a:rPr lang="en-US" b="1" dirty="0"/>
              <a:t>Price distribution over the different days in a month</a:t>
            </a:r>
            <a:endParaRPr lang="en-US" dirty="0"/>
          </a:p>
        </p:txBody>
      </p:sp>
      <p:pic>
        <p:nvPicPr>
          <p:cNvPr id="2" name="Picture 1">
            <a:extLst>
              <a:ext uri="{FF2B5EF4-FFF2-40B4-BE49-F238E27FC236}">
                <a16:creationId xmlns:a16="http://schemas.microsoft.com/office/drawing/2014/main" id="{E6430C96-D3CB-4D2E-9D40-065C96DA59A7}"/>
              </a:ext>
            </a:extLst>
          </p:cNvPr>
          <p:cNvPicPr>
            <a:picLocks noChangeAspect="1"/>
          </p:cNvPicPr>
          <p:nvPr/>
        </p:nvPicPr>
        <p:blipFill>
          <a:blip r:embed="rId2"/>
          <a:stretch>
            <a:fillRect/>
          </a:stretch>
        </p:blipFill>
        <p:spPr>
          <a:xfrm>
            <a:off x="1264445" y="1123950"/>
            <a:ext cx="4907756" cy="3337861"/>
          </a:xfrm>
          <a:prstGeom prst="rect">
            <a:avLst/>
          </a:prstGeom>
          <a:ln>
            <a:solidFill>
              <a:schemeClr val="tx1"/>
            </a:solidFill>
          </a:ln>
        </p:spPr>
      </p:pic>
      <p:sp>
        <p:nvSpPr>
          <p:cNvPr id="3" name="Rectangle 2">
            <a:extLst>
              <a:ext uri="{FF2B5EF4-FFF2-40B4-BE49-F238E27FC236}">
                <a16:creationId xmlns:a16="http://schemas.microsoft.com/office/drawing/2014/main" id="{9DA27503-30DB-4BA6-A036-F4509E5F65A4}"/>
              </a:ext>
            </a:extLst>
          </p:cNvPr>
          <p:cNvSpPr/>
          <p:nvPr/>
        </p:nvSpPr>
        <p:spPr>
          <a:xfrm>
            <a:off x="304801" y="4519196"/>
            <a:ext cx="6858000" cy="338554"/>
          </a:xfrm>
          <a:prstGeom prst="rect">
            <a:avLst/>
          </a:prstGeom>
        </p:spPr>
        <p:txBody>
          <a:bodyPr wrap="square">
            <a:spAutoFit/>
          </a:bodyPr>
          <a:lstStyle/>
          <a:p>
            <a:r>
              <a:rPr lang="en-US" sz="1600" dirty="0"/>
              <a:t>There was a huge hike in prices after </a:t>
            </a:r>
            <a:r>
              <a:rPr lang="en-US" sz="1600" b="1" dirty="0"/>
              <a:t>July 2017 and before Jan 2018</a:t>
            </a:r>
            <a:r>
              <a:rPr lang="en-US" sz="1600" dirty="0"/>
              <a:t>. </a:t>
            </a:r>
          </a:p>
        </p:txBody>
      </p:sp>
    </p:spTree>
    <p:extLst>
      <p:ext uri="{BB962C8B-B14F-4D97-AF65-F5344CB8AC3E}">
        <p14:creationId xmlns:p14="http://schemas.microsoft.com/office/powerpoint/2010/main" val="34880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EE23F-D5CE-42C8-A0CE-769EB844FE42}"/>
              </a:ext>
            </a:extLst>
          </p:cNvPr>
          <p:cNvSpPr txBox="1"/>
          <p:nvPr/>
        </p:nvSpPr>
        <p:spPr>
          <a:xfrm>
            <a:off x="959499" y="952322"/>
            <a:ext cx="5715000" cy="369332"/>
          </a:xfrm>
          <a:prstGeom prst="rect">
            <a:avLst/>
          </a:prstGeom>
          <a:noFill/>
        </p:spPr>
        <p:txBody>
          <a:bodyPr wrap="square" rtlCol="0">
            <a:spAutoFit/>
          </a:bodyPr>
          <a:lstStyle/>
          <a:p>
            <a:pPr algn="ctr"/>
            <a:r>
              <a:rPr lang="en-US" b="1" dirty="0"/>
              <a:t>Average Price distribution</a:t>
            </a:r>
          </a:p>
        </p:txBody>
      </p:sp>
      <p:sp>
        <p:nvSpPr>
          <p:cNvPr id="5" name="TextBox 4">
            <a:extLst>
              <a:ext uri="{FF2B5EF4-FFF2-40B4-BE49-F238E27FC236}">
                <a16:creationId xmlns:a16="http://schemas.microsoft.com/office/drawing/2014/main" id="{5A13C6D7-9D37-48FD-89E7-9E914E791F0D}"/>
              </a:ext>
            </a:extLst>
          </p:cNvPr>
          <p:cNvSpPr txBox="1"/>
          <p:nvPr/>
        </p:nvSpPr>
        <p:spPr>
          <a:xfrm>
            <a:off x="533400" y="3918384"/>
            <a:ext cx="6248400" cy="646331"/>
          </a:xfrm>
          <a:prstGeom prst="rect">
            <a:avLst/>
          </a:prstGeom>
          <a:noFill/>
        </p:spPr>
        <p:txBody>
          <a:bodyPr wrap="square" rtlCol="0">
            <a:spAutoFit/>
          </a:bodyPr>
          <a:lstStyle/>
          <a:p>
            <a:pPr algn="ctr"/>
            <a:r>
              <a:rPr lang="en-US" b="1" dirty="0"/>
              <a:t>Average price is slightly rightly skewed because organic avocado are high in price compared to conventional</a:t>
            </a:r>
          </a:p>
        </p:txBody>
      </p:sp>
      <p:sp>
        <p:nvSpPr>
          <p:cNvPr id="8" name="Rectangle 7">
            <a:extLst>
              <a:ext uri="{FF2B5EF4-FFF2-40B4-BE49-F238E27FC236}">
                <a16:creationId xmlns:a16="http://schemas.microsoft.com/office/drawing/2014/main" id="{E094A45E-6134-46C0-8BFB-EEE0012EFFCD}"/>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pic>
        <p:nvPicPr>
          <p:cNvPr id="2" name="Picture 1">
            <a:extLst>
              <a:ext uri="{FF2B5EF4-FFF2-40B4-BE49-F238E27FC236}">
                <a16:creationId xmlns:a16="http://schemas.microsoft.com/office/drawing/2014/main" id="{A661BC66-4981-4BD8-91EB-23022E5514DE}"/>
              </a:ext>
            </a:extLst>
          </p:cNvPr>
          <p:cNvPicPr>
            <a:picLocks noChangeAspect="1"/>
          </p:cNvPicPr>
          <p:nvPr/>
        </p:nvPicPr>
        <p:blipFill rotWithShape="1">
          <a:blip r:embed="rId2"/>
          <a:srcRect r="5744"/>
          <a:stretch/>
        </p:blipFill>
        <p:spPr>
          <a:xfrm>
            <a:off x="533400" y="1577961"/>
            <a:ext cx="3124200" cy="1912963"/>
          </a:xfrm>
          <a:prstGeom prst="rect">
            <a:avLst/>
          </a:prstGeom>
          <a:ln>
            <a:solidFill>
              <a:schemeClr val="tx1"/>
            </a:solidFill>
          </a:ln>
        </p:spPr>
      </p:pic>
      <p:pic>
        <p:nvPicPr>
          <p:cNvPr id="6" name="Picture 5">
            <a:extLst>
              <a:ext uri="{FF2B5EF4-FFF2-40B4-BE49-F238E27FC236}">
                <a16:creationId xmlns:a16="http://schemas.microsoft.com/office/drawing/2014/main" id="{75EF149D-C7D9-44CC-8974-40F514ED5373}"/>
              </a:ext>
            </a:extLst>
          </p:cNvPr>
          <p:cNvPicPr>
            <a:picLocks noChangeAspect="1"/>
          </p:cNvPicPr>
          <p:nvPr/>
        </p:nvPicPr>
        <p:blipFill>
          <a:blip r:embed="rId3"/>
          <a:stretch>
            <a:fillRect/>
          </a:stretch>
        </p:blipFill>
        <p:spPr>
          <a:xfrm>
            <a:off x="3810001" y="1577961"/>
            <a:ext cx="3516058" cy="1908189"/>
          </a:xfrm>
          <a:prstGeom prst="rect">
            <a:avLst/>
          </a:prstGeom>
          <a:ln>
            <a:solidFill>
              <a:schemeClr val="tx1"/>
            </a:solidFill>
          </a:ln>
        </p:spPr>
      </p:pic>
    </p:spTree>
    <p:extLst>
      <p:ext uri="{BB962C8B-B14F-4D97-AF65-F5344CB8AC3E}">
        <p14:creationId xmlns:p14="http://schemas.microsoft.com/office/powerpoint/2010/main" val="40349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73A772-B36B-4918-ABAD-BF412CF8DC84}"/>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sp>
        <p:nvSpPr>
          <p:cNvPr id="4" name="TextBox 3">
            <a:extLst>
              <a:ext uri="{FF2B5EF4-FFF2-40B4-BE49-F238E27FC236}">
                <a16:creationId xmlns:a16="http://schemas.microsoft.com/office/drawing/2014/main" id="{6A29001A-2E8B-4201-9F9F-5680DC60A436}"/>
              </a:ext>
            </a:extLst>
          </p:cNvPr>
          <p:cNvSpPr txBox="1"/>
          <p:nvPr/>
        </p:nvSpPr>
        <p:spPr>
          <a:xfrm>
            <a:off x="1143000" y="4596368"/>
            <a:ext cx="7391400" cy="615553"/>
          </a:xfrm>
          <a:prstGeom prst="rect">
            <a:avLst/>
          </a:prstGeom>
          <a:noFill/>
        </p:spPr>
        <p:txBody>
          <a:bodyPr wrap="square" rtlCol="0">
            <a:spAutoFit/>
          </a:bodyPr>
          <a:lstStyle/>
          <a:p>
            <a:pPr algn="ctr"/>
            <a:r>
              <a:rPr lang="en-US" sz="1700" b="1" dirty="0"/>
              <a:t>Only 2.8% of dataset is organic. So above chart shows Conventional type is in more demand.</a:t>
            </a:r>
          </a:p>
        </p:txBody>
      </p:sp>
      <p:pic>
        <p:nvPicPr>
          <p:cNvPr id="3" name="Picture 2">
            <a:extLst>
              <a:ext uri="{FF2B5EF4-FFF2-40B4-BE49-F238E27FC236}">
                <a16:creationId xmlns:a16="http://schemas.microsoft.com/office/drawing/2014/main" id="{D16CB1B9-BBE9-4761-87F4-6077A2DEDDF1}"/>
              </a:ext>
            </a:extLst>
          </p:cNvPr>
          <p:cNvPicPr>
            <a:picLocks noChangeAspect="1"/>
          </p:cNvPicPr>
          <p:nvPr/>
        </p:nvPicPr>
        <p:blipFill rotWithShape="1">
          <a:blip r:embed="rId2"/>
          <a:srcRect l="3486" r="5882"/>
          <a:stretch/>
        </p:blipFill>
        <p:spPr>
          <a:xfrm>
            <a:off x="2362199" y="1182709"/>
            <a:ext cx="3962401" cy="3370241"/>
          </a:xfrm>
          <a:prstGeom prst="rect">
            <a:avLst/>
          </a:prstGeom>
          <a:ln>
            <a:solidFill>
              <a:schemeClr val="tx1"/>
            </a:solidFill>
          </a:ln>
        </p:spPr>
      </p:pic>
      <p:sp>
        <p:nvSpPr>
          <p:cNvPr id="2" name="Rectangle 1">
            <a:extLst>
              <a:ext uri="{FF2B5EF4-FFF2-40B4-BE49-F238E27FC236}">
                <a16:creationId xmlns:a16="http://schemas.microsoft.com/office/drawing/2014/main" id="{6F80FF02-4CA7-4FCB-84BB-78D10C029D03}"/>
              </a:ext>
            </a:extLst>
          </p:cNvPr>
          <p:cNvSpPr/>
          <p:nvPr/>
        </p:nvSpPr>
        <p:spPr>
          <a:xfrm>
            <a:off x="1284553" y="504170"/>
            <a:ext cx="5685089" cy="646331"/>
          </a:xfrm>
          <a:prstGeom prst="rect">
            <a:avLst/>
          </a:prstGeom>
        </p:spPr>
        <p:txBody>
          <a:bodyPr wrap="square">
            <a:spAutoFit/>
          </a:bodyPr>
          <a:lstStyle/>
          <a:p>
            <a:pPr algn="ctr"/>
            <a:r>
              <a:rPr lang="en-US" b="1" dirty="0"/>
              <a:t>Which type of Avocados are more in demand </a:t>
            </a:r>
          </a:p>
          <a:p>
            <a:pPr algn="ctr"/>
            <a:r>
              <a:rPr lang="en-US" b="1" dirty="0"/>
              <a:t>(Conventional or Organic)</a:t>
            </a:r>
            <a:r>
              <a:rPr lang="en-US" sz="1600" cap="all" spc="200" dirty="0">
                <a:solidFill>
                  <a:schemeClr val="tx1">
                    <a:lumMod val="95000"/>
                    <a:lumOff val="5000"/>
                  </a:schemeClr>
                </a:solidFill>
              </a:rPr>
              <a:t>?</a:t>
            </a:r>
            <a:endParaRPr lang="en-US" dirty="0"/>
          </a:p>
        </p:txBody>
      </p:sp>
    </p:spTree>
    <p:extLst>
      <p:ext uri="{BB962C8B-B14F-4D97-AF65-F5344CB8AC3E}">
        <p14:creationId xmlns:p14="http://schemas.microsoft.com/office/powerpoint/2010/main" val="264199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3A8242-CDFE-4C0B-98DF-548F8423100F}"/>
              </a:ext>
            </a:extLst>
          </p:cNvPr>
          <p:cNvSpPr/>
          <p:nvPr/>
        </p:nvSpPr>
        <p:spPr>
          <a:xfrm>
            <a:off x="723900" y="514350"/>
            <a:ext cx="6438900" cy="463204"/>
          </a:xfrm>
          <a:prstGeom prst="rect">
            <a:avLst/>
          </a:prstGeom>
        </p:spPr>
        <p:txBody>
          <a:bodyPr wrap="square">
            <a:spAutoFit/>
          </a:bodyPr>
          <a:lstStyle/>
          <a:p>
            <a:pPr algn="ctr">
              <a:lnSpc>
                <a:spcPct val="150000"/>
              </a:lnSpc>
            </a:pPr>
            <a:r>
              <a:rPr lang="en-US" b="1" dirty="0"/>
              <a:t>TOP 5 regions where Average price is very high</a:t>
            </a:r>
            <a:endParaRPr lang="en-US" sz="1400" dirty="0">
              <a:latin typeface="9"/>
            </a:endParaRPr>
          </a:p>
        </p:txBody>
      </p:sp>
      <p:sp>
        <p:nvSpPr>
          <p:cNvPr id="6" name="Rectangle 5">
            <a:extLst>
              <a:ext uri="{FF2B5EF4-FFF2-40B4-BE49-F238E27FC236}">
                <a16:creationId xmlns:a16="http://schemas.microsoft.com/office/drawing/2014/main" id="{04E49137-EBDB-4061-986B-CA463084FECA}"/>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pic>
        <p:nvPicPr>
          <p:cNvPr id="2" name="Picture 1">
            <a:extLst>
              <a:ext uri="{FF2B5EF4-FFF2-40B4-BE49-F238E27FC236}">
                <a16:creationId xmlns:a16="http://schemas.microsoft.com/office/drawing/2014/main" id="{B893DE62-98B7-43F9-B9E7-FBEBD89DF0FC}"/>
              </a:ext>
            </a:extLst>
          </p:cNvPr>
          <p:cNvPicPr>
            <a:picLocks noChangeAspect="1"/>
          </p:cNvPicPr>
          <p:nvPr/>
        </p:nvPicPr>
        <p:blipFill rotWithShape="1">
          <a:blip r:embed="rId2"/>
          <a:srcRect l="4167" r="3333" b="2325"/>
          <a:stretch/>
        </p:blipFill>
        <p:spPr>
          <a:xfrm>
            <a:off x="1066801" y="971550"/>
            <a:ext cx="5715000" cy="3008120"/>
          </a:xfrm>
          <a:prstGeom prst="rect">
            <a:avLst/>
          </a:prstGeom>
          <a:ln>
            <a:solidFill>
              <a:schemeClr val="tx1"/>
            </a:solidFill>
          </a:ln>
        </p:spPr>
      </p:pic>
      <p:sp>
        <p:nvSpPr>
          <p:cNvPr id="9" name="Rectangle 8">
            <a:extLst>
              <a:ext uri="{FF2B5EF4-FFF2-40B4-BE49-F238E27FC236}">
                <a16:creationId xmlns:a16="http://schemas.microsoft.com/office/drawing/2014/main" id="{E3A3D425-0C71-4A70-B640-BFF36ABA954B}"/>
              </a:ext>
            </a:extLst>
          </p:cNvPr>
          <p:cNvSpPr/>
          <p:nvPr/>
        </p:nvSpPr>
        <p:spPr>
          <a:xfrm>
            <a:off x="1104014" y="3962221"/>
            <a:ext cx="4572000" cy="1200329"/>
          </a:xfrm>
          <a:prstGeom prst="rect">
            <a:avLst/>
          </a:prstGeom>
        </p:spPr>
        <p:txBody>
          <a:bodyPr>
            <a:spAutoFit/>
          </a:bodyPr>
          <a:lstStyle/>
          <a:p>
            <a:pPr lvl="0" defTabSz="914400" eaLnBrk="0" fontAlgn="base" hangingPunct="0">
              <a:spcBef>
                <a:spcPct val="0"/>
              </a:spcBef>
              <a:spcAft>
                <a:spcPct val="0"/>
              </a:spcAft>
            </a:pPr>
            <a:r>
              <a:rPr lang="en-US" altLang="en-US" sz="1200" b="1" dirty="0">
                <a:solidFill>
                  <a:srgbClr val="000000"/>
                </a:solidFill>
              </a:rPr>
              <a:t>Below are the top 5 regions where price is very high</a:t>
            </a:r>
          </a:p>
          <a:p>
            <a:pPr lvl="1" defTabSz="914400" eaLnBrk="0" fontAlgn="base" hangingPunct="0">
              <a:spcBef>
                <a:spcPct val="0"/>
              </a:spcBef>
              <a:spcAft>
                <a:spcPct val="0"/>
              </a:spcAft>
              <a:buFontTx/>
              <a:buChar char="•"/>
            </a:pPr>
            <a:r>
              <a:rPr lang="en-US" altLang="en-US" sz="1200" b="1" dirty="0" err="1">
                <a:solidFill>
                  <a:srgbClr val="000000"/>
                </a:solidFill>
              </a:rPr>
              <a:t>HartfordSpringfield</a:t>
            </a:r>
            <a:endParaRPr lang="en-US" altLang="en-US" sz="1200" b="1" dirty="0">
              <a:solidFill>
                <a:srgbClr val="000000"/>
              </a:solidFill>
            </a:endParaRPr>
          </a:p>
          <a:p>
            <a:pPr lvl="1" defTabSz="914400" eaLnBrk="0" fontAlgn="base" hangingPunct="0">
              <a:spcBef>
                <a:spcPct val="0"/>
              </a:spcBef>
              <a:spcAft>
                <a:spcPct val="0"/>
              </a:spcAft>
              <a:buFontTx/>
              <a:buChar char="•"/>
            </a:pPr>
            <a:r>
              <a:rPr lang="en-US" altLang="en-US" sz="1200" b="1" dirty="0" err="1">
                <a:solidFill>
                  <a:srgbClr val="000000"/>
                </a:solidFill>
              </a:rPr>
              <a:t>SanFrancisco</a:t>
            </a:r>
            <a:endParaRPr lang="en-US" altLang="en-US" sz="1200" b="1" dirty="0">
              <a:solidFill>
                <a:srgbClr val="000000"/>
              </a:solidFill>
            </a:endParaRPr>
          </a:p>
          <a:p>
            <a:pPr lvl="1" defTabSz="914400" eaLnBrk="0" fontAlgn="base" hangingPunct="0">
              <a:spcBef>
                <a:spcPct val="0"/>
              </a:spcBef>
              <a:spcAft>
                <a:spcPct val="0"/>
              </a:spcAft>
              <a:buFontTx/>
              <a:buChar char="•"/>
            </a:pPr>
            <a:r>
              <a:rPr lang="en-US" altLang="en-US" sz="1200" b="1" dirty="0" err="1">
                <a:solidFill>
                  <a:srgbClr val="000000"/>
                </a:solidFill>
              </a:rPr>
              <a:t>NewYork</a:t>
            </a:r>
            <a:endParaRPr lang="en-US" altLang="en-US" sz="1200" b="1" dirty="0">
              <a:solidFill>
                <a:srgbClr val="000000"/>
              </a:solidFill>
            </a:endParaRPr>
          </a:p>
          <a:p>
            <a:pPr lvl="1" defTabSz="914400" eaLnBrk="0" fontAlgn="base" hangingPunct="0">
              <a:spcBef>
                <a:spcPct val="0"/>
              </a:spcBef>
              <a:spcAft>
                <a:spcPct val="0"/>
              </a:spcAft>
              <a:buFontTx/>
              <a:buChar char="•"/>
            </a:pPr>
            <a:r>
              <a:rPr lang="en-US" altLang="en-US" sz="1200" b="1" dirty="0">
                <a:solidFill>
                  <a:srgbClr val="000000"/>
                </a:solidFill>
              </a:rPr>
              <a:t>Philadelphia</a:t>
            </a:r>
          </a:p>
          <a:p>
            <a:pPr lvl="1" defTabSz="914400" eaLnBrk="0" fontAlgn="base" hangingPunct="0">
              <a:spcBef>
                <a:spcPct val="0"/>
              </a:spcBef>
              <a:spcAft>
                <a:spcPct val="0"/>
              </a:spcAft>
              <a:buFontTx/>
              <a:buChar char="•"/>
            </a:pPr>
            <a:r>
              <a:rPr lang="en-US" altLang="en-US" sz="1200" b="1" dirty="0">
                <a:solidFill>
                  <a:srgbClr val="000000"/>
                </a:solidFill>
              </a:rPr>
              <a:t>Sacramento</a:t>
            </a:r>
            <a:endParaRPr lang="en-US" sz="1600" dirty="0"/>
          </a:p>
        </p:txBody>
      </p:sp>
    </p:spTree>
    <p:extLst>
      <p:ext uri="{BB962C8B-B14F-4D97-AF65-F5344CB8AC3E}">
        <p14:creationId xmlns:p14="http://schemas.microsoft.com/office/powerpoint/2010/main" val="410967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F516B-742C-4239-9BEC-D15F8FF9DE85}"/>
              </a:ext>
            </a:extLst>
          </p:cNvPr>
          <p:cNvSpPr/>
          <p:nvPr/>
        </p:nvSpPr>
        <p:spPr>
          <a:xfrm>
            <a:off x="154049" y="-19050"/>
            <a:ext cx="2771464" cy="523220"/>
          </a:xfrm>
          <a:prstGeom prst="rect">
            <a:avLst/>
          </a:prstGeom>
        </p:spPr>
        <p:txBody>
          <a:bodyPr wrap="none">
            <a:spAutoFit/>
          </a:bodyPr>
          <a:lstStyle/>
          <a:p>
            <a:r>
              <a:rPr lang="en-US" sz="2800" b="1" u="sng" dirty="0">
                <a:latin typeface="9"/>
              </a:rPr>
              <a:t>Data Exploration:</a:t>
            </a:r>
            <a:endParaRPr lang="en-US" sz="2000" b="1" u="sng" dirty="0">
              <a:latin typeface="9"/>
            </a:endParaRPr>
          </a:p>
        </p:txBody>
      </p:sp>
      <p:sp>
        <p:nvSpPr>
          <p:cNvPr id="6" name="Rectangle 5">
            <a:extLst>
              <a:ext uri="{FF2B5EF4-FFF2-40B4-BE49-F238E27FC236}">
                <a16:creationId xmlns:a16="http://schemas.microsoft.com/office/drawing/2014/main" id="{75200631-5D8F-459D-AD5C-FC1039531EB6}"/>
              </a:ext>
            </a:extLst>
          </p:cNvPr>
          <p:cNvSpPr/>
          <p:nvPr/>
        </p:nvSpPr>
        <p:spPr>
          <a:xfrm>
            <a:off x="685800" y="590550"/>
            <a:ext cx="6324600" cy="369332"/>
          </a:xfrm>
          <a:prstGeom prst="rect">
            <a:avLst/>
          </a:prstGeom>
        </p:spPr>
        <p:txBody>
          <a:bodyPr wrap="square">
            <a:spAutoFit/>
          </a:bodyPr>
          <a:lstStyle/>
          <a:p>
            <a:r>
              <a:rPr lang="en-US" b="1" dirty="0"/>
              <a:t>TOP 5 regions where Average consumption is very high</a:t>
            </a:r>
            <a:endParaRPr lang="en-US" dirty="0"/>
          </a:p>
        </p:txBody>
      </p:sp>
      <p:pic>
        <p:nvPicPr>
          <p:cNvPr id="8" name="Picture 7">
            <a:extLst>
              <a:ext uri="{FF2B5EF4-FFF2-40B4-BE49-F238E27FC236}">
                <a16:creationId xmlns:a16="http://schemas.microsoft.com/office/drawing/2014/main" id="{5E1E8DDC-288C-4D28-A6C5-C33E61A137A1}"/>
              </a:ext>
            </a:extLst>
          </p:cNvPr>
          <p:cNvPicPr>
            <a:picLocks noChangeAspect="1"/>
          </p:cNvPicPr>
          <p:nvPr/>
        </p:nvPicPr>
        <p:blipFill rotWithShape="1">
          <a:blip r:embed="rId2"/>
          <a:srcRect l="5000" r="7500" b="3995"/>
          <a:stretch/>
        </p:blipFill>
        <p:spPr>
          <a:xfrm>
            <a:off x="939885" y="971550"/>
            <a:ext cx="5552737" cy="3200399"/>
          </a:xfrm>
          <a:prstGeom prst="rect">
            <a:avLst/>
          </a:prstGeom>
          <a:ln>
            <a:solidFill>
              <a:schemeClr val="tx1"/>
            </a:solidFill>
          </a:ln>
        </p:spPr>
      </p:pic>
      <p:sp>
        <p:nvSpPr>
          <p:cNvPr id="9" name="Rectangle 8">
            <a:extLst>
              <a:ext uri="{FF2B5EF4-FFF2-40B4-BE49-F238E27FC236}">
                <a16:creationId xmlns:a16="http://schemas.microsoft.com/office/drawing/2014/main" id="{24F92F3B-902E-4CBB-84DA-DA52084A93DB}"/>
              </a:ext>
            </a:extLst>
          </p:cNvPr>
          <p:cNvSpPr/>
          <p:nvPr/>
        </p:nvSpPr>
        <p:spPr>
          <a:xfrm>
            <a:off x="990600" y="4171950"/>
            <a:ext cx="4572000" cy="1015663"/>
          </a:xfrm>
          <a:prstGeom prst="rect">
            <a:avLst/>
          </a:prstGeom>
        </p:spPr>
        <p:txBody>
          <a:bodyPr>
            <a:spAutoFit/>
          </a:bodyPr>
          <a:lstStyle/>
          <a:p>
            <a:pPr lvl="0" defTabSz="914400" eaLnBrk="0" fontAlgn="base" hangingPunct="0">
              <a:spcBef>
                <a:spcPct val="0"/>
              </a:spcBef>
              <a:spcAft>
                <a:spcPct val="0"/>
              </a:spcAft>
            </a:pPr>
            <a:r>
              <a:rPr lang="en-US" altLang="en-US" sz="1000" b="1" dirty="0">
                <a:solidFill>
                  <a:srgbClr val="000000"/>
                </a:solidFill>
              </a:rPr>
              <a:t>Below are the top 5 regions where Consumption is very high</a:t>
            </a:r>
          </a:p>
          <a:p>
            <a:pPr lvl="1" defTabSz="914400" eaLnBrk="0" fontAlgn="base" hangingPunct="0">
              <a:spcBef>
                <a:spcPct val="0"/>
              </a:spcBef>
              <a:spcAft>
                <a:spcPct val="0"/>
              </a:spcAft>
              <a:buFontTx/>
              <a:buChar char="•"/>
            </a:pPr>
            <a:r>
              <a:rPr lang="en-US" altLang="en-US" sz="1000" b="1" dirty="0">
                <a:solidFill>
                  <a:srgbClr val="000000"/>
                </a:solidFill>
              </a:rPr>
              <a:t>West</a:t>
            </a:r>
          </a:p>
          <a:p>
            <a:pPr lvl="1" defTabSz="914400" eaLnBrk="0" fontAlgn="base" hangingPunct="0">
              <a:spcBef>
                <a:spcPct val="0"/>
              </a:spcBef>
              <a:spcAft>
                <a:spcPct val="0"/>
              </a:spcAft>
              <a:buFontTx/>
              <a:buChar char="•"/>
            </a:pPr>
            <a:r>
              <a:rPr lang="en-US" altLang="en-US" sz="1000" b="1" dirty="0">
                <a:solidFill>
                  <a:srgbClr val="000000"/>
                </a:solidFill>
              </a:rPr>
              <a:t>California</a:t>
            </a:r>
          </a:p>
          <a:p>
            <a:pPr lvl="1" defTabSz="914400" eaLnBrk="0" fontAlgn="base" hangingPunct="0">
              <a:spcBef>
                <a:spcPct val="0"/>
              </a:spcBef>
              <a:spcAft>
                <a:spcPct val="0"/>
              </a:spcAft>
              <a:buFontTx/>
              <a:buChar char="•"/>
            </a:pPr>
            <a:r>
              <a:rPr lang="en-US" altLang="en-US" sz="1000" b="1" dirty="0">
                <a:solidFill>
                  <a:srgbClr val="000000"/>
                </a:solidFill>
              </a:rPr>
              <a:t>South Central</a:t>
            </a:r>
          </a:p>
          <a:p>
            <a:pPr lvl="1" defTabSz="914400" eaLnBrk="0" fontAlgn="base" hangingPunct="0">
              <a:spcBef>
                <a:spcPct val="0"/>
              </a:spcBef>
              <a:spcAft>
                <a:spcPct val="0"/>
              </a:spcAft>
              <a:buFontTx/>
              <a:buChar char="•"/>
            </a:pPr>
            <a:r>
              <a:rPr lang="en-US" altLang="en-US" sz="1000" b="1" dirty="0">
                <a:solidFill>
                  <a:srgbClr val="000000"/>
                </a:solidFill>
              </a:rPr>
              <a:t>Northeast</a:t>
            </a:r>
          </a:p>
          <a:p>
            <a:pPr lvl="1" defTabSz="914400" eaLnBrk="0" fontAlgn="base" hangingPunct="0">
              <a:spcBef>
                <a:spcPct val="0"/>
              </a:spcBef>
              <a:spcAft>
                <a:spcPct val="0"/>
              </a:spcAft>
              <a:buFontTx/>
              <a:buChar char="•"/>
            </a:pPr>
            <a:r>
              <a:rPr lang="en-US" altLang="en-US" sz="1000" b="1" dirty="0">
                <a:solidFill>
                  <a:srgbClr val="000000"/>
                </a:solidFill>
              </a:rPr>
              <a:t>Southeast</a:t>
            </a:r>
          </a:p>
        </p:txBody>
      </p:sp>
    </p:spTree>
    <p:extLst>
      <p:ext uri="{BB962C8B-B14F-4D97-AF65-F5344CB8AC3E}">
        <p14:creationId xmlns:p14="http://schemas.microsoft.com/office/powerpoint/2010/main" val="3228037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1625</TotalTime>
  <Words>964</Words>
  <Application>Microsoft Office PowerPoint</Application>
  <PresentationFormat>On-screen Show (16:9)</PresentationFormat>
  <Paragraphs>267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9</vt:lpstr>
      <vt:lpstr>Arial</vt:lpstr>
      <vt:lpstr>Franklin Gothic Book</vt:lpstr>
      <vt:lpstr>Franklin Gothic Demi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 PRIYA</dc:creator>
  <cp:lastModifiedBy>E PRIYA</cp:lastModifiedBy>
  <cp:revision>135</cp:revision>
  <dcterms:created xsi:type="dcterms:W3CDTF">2021-01-26T10:26:05Z</dcterms:created>
  <dcterms:modified xsi:type="dcterms:W3CDTF">2021-04-20T12:13:03Z</dcterms:modified>
</cp:coreProperties>
</file>