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  <p:sldMasterId id="2147483870" r:id="rId2"/>
  </p:sldMasterIdLst>
  <p:sldIdLst>
    <p:sldId id="259" r:id="rId3"/>
    <p:sldId id="261" r:id="rId4"/>
    <p:sldId id="267" r:id="rId5"/>
    <p:sldId id="283" r:id="rId6"/>
    <p:sldId id="269" r:id="rId7"/>
    <p:sldId id="284" r:id="rId8"/>
    <p:sldId id="286" r:id="rId9"/>
    <p:sldId id="272" r:id="rId10"/>
    <p:sldId id="271" r:id="rId11"/>
    <p:sldId id="273" r:id="rId12"/>
    <p:sldId id="274" r:id="rId13"/>
    <p:sldId id="282" r:id="rId14"/>
    <p:sldId id="277" r:id="rId15"/>
    <p:sldId id="281" r:id="rId16"/>
    <p:sldId id="279" r:id="rId17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0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6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611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98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82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86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81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87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9B28-4AC7-4A82-85B7-B8B561911D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EF73-7BC2-408C-83B6-D9F78F61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49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9B28-4AC7-4A82-85B7-B8B561911D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EF73-7BC2-408C-83B6-D9F78F61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2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9B28-4AC7-4A82-85B7-B8B561911D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EF73-7BC2-408C-83B6-D9F78F61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5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9B28-4AC7-4A82-85B7-B8B561911D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EF73-7BC2-408C-83B6-D9F78F61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348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9B28-4AC7-4A82-85B7-B8B561911D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EF73-7BC2-408C-83B6-D9F78F61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1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9B28-4AC7-4A82-85B7-B8B561911D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EF73-7BC2-408C-83B6-D9F78F61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064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9B28-4AC7-4A82-85B7-B8B561911D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EF73-7BC2-408C-83B6-D9F78F61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24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9B28-4AC7-4A82-85B7-B8B561911D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EF73-7BC2-408C-83B6-D9F78F61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46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9B28-4AC7-4A82-85B7-B8B561911D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EF73-7BC2-408C-83B6-D9F78F61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75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918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71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318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88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034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27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849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9B28-4AC7-4A82-85B7-B8B561911D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EF73-7BC2-408C-83B6-D9F78F61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242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9B28-4AC7-4A82-85B7-B8B561911DE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EF73-7BC2-408C-83B6-D9F78F61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6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4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6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94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1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41649"/>
            <a:ext cx="9144000" cy="2101851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C04F9-BD32-415C-880B-00EBC19758DC}"/>
              </a:ext>
            </a:extLst>
          </p:cNvPr>
          <p:cNvSpPr txBox="1"/>
          <p:nvPr/>
        </p:nvSpPr>
        <p:spPr>
          <a:xfrm>
            <a:off x="724128" y="467678"/>
            <a:ext cx="7695743" cy="26429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0" i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USED CAR SALE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0" i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EXPLORATORTY DATA ANALYSIS (EDA)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CDEDC2-A7E1-408A-9CAE-9DE9060580FF}"/>
              </a:ext>
            </a:extLst>
          </p:cNvPr>
          <p:cNvSpPr txBox="1"/>
          <p:nvPr/>
        </p:nvSpPr>
        <p:spPr>
          <a:xfrm>
            <a:off x="7149280" y="45529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PRIYA DAVIS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2756E-2CE4-493B-B26D-0277FC7ED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229" y="3512582"/>
            <a:ext cx="35147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6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AD70E8-F1AE-4FE1-97EC-40E34292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95350"/>
            <a:ext cx="5065551" cy="31320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400C48-7189-4DE1-925F-8F8F4B6B8587}"/>
              </a:ext>
            </a:extLst>
          </p:cNvPr>
          <p:cNvSpPr/>
          <p:nvPr/>
        </p:nvSpPr>
        <p:spPr>
          <a:xfrm>
            <a:off x="40758" y="35885"/>
            <a:ext cx="27714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latin typeface="9"/>
              </a:rPr>
              <a:t>Data Exploration:</a:t>
            </a:r>
            <a:endParaRPr lang="en-US" sz="2000" b="1" u="sng" dirty="0">
              <a:latin typeface="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84521-8FE0-4BCC-AB15-F94624412F6D}"/>
              </a:ext>
            </a:extLst>
          </p:cNvPr>
          <p:cNvSpPr/>
          <p:nvPr/>
        </p:nvSpPr>
        <p:spPr>
          <a:xfrm>
            <a:off x="262664" y="4150530"/>
            <a:ext cx="8913234" cy="78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/>
              <a:t>Box plot represents relation between mileage and drive. </a:t>
            </a:r>
          </a:p>
          <a:p>
            <a:pPr algn="ctr">
              <a:lnSpc>
                <a:spcPct val="150000"/>
              </a:lnSpc>
            </a:pPr>
            <a:r>
              <a:rPr lang="en-US" sz="1600" b="1" dirty="0"/>
              <a:t>There are few outliers which can be ignored.</a:t>
            </a:r>
          </a:p>
        </p:txBody>
      </p:sp>
    </p:spTree>
    <p:extLst>
      <p:ext uri="{BB962C8B-B14F-4D97-AF65-F5344CB8AC3E}">
        <p14:creationId xmlns:p14="http://schemas.microsoft.com/office/powerpoint/2010/main" val="260222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C91AE0-B989-4413-BF63-05DA1834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752475"/>
            <a:ext cx="3790950" cy="3638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87BBD5-2734-42FF-9884-FA5F5E169879}"/>
              </a:ext>
            </a:extLst>
          </p:cNvPr>
          <p:cNvSpPr/>
          <p:nvPr/>
        </p:nvSpPr>
        <p:spPr>
          <a:xfrm>
            <a:off x="304800" y="133350"/>
            <a:ext cx="769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How much is increase in price of car with respect to year?</a:t>
            </a:r>
            <a:endParaRPr lang="en-US" sz="1600" dirty="0">
              <a:latin typeface="9"/>
            </a:endParaRPr>
          </a:p>
          <a:p>
            <a:pPr algn="ctr"/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912E84-45E8-4BB6-A784-0289E04B4565}"/>
              </a:ext>
            </a:extLst>
          </p:cNvPr>
          <p:cNvSpPr/>
          <p:nvPr/>
        </p:nvSpPr>
        <p:spPr>
          <a:xfrm>
            <a:off x="152400" y="4391025"/>
            <a:ext cx="8991600" cy="70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/>
              <a:t>Price of Car is low between 1953 and 1995 , price has gradually increased from year 2000. </a:t>
            </a:r>
          </a:p>
          <a:p>
            <a:pPr algn="ctr">
              <a:lnSpc>
                <a:spcPct val="150000"/>
              </a:lnSpc>
            </a:pPr>
            <a:r>
              <a:rPr lang="en-US" sz="1400" b="1" dirty="0"/>
              <a:t>There are some outliers from 2007 (approx.) onwards. After 2011, the prices have increased very high.</a:t>
            </a:r>
            <a:endParaRPr lang="en-US" sz="1100" dirty="0">
              <a:latin typeface="9"/>
            </a:endParaRPr>
          </a:p>
        </p:txBody>
      </p:sp>
    </p:spTree>
    <p:extLst>
      <p:ext uri="{BB962C8B-B14F-4D97-AF65-F5344CB8AC3E}">
        <p14:creationId xmlns:p14="http://schemas.microsoft.com/office/powerpoint/2010/main" val="5965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912E84-45E8-4BB6-A784-0289E04B4565}"/>
              </a:ext>
            </a:extLst>
          </p:cNvPr>
          <p:cNvSpPr/>
          <p:nvPr/>
        </p:nvSpPr>
        <p:spPr>
          <a:xfrm>
            <a:off x="5562600" y="1573656"/>
            <a:ext cx="3581400" cy="199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/>
              <a:t>Price of Car is low between 1953 and 1995 , price has gradually increased from year 2000. </a:t>
            </a:r>
          </a:p>
          <a:p>
            <a:pPr algn="ctr">
              <a:lnSpc>
                <a:spcPct val="150000"/>
              </a:lnSpc>
            </a:pPr>
            <a:r>
              <a:rPr lang="en-US" sz="1400" b="1" dirty="0"/>
              <a:t>There are some outliers from 2007 (approx.) onwards. After 2011, the prices have increased very high.</a:t>
            </a:r>
            <a:endParaRPr lang="en-US" sz="1100" dirty="0">
              <a:latin typeface="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4A57E9-507E-46A4-AAAA-D482E2FA6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1450"/>
            <a:ext cx="5342302" cy="4800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210C53-CA5A-43A4-9C96-BCD923EB234E}"/>
              </a:ext>
            </a:extLst>
          </p:cNvPr>
          <p:cNvSpPr/>
          <p:nvPr/>
        </p:nvSpPr>
        <p:spPr>
          <a:xfrm>
            <a:off x="5715000" y="895350"/>
            <a:ext cx="3048000" cy="50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err="1"/>
              <a:t>Corelation</a:t>
            </a:r>
            <a:r>
              <a:rPr lang="en-US" sz="2000" b="1" u="sng" dirty="0"/>
              <a:t> Matrix</a:t>
            </a:r>
            <a:endParaRPr lang="en-US" sz="1600" dirty="0">
              <a:latin typeface="9"/>
            </a:endParaRPr>
          </a:p>
        </p:txBody>
      </p:sp>
    </p:spTree>
    <p:extLst>
      <p:ext uri="{BB962C8B-B14F-4D97-AF65-F5344CB8AC3E}">
        <p14:creationId xmlns:p14="http://schemas.microsoft.com/office/powerpoint/2010/main" val="2593511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FE4FA6-3C35-43BE-8167-3EECC3812CA6}"/>
              </a:ext>
            </a:extLst>
          </p:cNvPr>
          <p:cNvSpPr/>
          <p:nvPr/>
        </p:nvSpPr>
        <p:spPr>
          <a:xfrm>
            <a:off x="342900" y="1200150"/>
            <a:ext cx="7886700" cy="247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Volkswagen, Mercedes make </a:t>
            </a:r>
            <a:r>
              <a:rPr lang="en-US" sz="1600" dirty="0" err="1"/>
              <a:t>i.e</a:t>
            </a:r>
            <a:r>
              <a:rPr lang="en-US" sz="1600" dirty="0"/>
              <a:t> Premium cars are more popular.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Sedan and crossover body types are more preferred than other types.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Most sales are in the price range of 10k to 40k.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Petrol Cars are more preferred than diesel. Less acceptance to gas engine.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Front drive vehicles sale is  more because of its good mileage.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5995B7-83CD-4618-B25C-095D975D1314}"/>
              </a:ext>
            </a:extLst>
          </p:cNvPr>
          <p:cNvSpPr/>
          <p:nvPr/>
        </p:nvSpPr>
        <p:spPr>
          <a:xfrm>
            <a:off x="457200" y="361950"/>
            <a:ext cx="6858000" cy="75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/>
              <a:t>Observations:</a:t>
            </a:r>
            <a:endParaRPr lang="en-US" sz="2400" dirty="0">
              <a:latin typeface="9"/>
            </a:endParaRPr>
          </a:p>
        </p:txBody>
      </p:sp>
    </p:spTree>
    <p:extLst>
      <p:ext uri="{BB962C8B-B14F-4D97-AF65-F5344CB8AC3E}">
        <p14:creationId xmlns:p14="http://schemas.microsoft.com/office/powerpoint/2010/main" val="414886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FE4FA6-3C35-43BE-8167-3EECC3812CA6}"/>
              </a:ext>
            </a:extLst>
          </p:cNvPr>
          <p:cNvSpPr/>
          <p:nvPr/>
        </p:nvSpPr>
        <p:spPr>
          <a:xfrm>
            <a:off x="457200" y="895350"/>
            <a:ext cx="8382000" cy="3971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Copperplate Gothic Bold" panose="020E0705020206020404" pitchFamily="34" charset="0"/>
              </a:rPr>
              <a:t>To increase the sale of cars, price range should be less than 15K.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Copperplate Gothic Bold" panose="020E0705020206020404" pitchFamily="34" charset="0"/>
              </a:rPr>
              <a:t>Procure sedan cars having petrol engine and front drive as these are having more demand.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Copperplate Gothic Bold" panose="020E0705020206020404" pitchFamily="34" charset="0"/>
              </a:rPr>
              <a:t>Less preferred cars or too old cars should be Liquidated by giving some discounts so that stock can be cleared.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Copperplate Gothic Bold" panose="020E0705020206020404" pitchFamily="34" charset="0"/>
              </a:rPr>
              <a:t>Provision to make non registered vehicles registered will boost sale.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Copperplate Gothic Bold" panose="020E0705020206020404" pitchFamily="34" charset="0"/>
              </a:rPr>
              <a:t>Less acceptance to gas engine, so those cars can be converted to diesel/petrol engine.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5995B7-83CD-4618-B25C-095D975D1314}"/>
              </a:ext>
            </a:extLst>
          </p:cNvPr>
          <p:cNvSpPr/>
          <p:nvPr/>
        </p:nvSpPr>
        <p:spPr>
          <a:xfrm>
            <a:off x="457200" y="123829"/>
            <a:ext cx="6858000" cy="735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/>
              <a:t>Actionable Insights:</a:t>
            </a:r>
          </a:p>
        </p:txBody>
      </p:sp>
    </p:spTree>
    <p:extLst>
      <p:ext uri="{BB962C8B-B14F-4D97-AF65-F5344CB8AC3E}">
        <p14:creationId xmlns:p14="http://schemas.microsoft.com/office/powerpoint/2010/main" val="1885033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D52F-0027-43F2-907B-55DB5E1A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29" y="1809750"/>
            <a:ext cx="7053542" cy="1050398"/>
          </a:xfrm>
        </p:spPr>
        <p:txBody>
          <a:bodyPr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76771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9F3F86-0C65-4AC7-A72E-395020306D23}"/>
              </a:ext>
            </a:extLst>
          </p:cNvPr>
          <p:cNvSpPr/>
          <p:nvPr/>
        </p:nvSpPr>
        <p:spPr>
          <a:xfrm>
            <a:off x="1143000" y="474413"/>
            <a:ext cx="5105400" cy="4240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/>
              <a:t>Framework : 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Problem Statement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Choose right tools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Collection of data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Data Pre-Profiling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Data Pre-Processing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Data Post-Profiling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Ask Right Questions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Summarization / Observations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Actionable Insights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75AE5A6E-FBAD-45A9-9C78-6421FE75199F}"/>
              </a:ext>
            </a:extLst>
          </p:cNvPr>
          <p:cNvSpPr/>
          <p:nvPr/>
        </p:nvSpPr>
        <p:spPr>
          <a:xfrm>
            <a:off x="3962400" y="1657350"/>
            <a:ext cx="381000" cy="2057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B5BFE-279F-4489-9228-1A369CEEFC9A}"/>
              </a:ext>
            </a:extLst>
          </p:cNvPr>
          <p:cNvSpPr txBox="1"/>
          <p:nvPr/>
        </p:nvSpPr>
        <p:spPr>
          <a:xfrm>
            <a:off x="4345172" y="25013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26922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5995B7-83CD-4618-B25C-095D975D1314}"/>
              </a:ext>
            </a:extLst>
          </p:cNvPr>
          <p:cNvSpPr/>
          <p:nvPr/>
        </p:nvSpPr>
        <p:spPr>
          <a:xfrm>
            <a:off x="838200" y="819150"/>
            <a:ext cx="7924800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latin typeface="9"/>
            </a:endParaRPr>
          </a:p>
          <a:p>
            <a:r>
              <a:rPr lang="en-US" sz="3000" b="1" u="sng" dirty="0">
                <a:latin typeface="9"/>
              </a:rPr>
              <a:t>Problem Statement:</a:t>
            </a:r>
            <a:endParaRPr lang="en-US" sz="2400" b="1" u="sng" dirty="0">
              <a:latin typeface="9"/>
            </a:endParaRPr>
          </a:p>
          <a:p>
            <a:endParaRPr lang="en-US" sz="1100" dirty="0">
              <a:latin typeface="9"/>
            </a:endParaRPr>
          </a:p>
          <a:p>
            <a:pPr lvl="1"/>
            <a:r>
              <a:rPr lang="en-US" dirty="0"/>
              <a:t>An American Car company buys and sells secondhand cars.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company has earned its name because of sincerity in work and quality of services.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for past few months </a:t>
            </a:r>
            <a:r>
              <a:rPr lang="en-US" sz="2000" b="1" u="sng" dirty="0"/>
              <a:t>their sales declined</a:t>
            </a:r>
            <a:r>
              <a:rPr lang="en-US" b="1" u="sng" dirty="0"/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792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8F0C8B-6AD7-4AC6-8DF9-9FA90D35E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71550"/>
            <a:ext cx="4349300" cy="35099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CCD633-89BA-4FE6-8107-4F39FE1C4844}"/>
              </a:ext>
            </a:extLst>
          </p:cNvPr>
          <p:cNvSpPr/>
          <p:nvPr/>
        </p:nvSpPr>
        <p:spPr>
          <a:xfrm>
            <a:off x="609600" y="285750"/>
            <a:ext cx="33212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latin typeface="9"/>
              </a:rPr>
              <a:t>Introduction to Data:</a:t>
            </a:r>
            <a:endParaRPr lang="en-US" sz="2000" b="1" u="sng" dirty="0">
              <a:latin typeface="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F6A17-B1D7-4079-A2B5-E814AFE8C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228600" y="971550"/>
            <a:ext cx="4191000" cy="2242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8A2D3B-6E08-4448-A48B-65B06921F0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67" b="47243"/>
          <a:stretch/>
        </p:blipFill>
        <p:spPr>
          <a:xfrm>
            <a:off x="228600" y="3257550"/>
            <a:ext cx="4191000" cy="1223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98AB5C-70A3-4B0E-ADAB-219A45F5BB91}"/>
              </a:ext>
            </a:extLst>
          </p:cNvPr>
          <p:cNvSpPr txBox="1"/>
          <p:nvPr/>
        </p:nvSpPr>
        <p:spPr>
          <a:xfrm>
            <a:off x="381000" y="4548045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Pre-Profiling Report</a:t>
            </a:r>
          </a:p>
        </p:txBody>
      </p:sp>
    </p:spTree>
    <p:extLst>
      <p:ext uri="{BB962C8B-B14F-4D97-AF65-F5344CB8AC3E}">
        <p14:creationId xmlns:p14="http://schemas.microsoft.com/office/powerpoint/2010/main" val="162487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73A772-B36B-4918-ABAD-BF412CF8DC84}"/>
              </a:ext>
            </a:extLst>
          </p:cNvPr>
          <p:cNvSpPr/>
          <p:nvPr/>
        </p:nvSpPr>
        <p:spPr>
          <a:xfrm>
            <a:off x="154049" y="-19050"/>
            <a:ext cx="27714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latin typeface="9"/>
              </a:rPr>
              <a:t>Data Exploration:</a:t>
            </a:r>
            <a:endParaRPr lang="en-US" sz="2000" b="1" u="sng" dirty="0">
              <a:latin typeface="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A7721A-F083-48C1-8D4D-2E1D0C8D2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648193"/>
            <a:ext cx="5181600" cy="3817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29001A-2E8B-4201-9F9F-5680DC60A436}"/>
              </a:ext>
            </a:extLst>
          </p:cNvPr>
          <p:cNvSpPr txBox="1"/>
          <p:nvPr/>
        </p:nvSpPr>
        <p:spPr>
          <a:xfrm>
            <a:off x="1143000" y="4596368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Volkswagen is highest selling brand followed by Mercedes Benz</a:t>
            </a:r>
          </a:p>
        </p:txBody>
      </p:sp>
    </p:spTree>
    <p:extLst>
      <p:ext uri="{BB962C8B-B14F-4D97-AF65-F5344CB8AC3E}">
        <p14:creationId xmlns:p14="http://schemas.microsoft.com/office/powerpoint/2010/main" val="264199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6EE23F-D5CE-42C8-A0CE-769EB844FE42}"/>
              </a:ext>
            </a:extLst>
          </p:cNvPr>
          <p:cNvSpPr txBox="1"/>
          <p:nvPr/>
        </p:nvSpPr>
        <p:spPr>
          <a:xfrm>
            <a:off x="1714500" y="59055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Which cars are sold maximum and minimum based on type of body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3C6D7-9D37-48FD-89E7-9E914E791F0D}"/>
              </a:ext>
            </a:extLst>
          </p:cNvPr>
          <p:cNvSpPr txBox="1"/>
          <p:nvPr/>
        </p:nvSpPr>
        <p:spPr>
          <a:xfrm>
            <a:off x="1371600" y="447675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Sedan cars has highest sale followed by crossover, </a:t>
            </a:r>
            <a:r>
              <a:rPr lang="en-US" b="1" dirty="0" err="1"/>
              <a:t>vagon</a:t>
            </a:r>
            <a:r>
              <a:rPr lang="en-US" b="1" dirty="0"/>
              <a:t> is the least sold car model.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5FA957-7FA1-4A8D-A426-1EC8FBA8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6" y="1357865"/>
            <a:ext cx="4712494" cy="29891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94A45E-6134-46C0-8BFB-EEE0012EFFCD}"/>
              </a:ext>
            </a:extLst>
          </p:cNvPr>
          <p:cNvSpPr/>
          <p:nvPr/>
        </p:nvSpPr>
        <p:spPr>
          <a:xfrm>
            <a:off x="154049" y="-19050"/>
            <a:ext cx="27714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latin typeface="9"/>
              </a:rPr>
              <a:t>Data Exploration:</a:t>
            </a:r>
            <a:endParaRPr lang="en-US" sz="2000" b="1" u="sng" dirty="0">
              <a:latin typeface="9"/>
            </a:endParaRPr>
          </a:p>
        </p:txBody>
      </p:sp>
    </p:spTree>
    <p:extLst>
      <p:ext uri="{BB962C8B-B14F-4D97-AF65-F5344CB8AC3E}">
        <p14:creationId xmlns:p14="http://schemas.microsoft.com/office/powerpoint/2010/main" val="403493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13C6D7-9D37-48FD-89E7-9E914E791F0D}"/>
              </a:ext>
            </a:extLst>
          </p:cNvPr>
          <p:cNvSpPr txBox="1"/>
          <p:nvPr/>
        </p:nvSpPr>
        <p:spPr>
          <a:xfrm>
            <a:off x="685800" y="1213578"/>
            <a:ext cx="370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Car sales based on Engine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94A45E-6134-46C0-8BFB-EEE0012EFFCD}"/>
              </a:ext>
            </a:extLst>
          </p:cNvPr>
          <p:cNvSpPr/>
          <p:nvPr/>
        </p:nvSpPr>
        <p:spPr>
          <a:xfrm>
            <a:off x="154049" y="-19050"/>
            <a:ext cx="27714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latin typeface="9"/>
              </a:rPr>
              <a:t>Data Exploration:</a:t>
            </a:r>
            <a:endParaRPr lang="en-US" sz="2000" b="1" u="sng" dirty="0">
              <a:latin typeface="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048D92-3681-410D-B30E-C5887A9A4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60611"/>
            <a:ext cx="3705446" cy="22693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2DDAC1-CCB6-4CD2-82B6-19F394227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579" y="1660611"/>
            <a:ext cx="3684024" cy="2282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D398F1-406E-4884-9ED6-4ED616F7A412}"/>
              </a:ext>
            </a:extLst>
          </p:cNvPr>
          <p:cNvSpPr txBox="1"/>
          <p:nvPr/>
        </p:nvSpPr>
        <p:spPr>
          <a:xfrm>
            <a:off x="4738578" y="1180585"/>
            <a:ext cx="356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Car prices based on </a:t>
            </a:r>
            <a:r>
              <a:rPr lang="en-US" b="1" dirty="0" err="1"/>
              <a:t>Eng</a:t>
            </a:r>
            <a:r>
              <a:rPr lang="en-US" b="1" dirty="0"/>
              <a:t>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8A837-A318-4D28-9D44-6CE589E07582}"/>
              </a:ext>
            </a:extLst>
          </p:cNvPr>
          <p:cNvSpPr/>
          <p:nvPr/>
        </p:nvSpPr>
        <p:spPr>
          <a:xfrm>
            <a:off x="285750" y="4248150"/>
            <a:ext cx="8572500" cy="462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Cars with petrol engine are sold highest and with gas are least sold.</a:t>
            </a:r>
            <a:endParaRPr lang="en-US" sz="1400" dirty="0">
              <a:latin typeface="9"/>
            </a:endParaRPr>
          </a:p>
        </p:txBody>
      </p:sp>
    </p:spTree>
    <p:extLst>
      <p:ext uri="{BB962C8B-B14F-4D97-AF65-F5344CB8AC3E}">
        <p14:creationId xmlns:p14="http://schemas.microsoft.com/office/powerpoint/2010/main" val="103599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8D5723-6774-48F6-8A4A-3DB0F721F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02690"/>
            <a:ext cx="3867047" cy="25511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3A8242-CDFE-4C0B-98DF-548F8423100F}"/>
              </a:ext>
            </a:extLst>
          </p:cNvPr>
          <p:cNvSpPr/>
          <p:nvPr/>
        </p:nvSpPr>
        <p:spPr>
          <a:xfrm>
            <a:off x="381000" y="4476750"/>
            <a:ext cx="8572500" cy="462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Front wheel drive cars are sold highest and rear wheel drive are least sold.</a:t>
            </a:r>
            <a:endParaRPr lang="en-US" sz="1400" dirty="0">
              <a:latin typeface="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49137-EBDB-4061-986B-CA463084FECA}"/>
              </a:ext>
            </a:extLst>
          </p:cNvPr>
          <p:cNvSpPr/>
          <p:nvPr/>
        </p:nvSpPr>
        <p:spPr>
          <a:xfrm>
            <a:off x="154049" y="-19050"/>
            <a:ext cx="27714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latin typeface="9"/>
              </a:rPr>
              <a:t>Data Exploration:</a:t>
            </a:r>
            <a:endParaRPr lang="en-US" sz="2000" b="1" u="sng" dirty="0">
              <a:latin typeface="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D8F3B-A34A-4E50-A520-03481CDD9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02690"/>
            <a:ext cx="4114801" cy="2551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C7A61A-BD99-4C21-AF62-33E2F2E75356}"/>
              </a:ext>
            </a:extLst>
          </p:cNvPr>
          <p:cNvSpPr txBox="1"/>
          <p:nvPr/>
        </p:nvSpPr>
        <p:spPr>
          <a:xfrm>
            <a:off x="685800" y="1213578"/>
            <a:ext cx="370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Car sales based on Drive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C06F8-7EE8-44CC-A56D-44602EAC93C0}"/>
              </a:ext>
            </a:extLst>
          </p:cNvPr>
          <p:cNvSpPr txBox="1"/>
          <p:nvPr/>
        </p:nvSpPr>
        <p:spPr>
          <a:xfrm>
            <a:off x="4738578" y="1180585"/>
            <a:ext cx="356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Car prices based on Drive</a:t>
            </a:r>
          </a:p>
        </p:txBody>
      </p:sp>
    </p:spTree>
    <p:extLst>
      <p:ext uri="{BB962C8B-B14F-4D97-AF65-F5344CB8AC3E}">
        <p14:creationId xmlns:p14="http://schemas.microsoft.com/office/powerpoint/2010/main" val="410967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5995B7-83CD-4618-B25C-095D975D1314}"/>
              </a:ext>
            </a:extLst>
          </p:cNvPr>
          <p:cNvSpPr/>
          <p:nvPr/>
        </p:nvSpPr>
        <p:spPr>
          <a:xfrm>
            <a:off x="77283" y="531826"/>
            <a:ext cx="8457117" cy="66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/>
              <a:t>When is the maximum numbers of car sold ?</a:t>
            </a:r>
            <a:endParaRPr lang="en-US" sz="2000" dirty="0">
              <a:latin typeface="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423D93-3EA4-4D2C-954B-AC014B6EF572}"/>
              </a:ext>
            </a:extLst>
          </p:cNvPr>
          <p:cNvSpPr/>
          <p:nvPr/>
        </p:nvSpPr>
        <p:spPr>
          <a:xfrm>
            <a:off x="262664" y="4150530"/>
            <a:ext cx="8913234" cy="78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/>
              <a:t>The above graph indicates least sale of cars is between 1953 and 1982 (</a:t>
            </a:r>
            <a:r>
              <a:rPr lang="en-US" sz="1600" b="1" dirty="0" err="1"/>
              <a:t>approx</a:t>
            </a:r>
            <a:r>
              <a:rPr lang="en-US" sz="1600" b="1" dirty="0"/>
              <a:t>).</a:t>
            </a:r>
          </a:p>
          <a:p>
            <a:pPr algn="ctr">
              <a:lnSpc>
                <a:spcPct val="150000"/>
              </a:lnSpc>
            </a:pPr>
            <a:r>
              <a:rPr lang="en-US" sz="1600" b="1" dirty="0"/>
              <a:t>Highest sale of cars is between 2000 and 2010, and seems to be in 2008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37560-7B5B-4F8E-B207-7CA00F701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419225"/>
            <a:ext cx="4346562" cy="2623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2F516B-742C-4239-9BEC-D15F8FF9DE85}"/>
              </a:ext>
            </a:extLst>
          </p:cNvPr>
          <p:cNvSpPr/>
          <p:nvPr/>
        </p:nvSpPr>
        <p:spPr>
          <a:xfrm>
            <a:off x="154049" y="-19050"/>
            <a:ext cx="27714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latin typeface="9"/>
              </a:rPr>
              <a:t>Data Exploration:</a:t>
            </a:r>
            <a:endParaRPr lang="en-US" sz="2000" b="1" u="sng" dirty="0">
              <a:latin typeface="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1B315-9D7F-4724-91B2-8072F490D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60" y="1419225"/>
            <a:ext cx="3897650" cy="26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37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493</Words>
  <Application>Microsoft Office PowerPoint</Application>
  <PresentationFormat>On-screen Show (16:9)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9</vt:lpstr>
      <vt:lpstr>Arial</vt:lpstr>
      <vt:lpstr>Century Gothic</vt:lpstr>
      <vt:lpstr>Copperplate Gothic Bold</vt:lpstr>
      <vt:lpstr>Wingdings</vt:lpstr>
      <vt:lpstr>Wingdings 3</vt:lpstr>
      <vt:lpstr>Ion</vt:lpstr>
      <vt:lpstr>1_Ion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 PRIYA</dc:creator>
  <cp:lastModifiedBy>E PRIYA</cp:lastModifiedBy>
  <cp:revision>64</cp:revision>
  <dcterms:created xsi:type="dcterms:W3CDTF">2021-01-26T10:26:05Z</dcterms:created>
  <dcterms:modified xsi:type="dcterms:W3CDTF">2021-01-30T13:41:00Z</dcterms:modified>
</cp:coreProperties>
</file>