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91B95-6084-48AE-AE08-EFD3B8601DEA}" type="datetimeFigureOut">
              <a:rPr lang="en-IN" smtClean="0"/>
              <a:t>31-01-2023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4D678-E973-41E3-95DC-497339AFD9DB}" type="slidenum">
              <a:rPr lang="en-IN" smtClean="0"/>
              <a:t>‹#›</a:t>
            </a:fld>
            <a:endParaRPr lang="en-IN"/>
          </a:p>
        </p:txBody>
      </p:sp>
    </p:spTree>
    <p:extLst>
      <p:ext uri="{BB962C8B-B14F-4D97-AF65-F5344CB8AC3E}">
        <p14:creationId xmlns:p14="http://schemas.microsoft.com/office/powerpoint/2010/main" val="142051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on Credit EDA Case Study</a:t>
            </a:r>
            <a:endParaRPr lang="en-IN" dirty="0"/>
          </a:p>
        </p:txBody>
      </p:sp>
      <p:sp>
        <p:nvSpPr>
          <p:cNvPr id="3" name="Subtitle 2"/>
          <p:cNvSpPr>
            <a:spLocks noGrp="1"/>
          </p:cNvSpPr>
          <p:nvPr>
            <p:ph type="subTitle" idx="1"/>
          </p:nvPr>
        </p:nvSpPr>
        <p:spPr/>
        <p:txBody>
          <a:bodyPr>
            <a:normAutofit lnSpcReduction="10000"/>
          </a:bodyPr>
          <a:lstStyle/>
          <a:p>
            <a:r>
              <a:rPr lang="en-US" dirty="0" smtClean="0"/>
              <a:t>Presented by :</a:t>
            </a:r>
          </a:p>
          <a:p>
            <a:r>
              <a:rPr lang="en-US" dirty="0" err="1" smtClean="0"/>
              <a:t>Priya</a:t>
            </a:r>
            <a:endParaRPr lang="en-US" dirty="0" smtClean="0"/>
          </a:p>
          <a:p>
            <a:r>
              <a:rPr lang="en-US" dirty="0" smtClean="0"/>
              <a:t>DS50 BATCH</a:t>
            </a:r>
          </a:p>
          <a:p>
            <a:endParaRPr lang="en-IN" dirty="0"/>
          </a:p>
        </p:txBody>
      </p:sp>
    </p:spTree>
    <p:extLst>
      <p:ext uri="{BB962C8B-B14F-4D97-AF65-F5344CB8AC3E}">
        <p14:creationId xmlns:p14="http://schemas.microsoft.com/office/powerpoint/2010/main" val="293651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on NAME_INCOME_TYPE</a:t>
            </a:r>
            <a:endParaRPr lang="en-IN" dirty="0"/>
          </a:p>
        </p:txBody>
      </p:sp>
      <p:pic>
        <p:nvPicPr>
          <p:cNvPr id="4" name="Content Placeholder 3"/>
          <p:cNvPicPr>
            <a:picLocks noGrp="1" noChangeAspect="1"/>
          </p:cNvPicPr>
          <p:nvPr>
            <p:ph idx="1"/>
          </p:nvPr>
        </p:nvPicPr>
        <p:blipFill>
          <a:blip r:embed="rId2"/>
          <a:stretch>
            <a:fillRect/>
          </a:stretch>
        </p:blipFill>
        <p:spPr>
          <a:xfrm>
            <a:off x="1295402" y="2476500"/>
            <a:ext cx="8618345" cy="3370263"/>
          </a:xfrm>
          <a:prstGeom prst="rect">
            <a:avLst/>
          </a:prstGeom>
        </p:spPr>
      </p:pic>
      <p:sp>
        <p:nvSpPr>
          <p:cNvPr id="5" name="TextBox 4"/>
          <p:cNvSpPr txBox="1"/>
          <p:nvPr/>
        </p:nvSpPr>
        <p:spPr>
          <a:xfrm>
            <a:off x="10020300" y="2908300"/>
            <a:ext cx="1397000" cy="3139321"/>
          </a:xfrm>
          <a:prstGeom prst="rect">
            <a:avLst/>
          </a:prstGeom>
          <a:noFill/>
        </p:spPr>
        <p:txBody>
          <a:bodyPr wrap="square" rtlCol="0">
            <a:spAutoFit/>
          </a:bodyPr>
          <a:lstStyle/>
          <a:p>
            <a:r>
              <a:rPr lang="en-US" b="1" dirty="0">
                <a:solidFill>
                  <a:schemeClr val="accent1">
                    <a:lumMod val="75000"/>
                  </a:schemeClr>
                </a:solidFill>
              </a:rPr>
              <a:t>working people take more loans than other and </a:t>
            </a:r>
            <a:r>
              <a:rPr lang="en-US" b="1" dirty="0" smtClean="0">
                <a:solidFill>
                  <a:schemeClr val="accent1">
                    <a:lumMod val="75000"/>
                  </a:schemeClr>
                </a:solidFill>
              </a:rPr>
              <a:t>approved and commercial </a:t>
            </a:r>
            <a:r>
              <a:rPr lang="en-US" b="1" dirty="0">
                <a:solidFill>
                  <a:schemeClr val="accent1">
                    <a:lumMod val="75000"/>
                  </a:schemeClr>
                </a:solidFill>
              </a:rPr>
              <a:t>people also take more loans</a:t>
            </a:r>
            <a:endParaRPr lang="en-IN" b="1" dirty="0">
              <a:solidFill>
                <a:schemeClr val="accent1">
                  <a:lumMod val="75000"/>
                </a:schemeClr>
              </a:solidFill>
            </a:endParaRPr>
          </a:p>
        </p:txBody>
      </p:sp>
    </p:spTree>
    <p:extLst>
      <p:ext uri="{BB962C8B-B14F-4D97-AF65-F5344CB8AC3E}">
        <p14:creationId xmlns:p14="http://schemas.microsoft.com/office/powerpoint/2010/main" val="199598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Male, Female Loan Approval</a:t>
            </a:r>
            <a:endParaRPr lang="en-IN" dirty="0"/>
          </a:p>
        </p:txBody>
      </p:sp>
      <p:pic>
        <p:nvPicPr>
          <p:cNvPr id="4" name="Content Placeholder 3"/>
          <p:cNvPicPr>
            <a:picLocks noGrp="1" noChangeAspect="1"/>
          </p:cNvPicPr>
          <p:nvPr>
            <p:ph idx="1"/>
          </p:nvPr>
        </p:nvPicPr>
        <p:blipFill>
          <a:blip r:embed="rId2"/>
          <a:stretch>
            <a:fillRect/>
          </a:stretch>
        </p:blipFill>
        <p:spPr>
          <a:xfrm>
            <a:off x="916382" y="2438400"/>
            <a:ext cx="8749390" cy="3797300"/>
          </a:xfrm>
          <a:prstGeom prst="rect">
            <a:avLst/>
          </a:prstGeom>
        </p:spPr>
      </p:pic>
      <p:sp>
        <p:nvSpPr>
          <p:cNvPr id="6" name="TextBox 5"/>
          <p:cNvSpPr txBox="1"/>
          <p:nvPr/>
        </p:nvSpPr>
        <p:spPr>
          <a:xfrm>
            <a:off x="9829800" y="2844800"/>
            <a:ext cx="1587500" cy="1754326"/>
          </a:xfrm>
          <a:prstGeom prst="rect">
            <a:avLst/>
          </a:prstGeom>
          <a:noFill/>
        </p:spPr>
        <p:txBody>
          <a:bodyPr wrap="square" rtlCol="0">
            <a:spAutoFit/>
          </a:bodyPr>
          <a:lstStyle/>
          <a:p>
            <a:r>
              <a:rPr lang="en-US" b="1" dirty="0" smtClean="0">
                <a:solidFill>
                  <a:srgbClr val="00B050"/>
                </a:solidFill>
              </a:rPr>
              <a:t>Female being more approved and in comparative to Male</a:t>
            </a:r>
            <a:endParaRPr lang="en-IN" b="1" dirty="0">
              <a:solidFill>
                <a:srgbClr val="00B050"/>
              </a:solidFill>
            </a:endParaRPr>
          </a:p>
        </p:txBody>
      </p:sp>
    </p:spTree>
    <p:extLst>
      <p:ext uri="{BB962C8B-B14F-4D97-AF65-F5344CB8AC3E}">
        <p14:creationId xmlns:p14="http://schemas.microsoft.com/office/powerpoint/2010/main" val="52715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Recommended Group where loan can be credited</a:t>
            </a:r>
            <a:endParaRPr lang="en-IN" dirty="0"/>
          </a:p>
        </p:txBody>
      </p:sp>
      <p:sp>
        <p:nvSpPr>
          <p:cNvPr id="3" name="Content Placeholder 2"/>
          <p:cNvSpPr>
            <a:spLocks noGrp="1"/>
          </p:cNvSpPr>
          <p:nvPr>
            <p:ph idx="1"/>
          </p:nvPr>
        </p:nvSpPr>
        <p:spPr>
          <a:xfrm>
            <a:off x="1295401" y="2438400"/>
            <a:ext cx="9601196" cy="3437468"/>
          </a:xfrm>
        </p:spPr>
        <p:txBody>
          <a:bodyPr/>
          <a:lstStyle/>
          <a:p>
            <a:r>
              <a:rPr lang="en-US" dirty="0" smtClean="0"/>
              <a:t>Customer who are working as state servant</a:t>
            </a:r>
          </a:p>
          <a:p>
            <a:r>
              <a:rPr lang="en-US" dirty="0" smtClean="0"/>
              <a:t>Old people of income group</a:t>
            </a:r>
          </a:p>
          <a:p>
            <a:r>
              <a:rPr lang="en-US" dirty="0" smtClean="0"/>
              <a:t>Client with High Income category</a:t>
            </a:r>
          </a:p>
          <a:p>
            <a:r>
              <a:rPr lang="en-US" dirty="0" smtClean="0"/>
              <a:t>Female Candidate</a:t>
            </a:r>
          </a:p>
          <a:p>
            <a:r>
              <a:rPr lang="en-US" dirty="0" smtClean="0"/>
              <a:t>Clients who’s previous loan was approved</a:t>
            </a:r>
          </a:p>
          <a:p>
            <a:endParaRPr lang="en-IN" dirty="0"/>
          </a:p>
        </p:txBody>
      </p:sp>
    </p:spTree>
    <p:extLst>
      <p:ext uri="{BB962C8B-B14F-4D97-AF65-F5344CB8AC3E}">
        <p14:creationId xmlns:p14="http://schemas.microsoft.com/office/powerpoint/2010/main" val="404380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Defaulter Group</a:t>
            </a:r>
            <a:endParaRPr lang="en-IN" dirty="0"/>
          </a:p>
        </p:txBody>
      </p:sp>
      <p:sp>
        <p:nvSpPr>
          <p:cNvPr id="3" name="Content Placeholder 2"/>
          <p:cNvSpPr>
            <a:spLocks noGrp="1"/>
          </p:cNvSpPr>
          <p:nvPr>
            <p:ph idx="1"/>
          </p:nvPr>
        </p:nvSpPr>
        <p:spPr>
          <a:xfrm>
            <a:off x="1295401" y="2556932"/>
            <a:ext cx="8940799" cy="1748368"/>
          </a:xfrm>
        </p:spPr>
        <p:txBody>
          <a:bodyPr/>
          <a:lstStyle/>
          <a:p>
            <a:r>
              <a:rPr lang="en-US" dirty="0" smtClean="0"/>
              <a:t>Male Clients</a:t>
            </a:r>
          </a:p>
          <a:p>
            <a:r>
              <a:rPr lang="en-US" dirty="0" smtClean="0"/>
              <a:t>Previously refused loans status group</a:t>
            </a:r>
          </a:p>
          <a:p>
            <a:r>
              <a:rPr lang="en-US" dirty="0" smtClean="0"/>
              <a:t>Lower secondary educated clients are more in number to be defaulted</a:t>
            </a:r>
            <a:endParaRPr lang="en-IN" dirty="0"/>
          </a:p>
        </p:txBody>
      </p:sp>
    </p:spTree>
    <p:extLst>
      <p:ext uri="{BB962C8B-B14F-4D97-AF65-F5344CB8AC3E}">
        <p14:creationId xmlns:p14="http://schemas.microsoft.com/office/powerpoint/2010/main" val="126048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Credit Exploratory Data Analysis?</a:t>
            </a:r>
            <a:endParaRPr lang="en-IN" dirty="0"/>
          </a:p>
        </p:txBody>
      </p:sp>
      <p:sp>
        <p:nvSpPr>
          <p:cNvPr id="3" name="Content Placeholder 2"/>
          <p:cNvSpPr>
            <a:spLocks noGrp="1"/>
          </p:cNvSpPr>
          <p:nvPr>
            <p:ph idx="1"/>
          </p:nvPr>
        </p:nvSpPr>
        <p:spPr/>
        <p:txBody>
          <a:bodyPr/>
          <a:lstStyle/>
          <a:p>
            <a:r>
              <a:rPr lang="en-US" dirty="0" smtClean="0"/>
              <a:t>Credit risk analysis is the real time business scenario which is run by the company to analysis that to whom they should provide loans based on their profile,  that weather they are capable of repaying of their loans and thus, it help company from avoiding any kind of financial loss. </a:t>
            </a:r>
            <a:endParaRPr lang="en-IN" dirty="0"/>
          </a:p>
        </p:txBody>
      </p:sp>
    </p:spTree>
    <p:extLst>
      <p:ext uri="{BB962C8B-B14F-4D97-AF65-F5344CB8AC3E}">
        <p14:creationId xmlns:p14="http://schemas.microsoft.com/office/powerpoint/2010/main" val="123629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performed to analysis the given Data:</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Missing Values</a:t>
            </a:r>
          </a:p>
          <a:p>
            <a:pPr>
              <a:buFont typeface="Arial" panose="020B0604020202020204" pitchFamily="34" charset="0"/>
              <a:buChar char="•"/>
            </a:pPr>
            <a:r>
              <a:rPr lang="en-US" dirty="0" smtClean="0"/>
              <a:t>Handling Outliers</a:t>
            </a:r>
          </a:p>
          <a:p>
            <a:pPr>
              <a:buFont typeface="Arial" panose="020B0604020202020204" pitchFamily="34" charset="0"/>
              <a:buChar char="•"/>
            </a:pPr>
            <a:r>
              <a:rPr lang="en-US" dirty="0" smtClean="0"/>
              <a:t>Correlation Between multiple variable</a:t>
            </a:r>
          </a:p>
          <a:p>
            <a:pPr>
              <a:buFont typeface="Arial" panose="020B0604020202020204" pitchFamily="34" charset="0"/>
              <a:buChar char="•"/>
            </a:pPr>
            <a:r>
              <a:rPr lang="en-US" dirty="0" smtClean="0"/>
              <a:t>Data </a:t>
            </a:r>
            <a:r>
              <a:rPr lang="en-IN" dirty="0" smtClean="0"/>
              <a:t>Visualisation</a:t>
            </a:r>
          </a:p>
          <a:p>
            <a:pPr>
              <a:buFont typeface="Arial" panose="020B0604020202020204" pitchFamily="34" charset="0"/>
              <a:buChar char="•"/>
            </a:pPr>
            <a:r>
              <a:rPr lang="en-US" dirty="0" smtClean="0"/>
              <a:t>Establishing cause and effect</a:t>
            </a:r>
            <a:endParaRPr lang="en-IN" dirty="0" smtClean="0"/>
          </a:p>
          <a:p>
            <a:pPr>
              <a:buFont typeface="Arial" panose="020B0604020202020204" pitchFamily="34" charset="0"/>
              <a:buChar char="•"/>
            </a:pPr>
            <a:endParaRPr lang="en-US" dirty="0" smtClean="0"/>
          </a:p>
          <a:p>
            <a:pPr>
              <a:buFont typeface="Arial" panose="020B0604020202020204" pitchFamily="34" charset="0"/>
              <a:buChar char="•"/>
            </a:pPr>
            <a:endParaRPr lang="en-IN" dirty="0"/>
          </a:p>
        </p:txBody>
      </p:sp>
    </p:spTree>
    <p:extLst>
      <p:ext uri="{BB962C8B-B14F-4D97-AF65-F5344CB8AC3E}">
        <p14:creationId xmlns:p14="http://schemas.microsoft.com/office/powerpoint/2010/main" val="228660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Univariate Analysis on continuous Data</a:t>
            </a:r>
            <a:br>
              <a:rPr lang="en-US" dirty="0" smtClean="0"/>
            </a:br>
            <a:r>
              <a:rPr lang="en-US" dirty="0" smtClean="0"/>
              <a:t>Age group</a:t>
            </a:r>
            <a:endParaRPr lang="en-IN" dirty="0"/>
          </a:p>
        </p:txBody>
      </p:sp>
      <p:pic>
        <p:nvPicPr>
          <p:cNvPr id="6" name="Content Placeholder 5"/>
          <p:cNvPicPr>
            <a:picLocks noGrp="1" noChangeAspect="1"/>
          </p:cNvPicPr>
          <p:nvPr>
            <p:ph idx="1"/>
          </p:nvPr>
        </p:nvPicPr>
        <p:blipFill>
          <a:blip r:embed="rId2"/>
          <a:stretch>
            <a:fillRect/>
          </a:stretch>
        </p:blipFill>
        <p:spPr>
          <a:xfrm>
            <a:off x="2735488" y="2557463"/>
            <a:ext cx="7361011" cy="3633810"/>
          </a:xfrm>
          <a:prstGeom prst="rect">
            <a:avLst/>
          </a:prstGeom>
        </p:spPr>
      </p:pic>
      <p:sp>
        <p:nvSpPr>
          <p:cNvPr id="7" name="TextBox 6"/>
          <p:cNvSpPr txBox="1"/>
          <p:nvPr/>
        </p:nvSpPr>
        <p:spPr>
          <a:xfrm>
            <a:off x="9105900" y="3124200"/>
            <a:ext cx="1981200" cy="2308324"/>
          </a:xfrm>
          <a:prstGeom prst="rect">
            <a:avLst/>
          </a:prstGeom>
          <a:noFill/>
        </p:spPr>
        <p:txBody>
          <a:bodyPr wrap="square" rtlCol="0">
            <a:spAutoFit/>
          </a:bodyPr>
          <a:lstStyle/>
          <a:p>
            <a:r>
              <a:rPr lang="en-US" b="1" dirty="0" smtClean="0">
                <a:solidFill>
                  <a:srgbClr val="0070C0"/>
                </a:solidFill>
              </a:rPr>
              <a:t>Here we fetched that mostly 34-54 age people are not facing much difficulties and young people seems to be a defaulters</a:t>
            </a:r>
            <a:endParaRPr lang="en-IN" b="1" dirty="0" smtClean="0">
              <a:solidFill>
                <a:srgbClr val="0070C0"/>
              </a:solidFill>
            </a:endParaRPr>
          </a:p>
        </p:txBody>
      </p:sp>
    </p:spTree>
    <p:extLst>
      <p:ext uri="{BB962C8B-B14F-4D97-AF65-F5344CB8AC3E}">
        <p14:creationId xmlns:p14="http://schemas.microsoft.com/office/powerpoint/2010/main" val="409935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Male, Female Analysis:</a:t>
            </a:r>
            <a:endParaRPr lang="en-IN" dirty="0"/>
          </a:p>
        </p:txBody>
      </p:sp>
      <p:pic>
        <p:nvPicPr>
          <p:cNvPr id="4" name="Content Placeholder 3"/>
          <p:cNvPicPr>
            <a:picLocks noGrp="1" noChangeAspect="1"/>
          </p:cNvPicPr>
          <p:nvPr>
            <p:ph idx="1"/>
          </p:nvPr>
        </p:nvPicPr>
        <p:blipFill>
          <a:blip r:embed="rId2"/>
          <a:stretch>
            <a:fillRect/>
          </a:stretch>
        </p:blipFill>
        <p:spPr>
          <a:xfrm>
            <a:off x="2438400" y="2435726"/>
            <a:ext cx="7883607" cy="3838073"/>
          </a:xfrm>
          <a:prstGeom prst="rect">
            <a:avLst/>
          </a:prstGeom>
        </p:spPr>
      </p:pic>
      <p:sp>
        <p:nvSpPr>
          <p:cNvPr id="5" name="TextBox 4"/>
          <p:cNvSpPr txBox="1"/>
          <p:nvPr/>
        </p:nvSpPr>
        <p:spPr>
          <a:xfrm>
            <a:off x="9423400" y="2768600"/>
            <a:ext cx="1943100" cy="2585323"/>
          </a:xfrm>
          <a:prstGeom prst="rect">
            <a:avLst/>
          </a:prstGeom>
          <a:noFill/>
        </p:spPr>
        <p:txBody>
          <a:bodyPr wrap="square" rtlCol="0">
            <a:spAutoFit/>
          </a:bodyPr>
          <a:lstStyle/>
          <a:p>
            <a:r>
              <a:rPr lang="en-US" b="1" dirty="0" smtClean="0">
                <a:solidFill>
                  <a:srgbClr val="C00000"/>
                </a:solidFill>
              </a:rPr>
              <a:t>As per analysis the Female are the one who takes more loan ,also face difficulties while repaying them in both the case, females are more evolved</a:t>
            </a:r>
            <a:endParaRPr lang="en-IN" b="1" dirty="0">
              <a:solidFill>
                <a:srgbClr val="C00000"/>
              </a:solidFill>
            </a:endParaRPr>
          </a:p>
        </p:txBody>
      </p:sp>
    </p:spTree>
    <p:extLst>
      <p:ext uri="{BB962C8B-B14F-4D97-AF65-F5344CB8AC3E}">
        <p14:creationId xmlns:p14="http://schemas.microsoft.com/office/powerpoint/2010/main" val="308514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Analysis on NAME_EDUCATION_TYPE</a:t>
            </a:r>
            <a:br>
              <a:rPr lang="en-IN" sz="3600" dirty="0"/>
            </a:br>
            <a:endParaRPr lang="en-IN" sz="3600" dirty="0"/>
          </a:p>
        </p:txBody>
      </p:sp>
      <p:pic>
        <p:nvPicPr>
          <p:cNvPr id="4" name="Content Placeholder 3"/>
          <p:cNvPicPr>
            <a:picLocks noGrp="1" noChangeAspect="1"/>
          </p:cNvPicPr>
          <p:nvPr>
            <p:ph idx="1"/>
          </p:nvPr>
        </p:nvPicPr>
        <p:blipFill>
          <a:blip r:embed="rId2"/>
          <a:stretch>
            <a:fillRect/>
          </a:stretch>
        </p:blipFill>
        <p:spPr>
          <a:xfrm>
            <a:off x="1765300" y="2473270"/>
            <a:ext cx="8051800" cy="3726618"/>
          </a:xfrm>
          <a:prstGeom prst="rect">
            <a:avLst/>
          </a:prstGeom>
        </p:spPr>
      </p:pic>
      <p:sp>
        <p:nvSpPr>
          <p:cNvPr id="5" name="TextBox 4"/>
          <p:cNvSpPr txBox="1"/>
          <p:nvPr/>
        </p:nvSpPr>
        <p:spPr>
          <a:xfrm>
            <a:off x="9232900" y="2781300"/>
            <a:ext cx="1968500" cy="3139321"/>
          </a:xfrm>
          <a:prstGeom prst="rect">
            <a:avLst/>
          </a:prstGeom>
          <a:noFill/>
        </p:spPr>
        <p:txBody>
          <a:bodyPr wrap="square" rtlCol="0">
            <a:spAutoFit/>
          </a:bodyPr>
          <a:lstStyle/>
          <a:p>
            <a:r>
              <a:rPr lang="en-US" b="1" dirty="0" smtClean="0">
                <a:solidFill>
                  <a:srgbClr val="FF0000"/>
                </a:solidFill>
              </a:rPr>
              <a:t>Here as checked, customer with higher education do not face much difficulties in repaying loans, on the other hand the secondary special class face much issue while repayment</a:t>
            </a:r>
            <a:endParaRPr lang="en-IN" b="1" dirty="0">
              <a:solidFill>
                <a:srgbClr val="FF0000"/>
              </a:solidFill>
            </a:endParaRPr>
          </a:p>
        </p:txBody>
      </p:sp>
    </p:spTree>
    <p:extLst>
      <p:ext uri="{BB962C8B-B14F-4D97-AF65-F5344CB8AC3E}">
        <p14:creationId xmlns:p14="http://schemas.microsoft.com/office/powerpoint/2010/main" val="185026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Occupation Type</a:t>
            </a:r>
            <a:endParaRPr lang="en-IN" dirty="0"/>
          </a:p>
        </p:txBody>
      </p:sp>
      <p:pic>
        <p:nvPicPr>
          <p:cNvPr id="4" name="Content Placeholder 3"/>
          <p:cNvPicPr>
            <a:picLocks noGrp="1" noChangeAspect="1"/>
          </p:cNvPicPr>
          <p:nvPr>
            <p:ph idx="1"/>
          </p:nvPr>
        </p:nvPicPr>
        <p:blipFill>
          <a:blip r:embed="rId2"/>
          <a:stretch>
            <a:fillRect/>
          </a:stretch>
        </p:blipFill>
        <p:spPr>
          <a:xfrm>
            <a:off x="1447800" y="2450141"/>
            <a:ext cx="8978900" cy="3771451"/>
          </a:xfrm>
          <a:prstGeom prst="rect">
            <a:avLst/>
          </a:prstGeom>
        </p:spPr>
      </p:pic>
      <p:sp>
        <p:nvSpPr>
          <p:cNvPr id="5" name="TextBox 4"/>
          <p:cNvSpPr txBox="1"/>
          <p:nvPr/>
        </p:nvSpPr>
        <p:spPr>
          <a:xfrm>
            <a:off x="10185400" y="3759200"/>
            <a:ext cx="2006600" cy="2031325"/>
          </a:xfrm>
          <a:prstGeom prst="rect">
            <a:avLst/>
          </a:prstGeom>
          <a:noFill/>
        </p:spPr>
        <p:txBody>
          <a:bodyPr wrap="square" rtlCol="0">
            <a:spAutoFit/>
          </a:bodyPr>
          <a:lstStyle/>
          <a:p>
            <a:r>
              <a:rPr lang="en-US" b="1" dirty="0" smtClean="0">
                <a:solidFill>
                  <a:srgbClr val="FF0000"/>
                </a:solidFill>
              </a:rPr>
              <a:t>As per observation: Labors are the one who faces more issue while paying loans also they take loans </a:t>
            </a:r>
            <a:endParaRPr lang="en-IN" b="1" dirty="0">
              <a:solidFill>
                <a:srgbClr val="FF0000"/>
              </a:solidFill>
            </a:endParaRPr>
          </a:p>
        </p:txBody>
      </p:sp>
    </p:spTree>
    <p:extLst>
      <p:ext uri="{BB962C8B-B14F-4D97-AF65-F5344CB8AC3E}">
        <p14:creationId xmlns:p14="http://schemas.microsoft.com/office/powerpoint/2010/main" val="49755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of </a:t>
            </a:r>
            <a:r>
              <a:rPr lang="en-US" dirty="0"/>
              <a:t>C</a:t>
            </a:r>
            <a:r>
              <a:rPr lang="en-US" dirty="0" smtClean="0"/>
              <a:t>ontinuous Variable of defaulter data frame &amp; non defaulters </a:t>
            </a:r>
            <a:r>
              <a:rPr lang="en-US" dirty="0" err="1"/>
              <a:t>d</a:t>
            </a:r>
            <a:r>
              <a:rPr lang="en-US" dirty="0" err="1" smtClean="0"/>
              <a:t>f</a:t>
            </a:r>
            <a:endParaRPr lang="en-IN" dirty="0"/>
          </a:p>
        </p:txBody>
      </p:sp>
      <p:pic>
        <p:nvPicPr>
          <p:cNvPr id="4" name="Content Placeholder 3"/>
          <p:cNvPicPr>
            <a:picLocks noGrp="1" noChangeAspect="1"/>
          </p:cNvPicPr>
          <p:nvPr>
            <p:ph idx="1"/>
          </p:nvPr>
        </p:nvPicPr>
        <p:blipFill>
          <a:blip r:embed="rId2"/>
          <a:stretch>
            <a:fillRect/>
          </a:stretch>
        </p:blipFill>
        <p:spPr>
          <a:xfrm>
            <a:off x="469900" y="2514599"/>
            <a:ext cx="6131168" cy="3300899"/>
          </a:xfrm>
          <a:prstGeom prst="rect">
            <a:avLst/>
          </a:prstGeom>
        </p:spPr>
      </p:pic>
      <p:pic>
        <p:nvPicPr>
          <p:cNvPr id="6" name="Picture 5"/>
          <p:cNvPicPr>
            <a:picLocks noChangeAspect="1"/>
          </p:cNvPicPr>
          <p:nvPr/>
        </p:nvPicPr>
        <p:blipFill>
          <a:blip r:embed="rId3"/>
          <a:stretch>
            <a:fillRect/>
          </a:stretch>
        </p:blipFill>
        <p:spPr>
          <a:xfrm>
            <a:off x="5892800" y="2400301"/>
            <a:ext cx="5522911" cy="3415196"/>
          </a:xfrm>
          <a:prstGeom prst="rect">
            <a:avLst/>
          </a:prstGeom>
        </p:spPr>
      </p:pic>
      <p:sp>
        <p:nvSpPr>
          <p:cNvPr id="7" name="TextBox 6"/>
          <p:cNvSpPr txBox="1"/>
          <p:nvPr/>
        </p:nvSpPr>
        <p:spPr>
          <a:xfrm>
            <a:off x="1054100" y="5588000"/>
            <a:ext cx="10198100" cy="646331"/>
          </a:xfrm>
          <a:prstGeom prst="rect">
            <a:avLst/>
          </a:prstGeom>
          <a:noFill/>
        </p:spPr>
        <p:txBody>
          <a:bodyPr wrap="square" rtlCol="0">
            <a:spAutoFit/>
          </a:bodyPr>
          <a:lstStyle/>
          <a:p>
            <a:r>
              <a:rPr lang="en-US" b="1" dirty="0" smtClean="0">
                <a:solidFill>
                  <a:srgbClr val="2822A6"/>
                </a:solidFill>
              </a:rPr>
              <a:t>If we check the observation : both the heat map are highly correlated to each other, the ,Good price, </a:t>
            </a:r>
            <a:r>
              <a:rPr lang="en-US" b="1" dirty="0" err="1" smtClean="0">
                <a:solidFill>
                  <a:srgbClr val="2822A6"/>
                </a:solidFill>
              </a:rPr>
              <a:t>Amt_Annuty</a:t>
            </a:r>
            <a:r>
              <a:rPr lang="en-US" b="1" dirty="0" smtClean="0">
                <a:solidFill>
                  <a:srgbClr val="2822A6"/>
                </a:solidFill>
              </a:rPr>
              <a:t> and amount credit are highly correlated to each other</a:t>
            </a:r>
            <a:endParaRPr lang="en-IN" b="1" dirty="0">
              <a:solidFill>
                <a:srgbClr val="2822A6"/>
              </a:solidFill>
            </a:endParaRPr>
          </a:p>
        </p:txBody>
      </p:sp>
    </p:spTree>
    <p:extLst>
      <p:ext uri="{BB962C8B-B14F-4D97-AF65-F5344CB8AC3E}">
        <p14:creationId xmlns:p14="http://schemas.microsoft.com/office/powerpoint/2010/main" val="58370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of Contract Status:</a:t>
            </a:r>
            <a:endParaRPr lang="en-IN" dirty="0"/>
          </a:p>
        </p:txBody>
      </p:sp>
      <p:pic>
        <p:nvPicPr>
          <p:cNvPr id="4" name="Content Placeholder 3"/>
          <p:cNvPicPr>
            <a:picLocks noGrp="1" noChangeAspect="1"/>
          </p:cNvPicPr>
          <p:nvPr>
            <p:ph idx="1"/>
          </p:nvPr>
        </p:nvPicPr>
        <p:blipFill>
          <a:blip r:embed="rId2"/>
          <a:stretch>
            <a:fillRect/>
          </a:stretch>
        </p:blipFill>
        <p:spPr>
          <a:xfrm>
            <a:off x="2565400" y="2438400"/>
            <a:ext cx="6635846" cy="3809999"/>
          </a:xfrm>
          <a:prstGeom prst="rect">
            <a:avLst/>
          </a:prstGeom>
        </p:spPr>
      </p:pic>
    </p:spTree>
    <p:extLst>
      <p:ext uri="{BB962C8B-B14F-4D97-AF65-F5344CB8AC3E}">
        <p14:creationId xmlns:p14="http://schemas.microsoft.com/office/powerpoint/2010/main" val="11597376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325</TotalTime>
  <Words>347</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Presentation on Credit EDA Case Study</vt:lpstr>
      <vt:lpstr>What is Credit Exploratory Data Analysis?</vt:lpstr>
      <vt:lpstr>Steps performed to analysis the given Data:</vt:lpstr>
      <vt:lpstr>Univariate Analysis on continuous Data Age group</vt:lpstr>
      <vt:lpstr>Male, Female Analysis:</vt:lpstr>
      <vt:lpstr>Analysis on NAME_EDUCATION_TYPE </vt:lpstr>
      <vt:lpstr>Analysis on Occupation Type</vt:lpstr>
      <vt:lpstr>Correlation of Continuous Variable of defaulter data frame &amp; non defaulters df</vt:lpstr>
      <vt:lpstr>Count of Contract Status:</vt:lpstr>
      <vt:lpstr>Analysis on NAME_INCOME_TYPE</vt:lpstr>
      <vt:lpstr>Male, Female Loan Approval</vt:lpstr>
      <vt:lpstr>Recommended Group where loan can be credited</vt:lpstr>
      <vt:lpstr>Defaulter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Credit EDA Case Study</dc:title>
  <dc:creator>priyakarn99@gmail.com</dc:creator>
  <cp:lastModifiedBy>priyakarn99@gmail.com</cp:lastModifiedBy>
  <cp:revision>19</cp:revision>
  <dcterms:created xsi:type="dcterms:W3CDTF">2023-01-30T05:27:54Z</dcterms:created>
  <dcterms:modified xsi:type="dcterms:W3CDTF">2023-01-31T13:41:03Z</dcterms:modified>
</cp:coreProperties>
</file>