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77" r:id="rId4"/>
    <p:sldId id="262" r:id="rId5"/>
    <p:sldId id="27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00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3AD3-E730-50F9-A0E7-CD6012ADC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FB613-E2BE-F1DC-4FD6-210546FD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A4C9-4C2C-8323-06B9-6AC8DBF6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F912-4939-2EE9-9C7E-967D7F2E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B8B0-528A-B724-59A7-FFF55BA3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4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48A7-3813-8CB6-635D-91DB7577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556BA-9DE4-B7D4-7B19-C78078D3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FBC0-BD16-1B83-161E-28AC307D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EC6F-96BD-7E23-EA4E-E4DDCA0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A45-F4EB-B4AD-C632-8D67A679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06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F76CD-9725-CD51-FE51-F30DFDA5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840F9-135B-DE15-EA59-78023B83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A6F0-AF69-2E29-EB60-D789CF2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7609-E5AC-E327-2843-A794A6D8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EFA3-C880-85BB-45FC-70186876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63C4-095F-920E-B362-8B4A3568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0B92-9B2E-31C6-3EAE-9FAF57B8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D1FC-3B38-C176-AE01-EA2B7103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1396-E019-FB45-C651-8F9EB29A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6893-618D-3F7C-69C2-A7306A43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F967-1E7F-0CF8-6A32-3FA8CF4A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F11A-9813-FB3F-5AB0-3DCF9FA2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1AFE-90BE-B16A-2BD0-27E9034A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5374-ED09-B1E2-6A77-1CA53AB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9B5C-13A0-EADE-4997-58BCFCD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DD05-C1D3-B3DE-C521-EDC2F031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A5C4-E885-B911-6C05-839594C66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19BAA-412A-3F28-DAF1-2448684B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1F91-39C1-F150-E5C7-B35B7917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A176-B92C-0DA1-F650-AC6A5F25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3FFF5-41F7-CFC1-9B3B-D48C75FD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1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E8E2-8E4E-989F-E113-3CE7E13D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1361C-097C-A5D8-A83C-72B0BEA6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3AD6-FE75-F035-9D13-00551A6D5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BB32D-B34A-CBF8-58F3-9AD627E8D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D8F02-A017-C841-8DFE-9F7CBACAB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DBA4-E129-11D7-CDAD-A9C62433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61EFB-032B-3606-EC49-011A389A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056C1-BB0F-E122-3208-6DD8FEFB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2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5142-6617-579A-9229-8E89FC7E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D89F7-2A6A-219A-7844-8B535343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23F07-C82E-064E-8C1E-E94DBFEA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D767A-EFF3-8D38-832F-15EF02F6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7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9FEEC-F1AB-AF51-844E-9A6A833E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CA50D-EDA6-A0D8-CF3F-D43FC675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7E694-EE8A-AF2B-ECF9-067CF24A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0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F89-57C2-5DC2-5D76-7F667312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36A8-A87F-8E9F-1ECF-4AAE51A2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8F5D-6328-0795-B963-AE7A57F6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7D363-65F4-471C-2975-E5A21F60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D366-856A-96EE-4580-8947A890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32860-1383-A92F-0B34-DE8ECCA5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4F9E-A2B3-0C4A-0870-95253122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20451-79C2-6FCE-6898-284C988D5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800E5-AD39-914A-3C7A-188E5048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C03A-E6BD-DB74-0CF7-096A17A2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56710-B140-B352-2450-C5248465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9EC7-2D50-4479-4CCD-52DB8E03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05A45-9629-E9E6-0B55-DD5EA771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48BB2-3398-5AA1-C92F-76DAC154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DCAC-597B-A461-A802-68D1D53B6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4D18-6D57-43A3-9293-EA50D7D8E967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192E-1586-2531-C8C7-838D2E4FD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E150-AA2D-F11E-8638-61DF0733F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A59A-6BC7-44F7-A31E-5CC45E166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23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4F77E-332B-006C-0131-F5760E7CB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06A81E9-9F20-6D0C-4811-BD8875786367}"/>
              </a:ext>
            </a:extLst>
          </p:cNvPr>
          <p:cNvSpPr/>
          <p:nvPr/>
        </p:nvSpPr>
        <p:spPr>
          <a:xfrm rot="16200000">
            <a:off x="2241223" y="-2231800"/>
            <a:ext cx="6857999" cy="11321593"/>
          </a:xfrm>
          <a:prstGeom prst="flowChartDocumen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6363B-B1EF-F9B3-3BC0-2D3809E86A28}"/>
              </a:ext>
            </a:extLst>
          </p:cNvPr>
          <p:cNvSpPr txBox="1"/>
          <p:nvPr/>
        </p:nvSpPr>
        <p:spPr>
          <a:xfrm>
            <a:off x="1150069" y="871981"/>
            <a:ext cx="9021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4DD14-0BA9-E5FA-775B-D202A4D68BF8}"/>
              </a:ext>
            </a:extLst>
          </p:cNvPr>
          <p:cNvSpPr txBox="1"/>
          <p:nvPr/>
        </p:nvSpPr>
        <p:spPr>
          <a:xfrm>
            <a:off x="1150069" y="1743962"/>
            <a:ext cx="803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Retail 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A7C72-E284-97A1-0368-0C6613C7151F}"/>
              </a:ext>
            </a:extLst>
          </p:cNvPr>
          <p:cNvSpPr txBox="1"/>
          <p:nvPr/>
        </p:nvSpPr>
        <p:spPr>
          <a:xfrm>
            <a:off x="568955" y="4850929"/>
            <a:ext cx="1047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Presented By:         Mayur Padore  |   Priya  | Nisha R 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3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7CD792-A53E-2EBA-E6F4-2CC556B24D2E}"/>
              </a:ext>
            </a:extLst>
          </p:cNvPr>
          <p:cNvSpPr txBox="1"/>
          <p:nvPr/>
        </p:nvSpPr>
        <p:spPr>
          <a:xfrm>
            <a:off x="2338240" y="534775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Category Ordered&gt; 5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7546A-D426-79DA-5A19-8B4B7CADF312}"/>
              </a:ext>
            </a:extLst>
          </p:cNvPr>
          <p:cNvSpPr txBox="1"/>
          <p:nvPr/>
        </p:nvSpPr>
        <p:spPr>
          <a:xfrm>
            <a:off x="624180" y="1928971"/>
            <a:ext cx="2062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Toys are the most ordered category with 84,585 orders.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Following Toys, </a:t>
            </a:r>
            <a:r>
              <a:rPr lang="en-US" dirty="0" err="1"/>
              <a:t>health_beauty</a:t>
            </a:r>
            <a:r>
              <a:rPr lang="en-US" dirty="0"/>
              <a:t>, </a:t>
            </a:r>
            <a:r>
              <a:rPr lang="en-US" dirty="0" err="1"/>
              <a:t>bed_bath_table</a:t>
            </a:r>
            <a:r>
              <a:rPr lang="en-US" dirty="0"/>
              <a:t>, and </a:t>
            </a:r>
            <a:r>
              <a:rPr lang="en-US" dirty="0" err="1"/>
              <a:t>sports_leisure</a:t>
            </a:r>
            <a:r>
              <a:rPr lang="en-US" dirty="0"/>
              <a:t> are the next most ordered categories.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62E101-4C22-66CF-5539-1F64B7688115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84B9-9FDF-1219-8EE9-DDE0195F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27" y="1286956"/>
            <a:ext cx="8374047" cy="52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A5B0C-52BD-81D7-AC91-28A05945A50E}"/>
              </a:ext>
            </a:extLst>
          </p:cNvPr>
          <p:cNvSpPr txBox="1"/>
          <p:nvPr/>
        </p:nvSpPr>
        <p:spPr>
          <a:xfrm>
            <a:off x="2051312" y="413122"/>
            <a:ext cx="803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Basket Analysis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535B2-63E0-B9DC-8800-145F3FF0121F}"/>
              </a:ext>
            </a:extLst>
          </p:cNvPr>
          <p:cNvSpPr txBox="1"/>
          <p:nvPr/>
        </p:nvSpPr>
        <p:spPr>
          <a:xfrm>
            <a:off x="407586" y="1828917"/>
            <a:ext cx="2477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Market Basket Analysis identifies frequently ordered category associations.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Toys are most often ordered along with </a:t>
            </a:r>
            <a:r>
              <a:rPr lang="en-US" dirty="0" err="1"/>
              <a:t>bed_bath_table</a:t>
            </a:r>
            <a:r>
              <a:rPr lang="en-US" dirty="0"/>
              <a:t>, </a:t>
            </a:r>
            <a:r>
              <a:rPr lang="en-US" dirty="0" err="1"/>
              <a:t>furniture_decor</a:t>
            </a:r>
            <a:r>
              <a:rPr lang="en-US" dirty="0"/>
              <a:t>, </a:t>
            </a:r>
            <a:r>
              <a:rPr lang="en-US" dirty="0" err="1"/>
              <a:t>computers_accessories</a:t>
            </a:r>
            <a:r>
              <a:rPr lang="en-US" dirty="0"/>
              <a:t> and </a:t>
            </a:r>
            <a:r>
              <a:rPr lang="en-US" dirty="0" err="1"/>
              <a:t>health_beauty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C5F1E7-D97C-02D3-50FD-907E3F15FD86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48E59-C6B0-206E-4961-4F98E9F0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63" y="1263407"/>
            <a:ext cx="8596484" cy="53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DD881-A7A9-BA6D-D23A-69485FBC4BDE}"/>
              </a:ext>
            </a:extLst>
          </p:cNvPr>
          <p:cNvSpPr txBox="1"/>
          <p:nvPr/>
        </p:nvSpPr>
        <p:spPr>
          <a:xfrm>
            <a:off x="3914481" y="463271"/>
            <a:ext cx="452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6710-9841-F1D7-635F-F3E40FBF888F}"/>
              </a:ext>
            </a:extLst>
          </p:cNvPr>
          <p:cNvSpPr txBox="1"/>
          <p:nvPr/>
        </p:nvSpPr>
        <p:spPr>
          <a:xfrm>
            <a:off x="876693" y="1699673"/>
            <a:ext cx="10350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The Category “Toys” is the highest selling product in terms of sales and revenue.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“Toys” Category, contribute only 20% of the products, which generate 80% of the revenue.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18.4% of the customers are recurring, whereas 40% of the customers are either lost or on the verge of leaving. Thus we need to look at the core issues, what is leading to this loss.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Besides Toys products from </a:t>
            </a:r>
            <a:r>
              <a:rPr lang="en-US" dirty="0" err="1"/>
              <a:t>bed_bath_table</a:t>
            </a:r>
            <a:r>
              <a:rPr lang="en-US" dirty="0"/>
              <a:t>, </a:t>
            </a:r>
            <a:r>
              <a:rPr lang="en-US" dirty="0" err="1"/>
              <a:t>furniture_decor</a:t>
            </a:r>
            <a:r>
              <a:rPr lang="en-US" dirty="0"/>
              <a:t>, </a:t>
            </a:r>
            <a:r>
              <a:rPr lang="en-US" dirty="0" err="1"/>
              <a:t>computers_accessories</a:t>
            </a:r>
            <a:r>
              <a:rPr lang="en-US" dirty="0"/>
              <a:t>, and </a:t>
            </a:r>
            <a:r>
              <a:rPr lang="en-US" dirty="0" err="1"/>
              <a:t>health_beauty</a:t>
            </a:r>
            <a:r>
              <a:rPr lang="en-US" dirty="0"/>
              <a:t> are frequently ordered.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These categories either individually or in combinations with Toys, appear most frequently in customer’s baskets.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It is observed that despite of the high prices, some products are frequently purchased by the customers.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46152E-567A-93A5-3274-F2559EA22A70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0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B0EDC-051F-00B6-A90E-B82F91B73B18}"/>
              </a:ext>
            </a:extLst>
          </p:cNvPr>
          <p:cNvSpPr txBox="1"/>
          <p:nvPr/>
        </p:nvSpPr>
        <p:spPr>
          <a:xfrm>
            <a:off x="2419350" y="428625"/>
            <a:ext cx="5381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AF4BD-5E53-8C3D-A7FD-9784B595CCED}"/>
              </a:ext>
            </a:extLst>
          </p:cNvPr>
          <p:cNvSpPr txBox="1"/>
          <p:nvPr/>
        </p:nvSpPr>
        <p:spPr>
          <a:xfrm>
            <a:off x="1255533" y="1518796"/>
            <a:ext cx="9415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our findings:</a:t>
            </a:r>
          </a:p>
          <a:p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The company should focus on maintaining inventory for categories generating over 80% of the revenue.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Company should maintain toys, computes accessories, furniture and sports related accessories in their inventory.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Target customers who are more likely to purchase toys to boost sales, as it is the most ordered category.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Offer promotional codes or discounts on frequently ordered category associations to encourage cross-selling.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Consider reducing sub-categories with very low sales to optimize inventory management.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B72858-1643-520A-91D1-5B08EE0DDCC1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7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AFB58-4134-91D4-E0E5-975A257642BE}"/>
              </a:ext>
            </a:extLst>
          </p:cNvPr>
          <p:cNvSpPr txBox="1"/>
          <p:nvPr/>
        </p:nvSpPr>
        <p:spPr>
          <a:xfrm>
            <a:off x="1818293" y="282804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Appendix - DATA SOURCES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B9051-375C-EC0A-1472-D3825AA570E2}"/>
              </a:ext>
            </a:extLst>
          </p:cNvPr>
          <p:cNvSpPr txBox="1"/>
          <p:nvPr/>
        </p:nvSpPr>
        <p:spPr>
          <a:xfrm>
            <a:off x="953678" y="964076"/>
            <a:ext cx="102846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Hers’s an overview of our dictionary, which includes key information categories:</a:t>
            </a:r>
          </a:p>
          <a:p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Order Details: </a:t>
            </a:r>
            <a:r>
              <a:rPr lang="en-US" dirty="0"/>
              <a:t>This category encompasses data elements like order ID, order status, order purchase, timestamp and more.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Order Items Details: </a:t>
            </a:r>
            <a:r>
              <a:rPr lang="en-US" dirty="0"/>
              <a:t>Within this category, you’ll find information such as order item ID, seller ID, item price, shipping charges and related details.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Customer Details: </a:t>
            </a:r>
            <a:r>
              <a:rPr lang="en-US" dirty="0"/>
              <a:t>This section includes data related to customers, including customers ID, customer city, customer state, and other pertinent information.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Payment Details:  </a:t>
            </a:r>
            <a:r>
              <a:rPr lang="en-US" dirty="0"/>
              <a:t>Here you’ll find data pertaining to a payment transactions, including payments type, payment value and other relevant payment related details.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Product Details: </a:t>
            </a:r>
            <a:r>
              <a:rPr lang="en-US" dirty="0"/>
              <a:t>This category covers product-specific data, such as product ID, product category name, product dimension and related information.</a:t>
            </a:r>
          </a:p>
          <a:p>
            <a:endParaRPr lang="en-US" dirty="0"/>
          </a:p>
          <a:p>
            <a:r>
              <a:rPr lang="en-US" dirty="0"/>
              <a:t>We sourced our data from the </a:t>
            </a:r>
            <a:r>
              <a:rPr lang="en-US" dirty="0" err="1"/>
              <a:t>OList</a:t>
            </a:r>
            <a:r>
              <a:rPr lang="en-US" dirty="0"/>
              <a:t> retail dataset which provides comprehensive information related to orders.  This dataset covers the period from 2016 to 2018, allowing us to conduct a thorough analysis of historical data and draw meaningful insights.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24A939-4C45-437C-806F-0DA9681646B1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6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28EB1-2EAB-9B2B-25FE-F602C16E645A}"/>
              </a:ext>
            </a:extLst>
          </p:cNvPr>
          <p:cNvSpPr txBox="1"/>
          <p:nvPr/>
        </p:nvSpPr>
        <p:spPr>
          <a:xfrm>
            <a:off x="2449791" y="471027"/>
            <a:ext cx="7292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Appendix - DATA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BE5A7-CF53-924D-E559-5402069DDC05}"/>
              </a:ext>
            </a:extLst>
          </p:cNvPr>
          <p:cNvSpPr txBox="1"/>
          <p:nvPr/>
        </p:nvSpPr>
        <p:spPr>
          <a:xfrm>
            <a:off x="1551495" y="1998483"/>
            <a:ext cx="903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 Data analysis process included:</a:t>
            </a:r>
          </a:p>
          <a:p>
            <a:endParaRPr lang="en-IN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Cleaning and Transforming the dataset using Python libraries (Pandas and </a:t>
            </a:r>
            <a:r>
              <a:rPr lang="en-US" dirty="0" err="1"/>
              <a:t>NumPY</a:t>
            </a:r>
            <a:r>
              <a:rPr lang="en-US" dirty="0"/>
              <a:t>)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Replacing missing values with suitable alternatives.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Removing redundant and duplicate record, retaining only the first occurrence.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 a new dataset for Market Basket Analysis, focusing on order ID and product category name.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Performing various visualizations and Market Basket Analysis in Tableau.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E4D68-049E-3E97-074B-FA80CEA30A1B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4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F6FCC-9566-E191-9477-69B66C758107}"/>
              </a:ext>
            </a:extLst>
          </p:cNvPr>
          <p:cNvSpPr txBox="1"/>
          <p:nvPr/>
        </p:nvSpPr>
        <p:spPr>
          <a:xfrm>
            <a:off x="2941163" y="457044"/>
            <a:ext cx="6495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ASSUMPTIONS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F98A0-1A4A-86AB-146B-7E5E0C6F0B23}"/>
              </a:ext>
            </a:extLst>
          </p:cNvPr>
          <p:cNvSpPr txBox="1"/>
          <p:nvPr/>
        </p:nvSpPr>
        <p:spPr>
          <a:xfrm>
            <a:off x="2158738" y="1838226"/>
            <a:ext cx="7682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To maintain focus and relevance, we made the following assumptions: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Consider only cases with “Delivered” order status.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Assumed that the provided data achieved the Desire revenue.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Assumed the company has no plans to expand to new warehouses.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Formulated recommendations under the assumptions of confused sales growth.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0ECDB-C65E-B324-D2DB-198E98CB89D2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6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3A83D-E8BB-158E-F2D0-CB0CD3548F0B}"/>
              </a:ext>
            </a:extLst>
          </p:cNvPr>
          <p:cNvSpPr txBox="1"/>
          <p:nvPr/>
        </p:nvSpPr>
        <p:spPr>
          <a:xfrm>
            <a:off x="2309565" y="2396328"/>
            <a:ext cx="8154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Conclusion, our analysis of </a:t>
            </a:r>
            <a:r>
              <a:rPr lang="en-US" sz="2000" dirty="0" err="1"/>
              <a:t>OList</a:t>
            </a:r>
            <a:r>
              <a:rPr lang="en-US" sz="2000" dirty="0"/>
              <a:t> marketing and retail analytics has provided valuable insights into product performance, customer behavior and revenue generation. By implementing our recommendations, </a:t>
            </a:r>
            <a:r>
              <a:rPr lang="en-US" sz="2000" dirty="0" err="1"/>
              <a:t>OList</a:t>
            </a:r>
            <a:r>
              <a:rPr lang="en-US" sz="2000" dirty="0"/>
              <a:t> can optimize its inventory, boost sale, and improve of profitability insuring a more sustainability future for the company.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4977B-E29F-1B01-6969-4351DBD61ECD}"/>
              </a:ext>
            </a:extLst>
          </p:cNvPr>
          <p:cNvSpPr txBox="1"/>
          <p:nvPr/>
        </p:nvSpPr>
        <p:spPr>
          <a:xfrm>
            <a:off x="3748726" y="469653"/>
            <a:ext cx="469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44A8BA-4CE2-2F43-588C-4C21801CCFC1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0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44A8BA-4CE2-2F43-588C-4C21801CCFC1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FFE94-D430-4EDF-8666-A6F762633EE7}"/>
              </a:ext>
            </a:extLst>
          </p:cNvPr>
          <p:cNvSpPr txBox="1"/>
          <p:nvPr/>
        </p:nvSpPr>
        <p:spPr>
          <a:xfrm>
            <a:off x="3553906" y="2598003"/>
            <a:ext cx="469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</a:t>
            </a:r>
            <a:endParaRPr lang="en-IN" sz="4800" b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2022A-1311-FA20-244A-52C2581DF3CB}"/>
              </a:ext>
            </a:extLst>
          </p:cNvPr>
          <p:cNvSpPr txBox="1"/>
          <p:nvPr/>
        </p:nvSpPr>
        <p:spPr>
          <a:xfrm>
            <a:off x="3685881" y="360964"/>
            <a:ext cx="40723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  <a:endParaRPr lang="en-US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6D17BB-AF8F-8C14-5758-8AD0F89AB1AC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257C6-5FF7-C8D9-9F1A-E1151A9C19E5}"/>
              </a:ext>
            </a:extLst>
          </p:cNvPr>
          <p:cNvSpPr txBox="1"/>
          <p:nvPr/>
        </p:nvSpPr>
        <p:spPr>
          <a:xfrm>
            <a:off x="1545996" y="1060574"/>
            <a:ext cx="64573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INTRODUCTION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OBJECTIVE </a:t>
            </a:r>
          </a:p>
          <a:p>
            <a:pPr>
              <a:buClr>
                <a:srgbClr val="FF0000"/>
              </a:buClr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DATA PREPARATION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KEY FINDINGS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INSIGHTS</a:t>
            </a:r>
          </a:p>
          <a:p>
            <a:pPr>
              <a:buClr>
                <a:srgbClr val="FF0000"/>
              </a:buClr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RECOMMENDATIONS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APPENDIX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DATA SOURCE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DATA METHODOLOGY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DATA ASSUMPTIONS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3880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2022A-1311-FA20-244A-52C2581DF3CB}"/>
              </a:ext>
            </a:extLst>
          </p:cNvPr>
          <p:cNvSpPr txBox="1"/>
          <p:nvPr/>
        </p:nvSpPr>
        <p:spPr>
          <a:xfrm>
            <a:off x="4034672" y="530647"/>
            <a:ext cx="40723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6D17BB-AF8F-8C14-5758-8AD0F89AB1AC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F9A8F-5827-6B0C-04A0-AFC3A257FE6C}"/>
              </a:ext>
            </a:extLst>
          </p:cNvPr>
          <p:cNvSpPr txBox="1"/>
          <p:nvPr/>
        </p:nvSpPr>
        <p:spPr>
          <a:xfrm>
            <a:off x="1891252" y="2100110"/>
            <a:ext cx="8359218" cy="2225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E-commerce companies operate in the online marketplace and facilitate the buying and selling of goods and services over the internet.</a:t>
            </a:r>
            <a:endParaRPr lang="en-US" sz="20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OList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is one such e-commerce company that has faced some losses recently and they want to manage their inventory very well so as to reduce any unnecessary costs.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9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86A2C-7019-06BD-8DEA-D86ED88D1B50}"/>
              </a:ext>
            </a:extLst>
          </p:cNvPr>
          <p:cNvSpPr txBox="1"/>
          <p:nvPr/>
        </p:nvSpPr>
        <p:spPr>
          <a:xfrm>
            <a:off x="3609995" y="415722"/>
            <a:ext cx="431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0C84D-C2D9-966B-E2BA-C027BB964A1E}"/>
              </a:ext>
            </a:extLst>
          </p:cNvPr>
          <p:cNvSpPr txBox="1"/>
          <p:nvPr/>
        </p:nvSpPr>
        <p:spPr>
          <a:xfrm>
            <a:off x="1853328" y="1976584"/>
            <a:ext cx="8205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Identify the top products contributes to revenue and the leading products category using Pareto Analysis.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Improve our understanding of customer purchase behavior through market basket analysis.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Determine which items are most likely to be purchased individually or in combination with other products.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91E42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</a:t>
            </a:r>
            <a:r>
              <a:rPr lang="en-IN" sz="1800" dirty="0">
                <a:solidFill>
                  <a:srgbClr val="091E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eed to help </a:t>
            </a:r>
            <a:r>
              <a:rPr lang="en-IN" sz="1800" dirty="0" err="1">
                <a:solidFill>
                  <a:srgbClr val="091E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OList</a:t>
            </a:r>
            <a:r>
              <a:rPr lang="en-IN" sz="1800" dirty="0">
                <a:solidFill>
                  <a:srgbClr val="091E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to identify the product categories</a:t>
            </a:r>
            <a:r>
              <a:rPr lang="en-US" sz="1800" dirty="0">
                <a:solidFill>
                  <a:srgbClr val="091E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D5F9CB-247B-86A9-D68F-CE990BC94BE4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86A2C-7019-06BD-8DEA-D86ED88D1B50}"/>
              </a:ext>
            </a:extLst>
          </p:cNvPr>
          <p:cNvSpPr txBox="1"/>
          <p:nvPr/>
        </p:nvSpPr>
        <p:spPr>
          <a:xfrm>
            <a:off x="3609995" y="415722"/>
            <a:ext cx="431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PREPARATION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D5F9CB-247B-86A9-D68F-CE990BC94BE4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4BB1E-33A1-6A5A-404B-9930A46812E2}"/>
              </a:ext>
            </a:extLst>
          </p:cNvPr>
          <p:cNvSpPr txBox="1"/>
          <p:nvPr/>
        </p:nvSpPr>
        <p:spPr>
          <a:xfrm>
            <a:off x="626758" y="1239307"/>
            <a:ext cx="5469241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For the data preparation, we use </a:t>
            </a:r>
            <a:r>
              <a:rPr lang="en-US" sz="1800" dirty="0" err="1">
                <a:solidFill>
                  <a:schemeClr val="tx1"/>
                </a:solidFill>
                <a:latin typeface="Lato`"/>
              </a:rPr>
              <a:t>Jupyter</a:t>
            </a:r>
            <a:r>
              <a:rPr lang="en-US" sz="1800" dirty="0">
                <a:solidFill>
                  <a:schemeClr val="tx1"/>
                </a:solidFill>
                <a:latin typeface="Lato`"/>
              </a:rPr>
              <a:t> Python notebook.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Import the warnings and the required libraries which we used for data.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Read the excel file.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Transform this file and a make </a:t>
            </a:r>
            <a:r>
              <a:rPr lang="en-IN" sz="1800" dirty="0">
                <a:solidFill>
                  <a:srgbClr val="091E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clean version of the retail dataset.</a:t>
            </a:r>
            <a:endParaRPr lang="en-US" sz="18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6A2614-5B70-87A0-B3E0-E0D50BFEF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32" y="3099973"/>
            <a:ext cx="4699779" cy="3342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9C7A92-D9E9-3CAA-5D62-4ADB0001D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9" y="3834353"/>
            <a:ext cx="5139696" cy="2311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A39E6-8467-F578-CE20-262BA60907DC}"/>
              </a:ext>
            </a:extLst>
          </p:cNvPr>
          <p:cNvSpPr txBox="1"/>
          <p:nvPr/>
        </p:nvSpPr>
        <p:spPr>
          <a:xfrm>
            <a:off x="6410227" y="1278433"/>
            <a:ext cx="5286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091E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Perform EDA, missing values and treat them with substitute.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IN" dirty="0">
              <a:solidFill>
                <a:srgbClr val="091E42"/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IN" sz="1800" kern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this capstone, consider only the cases having order status as 'delivered'.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28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9EE03-D624-3536-028C-F471905D3037}"/>
              </a:ext>
            </a:extLst>
          </p:cNvPr>
          <p:cNvSpPr txBox="1"/>
          <p:nvPr/>
        </p:nvSpPr>
        <p:spPr>
          <a:xfrm>
            <a:off x="2310500" y="517512"/>
            <a:ext cx="757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20 Ordered Products by Quantity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DD78A-094E-EA41-4398-E77D503177EA}"/>
              </a:ext>
            </a:extLst>
          </p:cNvPr>
          <p:cNvSpPr txBox="1"/>
          <p:nvPr/>
        </p:nvSpPr>
        <p:spPr>
          <a:xfrm>
            <a:off x="393042" y="1997839"/>
            <a:ext cx="2575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The highest ordered products, with 467 orders, belongs to the “Toys” category.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The majority of frequently ordered products in the top 20 also belong to the Toys category.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CDBDF4-1B79-499A-A394-BF56E75193EF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F275B-4283-F99D-2437-A3CA6E697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85" y="1730776"/>
            <a:ext cx="8984204" cy="38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2B99DD-16FD-E4B9-C31C-BB1F8A407C33}"/>
              </a:ext>
            </a:extLst>
          </p:cNvPr>
          <p:cNvSpPr txBox="1"/>
          <p:nvPr/>
        </p:nvSpPr>
        <p:spPr>
          <a:xfrm>
            <a:off x="1640342" y="590513"/>
            <a:ext cx="8861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20 Ordered Products by Revenue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A980F-6380-298F-DA7C-BD326C313A75}"/>
              </a:ext>
            </a:extLst>
          </p:cNvPr>
          <p:cNvSpPr txBox="1"/>
          <p:nvPr/>
        </p:nvSpPr>
        <p:spPr>
          <a:xfrm>
            <a:off x="450444" y="2110341"/>
            <a:ext cx="3169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The highest revenue, 70,485, is generated by a products in the Toys category &amp; computer accessories with 50,940.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Most products in the top 20 generating high revenue are also from the Toys category.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87A8C-1CC1-363B-7E17-94F42A06D936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F1011-2501-D712-EA71-D8BB92C3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99" y="1448298"/>
            <a:ext cx="7543487" cy="48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1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F931D-1E0C-DB64-6B4F-9290046E6540}"/>
              </a:ext>
            </a:extLst>
          </p:cNvPr>
          <p:cNvSpPr txBox="1"/>
          <p:nvPr/>
        </p:nvSpPr>
        <p:spPr>
          <a:xfrm>
            <a:off x="2762250" y="526892"/>
            <a:ext cx="666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Percent Running Totals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284BC-AC2D-D7DF-F5CF-894D2082E0F5}"/>
              </a:ext>
            </a:extLst>
          </p:cNvPr>
          <p:cNvSpPr txBox="1"/>
          <p:nvPr/>
        </p:nvSpPr>
        <p:spPr>
          <a:xfrm>
            <a:off x="489998" y="1997839"/>
            <a:ext cx="2781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The Percentage of Total Running and Quantity Ordered has been broken down by Products ID.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This allows us to identify the contributions of each product to the total revenue.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C148D5-361D-AE93-2239-F2AD229066FB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5B0FA-4273-FB33-F037-EAB7A2E6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63" y="1525437"/>
            <a:ext cx="8035801" cy="48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4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1DC58-6044-7DBB-F612-DFBC197ACEC8}"/>
              </a:ext>
            </a:extLst>
          </p:cNvPr>
          <p:cNvSpPr txBox="1"/>
          <p:nvPr/>
        </p:nvSpPr>
        <p:spPr>
          <a:xfrm>
            <a:off x="3086100" y="28959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Revenue Pareto</a:t>
            </a:r>
            <a:endParaRPr lang="en-IN" sz="32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2906D-ED17-66D2-86EA-93DEDE9207CB}"/>
              </a:ext>
            </a:extLst>
          </p:cNvPr>
          <p:cNvSpPr txBox="1"/>
          <p:nvPr/>
        </p:nvSpPr>
        <p:spPr>
          <a:xfrm>
            <a:off x="493925" y="1559056"/>
            <a:ext cx="2592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Toys, </a:t>
            </a:r>
            <a:r>
              <a:rPr lang="en-US" dirty="0" err="1"/>
              <a:t>health_beauty</a:t>
            </a:r>
            <a:r>
              <a:rPr lang="en-US" dirty="0"/>
              <a:t>, and </a:t>
            </a:r>
            <a:r>
              <a:rPr lang="en-US" dirty="0" err="1"/>
              <a:t>watches_gift</a:t>
            </a:r>
            <a:r>
              <a:rPr lang="en-US" dirty="0"/>
              <a:t> together generate 80.56 % of the revenue.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Toys alone account for 76.23 % of the revenue.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Remaining 70+ products categories generate 19.44 % of the revenue.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9BC29-0DF3-2175-003D-31A1634C72E2}"/>
              </a:ext>
            </a:extLst>
          </p:cNvPr>
          <p:cNvSpPr/>
          <p:nvPr/>
        </p:nvSpPr>
        <p:spPr>
          <a:xfrm>
            <a:off x="188536" y="113122"/>
            <a:ext cx="11764652" cy="657976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BA73E2-B000-E29C-0649-7BBFB88B0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20" y="1452847"/>
            <a:ext cx="8610123" cy="474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606</TotalTime>
  <Words>1045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Lato`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Padore</dc:creator>
  <cp:lastModifiedBy>Mayur Padore</cp:lastModifiedBy>
  <cp:revision>22</cp:revision>
  <dcterms:created xsi:type="dcterms:W3CDTF">2023-12-15T13:08:42Z</dcterms:created>
  <dcterms:modified xsi:type="dcterms:W3CDTF">2023-12-19T09:34:43Z</dcterms:modified>
</cp:coreProperties>
</file>