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59" r:id="rId7"/>
    <p:sldId id="278" r:id="rId8"/>
    <p:sldId id="262" r:id="rId9"/>
    <p:sldId id="263" r:id="rId10"/>
    <p:sldId id="264" r:id="rId11"/>
    <p:sldId id="279" r:id="rId12"/>
    <p:sldId id="282" r:id="rId13"/>
    <p:sldId id="266"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B39"/>
    <a:srgbClr val="FFF4ED"/>
    <a:srgbClr val="D1D8B7"/>
    <a:srgbClr val="636A58"/>
    <a:srgbClr val="505A47"/>
    <a:srgbClr val="A09D79"/>
    <a:srgbClr val="AD5C4D"/>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782" autoAdjust="0"/>
  </p:normalViewPr>
  <p:slideViewPr>
    <p:cSldViewPr snapToGrid="0">
      <p:cViewPr varScale="1">
        <p:scale>
          <a:sx n="82" d="100"/>
          <a:sy n="82" d="100"/>
        </p:scale>
        <p:origin x="557"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a:t>Python Assignment</a:t>
            </a:r>
            <a:br>
              <a:rPr lang="en-US" dirty="0"/>
            </a:b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144000" cy="836797"/>
          </a:xfrm>
        </p:spPr>
        <p:txBody>
          <a:bodyPr/>
          <a:lstStyle/>
          <a:p>
            <a:r>
              <a:rPr lang="en-US" b="1" dirty="0"/>
              <a:t>Presented By: Priya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sp>
        <p:nvSpPr>
          <p:cNvPr id="5" name="Title 4">
            <a:extLst>
              <a:ext uri="{FF2B5EF4-FFF2-40B4-BE49-F238E27FC236}">
                <a16:creationId xmlns:a16="http://schemas.microsoft.com/office/drawing/2014/main" id="{14A065A1-5771-4AB0-E205-1599E8CF855A}"/>
              </a:ext>
            </a:extLst>
          </p:cNvPr>
          <p:cNvSpPr>
            <a:spLocks noGrp="1"/>
          </p:cNvSpPr>
          <p:nvPr>
            <p:ph type="title"/>
          </p:nvPr>
        </p:nvSpPr>
        <p:spPr>
          <a:xfrm>
            <a:off x="576072" y="57588"/>
            <a:ext cx="10515600" cy="735514"/>
          </a:xfrm>
        </p:spPr>
        <p:txBody>
          <a:bodyPr/>
          <a:lstStyle/>
          <a:p>
            <a:r>
              <a:rPr lang="en-US" dirty="0"/>
              <a:t>Conclusion:</a:t>
            </a:r>
            <a:endParaRPr lang="en-IN" dirty="0"/>
          </a:p>
        </p:txBody>
      </p:sp>
      <p:sp>
        <p:nvSpPr>
          <p:cNvPr id="8" name="Content Placeholder 7">
            <a:extLst>
              <a:ext uri="{FF2B5EF4-FFF2-40B4-BE49-F238E27FC236}">
                <a16:creationId xmlns:a16="http://schemas.microsoft.com/office/drawing/2014/main" id="{8CF20991-0B1D-7C1A-B2EB-0FE92DA9D56E}"/>
              </a:ext>
            </a:extLst>
          </p:cNvPr>
          <p:cNvSpPr>
            <a:spLocks noGrp="1"/>
          </p:cNvSpPr>
          <p:nvPr>
            <p:ph idx="1"/>
          </p:nvPr>
        </p:nvSpPr>
        <p:spPr>
          <a:xfrm>
            <a:off x="0" y="709127"/>
            <a:ext cx="12192000" cy="5607698"/>
          </a:xfrm>
        </p:spPr>
        <p:txBody>
          <a:bodyPr>
            <a:normAutofit fontScale="25000" lnSpcReduction="20000"/>
          </a:bodyPr>
          <a:lstStyle/>
          <a:p>
            <a:pPr algn="l"/>
            <a:r>
              <a:rPr lang="en-US" sz="3600" b="0" i="0" dirty="0">
                <a:solidFill>
                  <a:srgbClr val="1F1F1F"/>
                </a:solidFill>
                <a:effectLst/>
                <a:latin typeface="Georgia" panose="02040502050405020303" pitchFamily="18" charset="0"/>
              </a:rPr>
              <a:t>The thing we have done is to implement a simple algorithm to find the two elements in a list whose sum is closest to zero. This algorithm can be used to solve a variety of problems, such as finding the two closest points in a coordinate plane or finding the two most similar documents in a database.</a:t>
            </a:r>
          </a:p>
          <a:p>
            <a:pPr algn="l"/>
            <a:r>
              <a:rPr lang="en-US" sz="3600" b="0" i="0" dirty="0">
                <a:solidFill>
                  <a:srgbClr val="1F1F1F"/>
                </a:solidFill>
                <a:effectLst/>
                <a:latin typeface="Georgia" panose="02040502050405020303" pitchFamily="18" charset="0"/>
              </a:rPr>
              <a:t>The use of this algorithm is that it can be used to quickly and efficiently find the two closest elements in a list. This can be useful for a variety of tasks, such as clustering data, finding outliers, and performing data analysis.</a:t>
            </a:r>
          </a:p>
          <a:p>
            <a:pPr algn="l"/>
            <a:r>
              <a:rPr lang="en-US" sz="3600" b="0" i="0" dirty="0">
                <a:solidFill>
                  <a:srgbClr val="1F1F1F"/>
                </a:solidFill>
                <a:effectLst/>
                <a:latin typeface="Georgia" panose="02040502050405020303" pitchFamily="18" charset="0"/>
              </a:rPr>
              <a:t>What we have learned from this exercise is that it is possible to implement simple algorithms that can be used to solve complex problems. We have also learned about the importance of using data structures and algorithms to efficiently process data.</a:t>
            </a:r>
          </a:p>
          <a:p>
            <a:pPr algn="l"/>
            <a:r>
              <a:rPr lang="en-US" sz="3600" b="0" i="0" dirty="0">
                <a:solidFill>
                  <a:srgbClr val="1F1F1F"/>
                </a:solidFill>
                <a:effectLst/>
                <a:latin typeface="Georgia" panose="02040502050405020303" pitchFamily="18" charset="0"/>
              </a:rPr>
              <a:t>Here is a broader conclusion on the thing we have done, what is its use, and what we learned:</a:t>
            </a:r>
          </a:p>
          <a:p>
            <a:pPr algn="l"/>
            <a:r>
              <a:rPr lang="en-US" sz="6400" b="0" i="0" dirty="0">
                <a:solidFill>
                  <a:srgbClr val="1F1F1F"/>
                </a:solidFill>
                <a:effectLst/>
                <a:latin typeface="Georgia" panose="02040502050405020303" pitchFamily="18" charset="0"/>
              </a:rPr>
              <a:t>What we have done:</a:t>
            </a:r>
          </a:p>
          <a:p>
            <a:pPr algn="l"/>
            <a:r>
              <a:rPr lang="en-US" sz="3600" b="0" i="0" dirty="0">
                <a:solidFill>
                  <a:srgbClr val="1F1F1F"/>
                </a:solidFill>
                <a:effectLst/>
                <a:latin typeface="Georgia" panose="02040502050405020303" pitchFamily="18" charset="0"/>
              </a:rPr>
              <a:t>We have implemented a simple algorithm, called the two-pointer algorithm, to find the two elements in a list whose sum is closest to zero. This algorithm works by iterating over the list and keeping track of the two closest elements. The algorithm terminates when it reaches the end of the list, or when it finds two elements whose sum is equal to zero.</a:t>
            </a:r>
          </a:p>
          <a:p>
            <a:pPr algn="l"/>
            <a:r>
              <a:rPr lang="en-US" sz="6400" b="0" i="0" dirty="0">
                <a:solidFill>
                  <a:srgbClr val="1F1F1F"/>
                </a:solidFill>
                <a:effectLst/>
                <a:latin typeface="Georgia" panose="02040502050405020303" pitchFamily="18" charset="0"/>
              </a:rPr>
              <a:t>What is its use:</a:t>
            </a:r>
          </a:p>
          <a:p>
            <a:pPr algn="l"/>
            <a:r>
              <a:rPr lang="en-US" b="0" i="0" dirty="0">
                <a:solidFill>
                  <a:srgbClr val="1F1F1F"/>
                </a:solidFill>
                <a:effectLst/>
                <a:latin typeface="Georgia" panose="02040502050405020303" pitchFamily="18" charset="0"/>
              </a:rPr>
              <a:t>The two-pointer algorithm can be used to solve a variety of problems, such as:</a:t>
            </a:r>
          </a:p>
          <a:p>
            <a:pPr algn="l">
              <a:buFont typeface="Arial" panose="020B0604020202020204" pitchFamily="34" charset="0"/>
              <a:buChar char="•"/>
            </a:pPr>
            <a:r>
              <a:rPr lang="en-US" b="0" i="0" dirty="0">
                <a:solidFill>
                  <a:srgbClr val="1F1F1F"/>
                </a:solidFill>
                <a:effectLst/>
                <a:latin typeface="Georgia" panose="02040502050405020303" pitchFamily="18" charset="0"/>
              </a:rPr>
              <a:t>Finding the two closest points in a coordinate plane.</a:t>
            </a:r>
          </a:p>
          <a:p>
            <a:pPr algn="l">
              <a:buFont typeface="Arial" panose="020B0604020202020204" pitchFamily="34" charset="0"/>
              <a:buChar char="•"/>
            </a:pPr>
            <a:r>
              <a:rPr lang="en-US" b="0" i="0" dirty="0">
                <a:solidFill>
                  <a:srgbClr val="1F1F1F"/>
                </a:solidFill>
                <a:effectLst/>
                <a:latin typeface="Georgia" panose="02040502050405020303" pitchFamily="18" charset="0"/>
              </a:rPr>
              <a:t>Finding the two most similar documents in a database.</a:t>
            </a:r>
          </a:p>
          <a:p>
            <a:pPr algn="l">
              <a:buFont typeface="Arial" panose="020B0604020202020204" pitchFamily="34" charset="0"/>
              <a:buChar char="•"/>
            </a:pPr>
            <a:r>
              <a:rPr lang="en-US" b="0" i="0" dirty="0">
                <a:solidFill>
                  <a:srgbClr val="1F1F1F"/>
                </a:solidFill>
                <a:effectLst/>
                <a:latin typeface="Georgia" panose="02040502050405020303" pitchFamily="18" charset="0"/>
              </a:rPr>
              <a:t>Finding the two most similar products in a recommendation system.</a:t>
            </a:r>
          </a:p>
          <a:p>
            <a:pPr algn="l">
              <a:buFont typeface="Arial" panose="020B0604020202020204" pitchFamily="34" charset="0"/>
              <a:buChar char="•"/>
            </a:pPr>
            <a:r>
              <a:rPr lang="en-US" b="0" i="0" dirty="0">
                <a:solidFill>
                  <a:srgbClr val="1F1F1F"/>
                </a:solidFill>
                <a:effectLst/>
                <a:latin typeface="Georgia" panose="02040502050405020303" pitchFamily="18" charset="0"/>
              </a:rPr>
              <a:t>Finding the two most similar users in a social network.</a:t>
            </a:r>
          </a:p>
          <a:p>
            <a:pPr algn="l">
              <a:buFont typeface="Arial" panose="020B0604020202020204" pitchFamily="34" charset="0"/>
              <a:buChar char="•"/>
            </a:pPr>
            <a:r>
              <a:rPr lang="en-US" b="0" i="0" dirty="0">
                <a:solidFill>
                  <a:srgbClr val="1F1F1F"/>
                </a:solidFill>
                <a:effectLst/>
                <a:latin typeface="Georgia" panose="02040502050405020303" pitchFamily="18" charset="0"/>
              </a:rPr>
              <a:t>Finding the two most similar sequences in a DNA sequence alignment.</a:t>
            </a:r>
          </a:p>
          <a:p>
            <a:pPr algn="l"/>
            <a:r>
              <a:rPr lang="en-US" sz="6400" b="0" i="0" dirty="0">
                <a:solidFill>
                  <a:srgbClr val="1F1F1F"/>
                </a:solidFill>
                <a:effectLst/>
                <a:latin typeface="Georgia" panose="02040502050405020303" pitchFamily="18" charset="0"/>
              </a:rPr>
              <a:t>What we learned:</a:t>
            </a:r>
          </a:p>
          <a:p>
            <a:pPr algn="l"/>
            <a:r>
              <a:rPr lang="en-US" b="0" i="0" dirty="0">
                <a:solidFill>
                  <a:srgbClr val="1F1F1F"/>
                </a:solidFill>
                <a:effectLst/>
                <a:latin typeface="Georgia" panose="02040502050405020303" pitchFamily="18" charset="0"/>
              </a:rPr>
              <a:t>We have learned the following from this exercise:</a:t>
            </a:r>
          </a:p>
          <a:p>
            <a:pPr algn="l">
              <a:buFont typeface="Arial" panose="020B0604020202020204" pitchFamily="34" charset="0"/>
              <a:buChar char="•"/>
            </a:pPr>
            <a:r>
              <a:rPr lang="en-US" b="0" i="0" dirty="0">
                <a:solidFill>
                  <a:srgbClr val="1F1F1F"/>
                </a:solidFill>
                <a:effectLst/>
                <a:latin typeface="Georgia" panose="02040502050405020303" pitchFamily="18" charset="0"/>
              </a:rPr>
              <a:t>It is possible to implement simple algorithms that can be used to solve complex problems.</a:t>
            </a:r>
          </a:p>
          <a:p>
            <a:pPr algn="l">
              <a:buFont typeface="Arial" panose="020B0604020202020204" pitchFamily="34" charset="0"/>
              <a:buChar char="•"/>
            </a:pPr>
            <a:r>
              <a:rPr lang="en-US" b="0" i="0" dirty="0">
                <a:solidFill>
                  <a:srgbClr val="1F1F1F"/>
                </a:solidFill>
                <a:effectLst/>
                <a:latin typeface="Georgia" panose="02040502050405020303" pitchFamily="18" charset="0"/>
              </a:rPr>
              <a:t>The importance of using data structures and algorithms to efficiently process data.</a:t>
            </a:r>
          </a:p>
          <a:p>
            <a:pPr algn="l">
              <a:buFont typeface="Arial" panose="020B0604020202020204" pitchFamily="34" charset="0"/>
              <a:buChar char="•"/>
            </a:pPr>
            <a:r>
              <a:rPr lang="en-US" b="0" i="0" dirty="0">
                <a:solidFill>
                  <a:srgbClr val="1F1F1F"/>
                </a:solidFill>
                <a:effectLst/>
                <a:latin typeface="Georgia" panose="02040502050405020303" pitchFamily="18" charset="0"/>
              </a:rPr>
              <a:t>How to design and implement algorithms using pseudocode and Python code.</a:t>
            </a:r>
          </a:p>
          <a:p>
            <a:pPr algn="l">
              <a:buFont typeface="Arial" panose="020B0604020202020204" pitchFamily="34" charset="0"/>
              <a:buChar char="•"/>
            </a:pPr>
            <a:r>
              <a:rPr lang="en-US" b="0" i="0" dirty="0">
                <a:solidFill>
                  <a:srgbClr val="1F1F1F"/>
                </a:solidFill>
                <a:effectLst/>
                <a:latin typeface="Georgia" panose="02040502050405020303" pitchFamily="18" charset="0"/>
              </a:rPr>
              <a:t>How to test and debug algorithms.</a:t>
            </a:r>
          </a:p>
          <a:p>
            <a:pPr algn="l"/>
            <a:r>
              <a:rPr lang="en-US" b="0" i="0" dirty="0">
                <a:solidFill>
                  <a:srgbClr val="1F1F1F"/>
                </a:solidFill>
                <a:effectLst/>
                <a:latin typeface="Georgia" panose="02040502050405020303" pitchFamily="18" charset="0"/>
              </a:rPr>
              <a:t>We have also learned about the following concepts:</a:t>
            </a:r>
          </a:p>
          <a:p>
            <a:pPr algn="l">
              <a:buFont typeface="Arial" panose="020B0604020202020204" pitchFamily="34" charset="0"/>
              <a:buChar char="•"/>
            </a:pPr>
            <a:r>
              <a:rPr lang="en-US" sz="6400" b="0" i="0" dirty="0">
                <a:solidFill>
                  <a:srgbClr val="1F1F1F"/>
                </a:solidFill>
                <a:effectLst/>
                <a:latin typeface="Georgia" panose="02040502050405020303" pitchFamily="18" charset="0"/>
              </a:rPr>
              <a:t>Pointers</a:t>
            </a:r>
          </a:p>
          <a:p>
            <a:pPr algn="l">
              <a:buFont typeface="Arial" panose="020B0604020202020204" pitchFamily="34" charset="0"/>
              <a:buChar char="•"/>
            </a:pPr>
            <a:r>
              <a:rPr lang="en-US" b="0" i="0" dirty="0">
                <a:solidFill>
                  <a:srgbClr val="1F1F1F"/>
                </a:solidFill>
                <a:effectLst/>
                <a:latin typeface="Georgia" panose="02040502050405020303" pitchFamily="18" charset="0"/>
              </a:rPr>
              <a:t>Absolute distance</a:t>
            </a:r>
          </a:p>
          <a:p>
            <a:pPr algn="l">
              <a:buFont typeface="Arial" panose="020B0604020202020204" pitchFamily="34" charset="0"/>
              <a:buChar char="•"/>
            </a:pPr>
            <a:r>
              <a:rPr lang="en-US" b="0" i="0" dirty="0">
                <a:solidFill>
                  <a:srgbClr val="1F1F1F"/>
                </a:solidFill>
                <a:effectLst/>
                <a:latin typeface="Georgia" panose="02040502050405020303" pitchFamily="18" charset="0"/>
              </a:rPr>
              <a:t>Minimum distance</a:t>
            </a:r>
          </a:p>
          <a:p>
            <a:pPr algn="l">
              <a:buFont typeface="Arial" panose="020B0604020202020204" pitchFamily="34" charset="0"/>
              <a:buChar char="•"/>
            </a:pPr>
            <a:r>
              <a:rPr lang="en-US" b="0" i="0" dirty="0">
                <a:solidFill>
                  <a:srgbClr val="1F1F1F"/>
                </a:solidFill>
                <a:effectLst/>
                <a:latin typeface="Georgia" panose="02040502050405020303" pitchFamily="18" charset="0"/>
              </a:rPr>
              <a:t>Closest elements</a:t>
            </a:r>
          </a:p>
          <a:p>
            <a:pPr marL="0" indent="0">
              <a:buNone/>
            </a:pPr>
            <a:endParaRPr lang="en-IN"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54423" y="609600"/>
            <a:ext cx="5235388" cy="2609165"/>
          </a:xfrm>
        </p:spPr>
        <p:txBody>
          <a:bodyPr/>
          <a:lstStyle/>
          <a:p>
            <a:r>
              <a:rPr lang="en-US" dirty="0"/>
              <a:t>Problem Statement:</a:t>
            </a:r>
          </a:p>
        </p:txBody>
      </p:sp>
      <p:sp>
        <p:nvSpPr>
          <p:cNvPr id="5" name="Content Placeholder 4">
            <a:extLst>
              <a:ext uri="{FF2B5EF4-FFF2-40B4-BE49-F238E27FC236}">
                <a16:creationId xmlns:a16="http://schemas.microsoft.com/office/drawing/2014/main" id="{4F1A4B03-0943-2D90-ACB5-0451E162DEC7}"/>
              </a:ext>
            </a:extLst>
          </p:cNvPr>
          <p:cNvSpPr>
            <a:spLocks noGrp="1"/>
          </p:cNvSpPr>
          <p:nvPr>
            <p:ph idx="1"/>
          </p:nvPr>
        </p:nvSpPr>
        <p:spPr>
          <a:xfrm>
            <a:off x="3801035" y="125506"/>
            <a:ext cx="8390965" cy="7073154"/>
          </a:xfrm>
        </p:spPr>
        <p:txBody>
          <a:bodyPr>
            <a:normAutofit fontScale="40000" lnSpcReduction="20000"/>
          </a:bodyPr>
          <a:lstStyle/>
          <a:p>
            <a:pPr algn="l"/>
            <a:r>
              <a:rPr lang="en-US" sz="3500" b="0" i="0" dirty="0">
                <a:solidFill>
                  <a:srgbClr val="091E42"/>
                </a:solidFill>
                <a:effectLst/>
                <a:latin typeface="Georgia" panose="02040502050405020303" pitchFamily="18" charset="0"/>
              </a:rPr>
              <a:t>You are given a list that can contain positive and negative integers. You need to find two elements such that their sum is closest to zero.</a:t>
            </a:r>
          </a:p>
          <a:p>
            <a:pPr algn="l"/>
            <a:r>
              <a:rPr lang="en-US" sz="3500" b="0" i="0" dirty="0">
                <a:solidFill>
                  <a:srgbClr val="091E42"/>
                </a:solidFill>
                <a:effectLst/>
                <a:latin typeface="Georgia" panose="02040502050405020303" pitchFamily="18" charset="0"/>
              </a:rPr>
              <a:t>For example, you are given a list [-4, 7, 6, 2, -5]. The two elements with the sum closest to zero will be -5 and 6.</a:t>
            </a:r>
          </a:p>
          <a:p>
            <a:pPr algn="l"/>
            <a:r>
              <a:rPr lang="en-US" sz="4200" b="1" i="0" dirty="0">
                <a:solidFill>
                  <a:srgbClr val="091E42"/>
                </a:solidFill>
                <a:effectLst/>
                <a:latin typeface="Georgia" panose="02040502050405020303" pitchFamily="18" charset="0"/>
              </a:rPr>
              <a:t>Hints:</a:t>
            </a:r>
            <a:endParaRPr lang="en-US" sz="4200" b="0" i="0" dirty="0">
              <a:solidFill>
                <a:srgbClr val="091E42"/>
              </a:solidFill>
              <a:effectLst/>
              <a:latin typeface="Georgia" panose="02040502050405020303" pitchFamily="18" charset="0"/>
            </a:endParaRPr>
          </a:p>
          <a:p>
            <a:pPr algn="l">
              <a:buFont typeface="Arial" panose="020B0604020202020204" pitchFamily="34" charset="0"/>
              <a:buChar char="•"/>
            </a:pPr>
            <a:r>
              <a:rPr lang="en-US" sz="3500" b="0" i="0" dirty="0">
                <a:solidFill>
                  <a:srgbClr val="091E42"/>
                </a:solidFill>
                <a:effectLst/>
                <a:latin typeface="Georgia" panose="02040502050405020303" pitchFamily="18" charset="0"/>
              </a:rPr>
              <a:t>The sum can be either positive or negative, but the absolute distance of the sum    from zero should be considered to find the sum closest to zero.</a:t>
            </a:r>
          </a:p>
          <a:p>
            <a:pPr algn="l">
              <a:buFont typeface="Arial" panose="020B0604020202020204" pitchFamily="34" charset="0"/>
              <a:buChar char="•"/>
            </a:pPr>
            <a:r>
              <a:rPr lang="en-US" sz="3500" b="0" i="0" dirty="0">
                <a:solidFill>
                  <a:srgbClr val="091E42"/>
                </a:solidFill>
                <a:effectLst/>
                <a:latin typeface="Georgia" panose="02040502050405020303" pitchFamily="18" charset="0"/>
              </a:rPr>
              <a:t>Assume that the maximum possible sum of any two elements in the list is 1000000000</a:t>
            </a:r>
          </a:p>
          <a:p>
            <a:pPr algn="l">
              <a:buFont typeface="Arial" panose="020B0604020202020204" pitchFamily="34" charset="0"/>
              <a:buChar char="•"/>
            </a:pPr>
            <a:r>
              <a:rPr lang="en-US" sz="3500" b="0" i="0" dirty="0">
                <a:solidFill>
                  <a:srgbClr val="091E42"/>
                </a:solidFill>
                <a:effectLst/>
                <a:latin typeface="Georgia" panose="02040502050405020303" pitchFamily="18" charset="0"/>
              </a:rPr>
              <a:t>Inbuilt sort may be helpful in this problem.</a:t>
            </a:r>
          </a:p>
          <a:p>
            <a:pPr algn="l"/>
            <a:r>
              <a:rPr lang="en-US" sz="4200" b="0" i="0" dirty="0">
                <a:solidFill>
                  <a:srgbClr val="091E42"/>
                </a:solidFill>
                <a:effectLst/>
                <a:latin typeface="Georgia" panose="02040502050405020303" pitchFamily="18" charset="0"/>
              </a:rPr>
              <a:t> </a:t>
            </a:r>
            <a:r>
              <a:rPr lang="en-US" sz="4200" b="1" i="0" dirty="0">
                <a:solidFill>
                  <a:srgbClr val="091E42"/>
                </a:solidFill>
                <a:effectLst/>
                <a:latin typeface="Georgia" panose="02040502050405020303" pitchFamily="18" charset="0"/>
              </a:rPr>
              <a:t>Input Format: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Agency FB" panose="020B0503020202020204" pitchFamily="34" charset="0"/>
              </a:rPr>
              <a:t>A list of integers</a:t>
            </a:r>
          </a:p>
          <a:p>
            <a:pPr algn="l"/>
            <a:r>
              <a:rPr lang="en-US" sz="4200" b="1" i="0" dirty="0">
                <a:solidFill>
                  <a:srgbClr val="091E42"/>
                </a:solidFill>
                <a:effectLst/>
                <a:latin typeface="Georgia" panose="02040502050405020303" pitchFamily="18" charset="0"/>
              </a:rPr>
              <a:t>Output Format: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Agency FB" panose="020B0503020202020204" pitchFamily="34" charset="0"/>
              </a:rPr>
              <a:t>The output contains the two elements with the sum closest to zero.</a:t>
            </a:r>
          </a:p>
          <a:p>
            <a:pPr algn="l"/>
            <a:r>
              <a:rPr lang="en-US" sz="4200" b="1" i="0" dirty="0">
                <a:solidFill>
                  <a:srgbClr val="091E42"/>
                </a:solidFill>
                <a:effectLst/>
                <a:latin typeface="Georgia" panose="02040502050405020303" pitchFamily="18" charset="0"/>
              </a:rPr>
              <a:t>Sample Test Cases:</a:t>
            </a:r>
            <a:endParaRPr lang="en-US" sz="4200" b="0" i="0" dirty="0">
              <a:solidFill>
                <a:srgbClr val="091E42"/>
              </a:solidFill>
              <a:effectLst/>
              <a:latin typeface="Georgia" panose="02040502050405020303" pitchFamily="18" charset="0"/>
            </a:endParaRPr>
          </a:p>
          <a:p>
            <a:pPr algn="l"/>
            <a:r>
              <a:rPr lang="en-US" sz="4200" b="1" i="0" dirty="0">
                <a:solidFill>
                  <a:srgbClr val="091E42"/>
                </a:solidFill>
                <a:effectLst/>
                <a:latin typeface="Georgia" panose="02040502050405020303" pitchFamily="18" charset="0"/>
              </a:rPr>
              <a:t>Input: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Georgia" panose="02040502050405020303" pitchFamily="18" charset="0"/>
              </a:rPr>
              <a:t>[-4, 7, 6, 2, -5]</a:t>
            </a:r>
          </a:p>
          <a:p>
            <a:pPr algn="l"/>
            <a:r>
              <a:rPr lang="en-US" sz="4200" b="1" i="0" dirty="0">
                <a:solidFill>
                  <a:srgbClr val="091E42"/>
                </a:solidFill>
                <a:effectLst/>
                <a:latin typeface="Georgia" panose="02040502050405020303" pitchFamily="18" charset="0"/>
              </a:rPr>
              <a:t>Output: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Georgia" panose="02040502050405020303" pitchFamily="18" charset="0"/>
              </a:rPr>
              <a:t>(-5, 6) </a:t>
            </a:r>
          </a:p>
          <a:p>
            <a:pPr algn="l"/>
            <a:r>
              <a:rPr lang="en-US" sz="4200" b="1" i="0" dirty="0">
                <a:solidFill>
                  <a:srgbClr val="091E42"/>
                </a:solidFill>
                <a:effectLst/>
                <a:latin typeface="Georgia" panose="02040502050405020303" pitchFamily="18" charset="0"/>
              </a:rPr>
              <a:t>Input: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Georgia" panose="02040502050405020303" pitchFamily="18" charset="0"/>
              </a:rPr>
              <a:t>[-50, 34, -19, 24, 33, 10, -46, -38]</a:t>
            </a:r>
          </a:p>
          <a:p>
            <a:pPr algn="l"/>
            <a:r>
              <a:rPr lang="en-US" sz="4200" b="1" i="0" dirty="0">
                <a:solidFill>
                  <a:srgbClr val="091E42"/>
                </a:solidFill>
                <a:effectLst/>
                <a:latin typeface="Georgia" panose="02040502050405020303" pitchFamily="18" charset="0"/>
              </a:rPr>
              <a:t>Output:</a:t>
            </a:r>
            <a:endParaRPr lang="en-US" sz="4200" b="0" i="0" dirty="0">
              <a:solidFill>
                <a:srgbClr val="091E42"/>
              </a:solidFill>
              <a:effectLst/>
              <a:latin typeface="Georgia" panose="02040502050405020303" pitchFamily="18" charset="0"/>
            </a:endParaRPr>
          </a:p>
          <a:p>
            <a:pPr algn="l"/>
            <a:r>
              <a:rPr lang="en-US" sz="4200" b="0" i="0" dirty="0">
                <a:solidFill>
                  <a:srgbClr val="091E42"/>
                </a:solidFill>
                <a:effectLst/>
                <a:latin typeface="Georgia" panose="02040502050405020303" pitchFamily="18" charset="0"/>
              </a:rPr>
              <a:t>(-38, 34)</a:t>
            </a:r>
          </a:p>
          <a:p>
            <a:endParaRPr lang="en-IN"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0" y="-69844"/>
            <a:ext cx="6502620" cy="764349"/>
          </a:xfrm>
        </p:spPr>
        <p:txBody>
          <a:bodyPr/>
          <a:lstStyle/>
          <a:p>
            <a:r>
              <a:rPr lang="en-US" dirty="0"/>
              <a:t>introduction</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15470" y="0"/>
            <a:ext cx="4376530" cy="6018401"/>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
        <p:nvSpPr>
          <p:cNvPr id="5" name="Rectangle 1">
            <a:extLst>
              <a:ext uri="{FF2B5EF4-FFF2-40B4-BE49-F238E27FC236}">
                <a16:creationId xmlns:a16="http://schemas.microsoft.com/office/drawing/2014/main" id="{C2F0C73A-EF18-0C6A-1548-443784FBCC99}"/>
              </a:ext>
            </a:extLst>
          </p:cNvPr>
          <p:cNvSpPr>
            <a:spLocks noGrp="1" noChangeArrowheads="1"/>
          </p:cNvSpPr>
          <p:nvPr>
            <p:ph type="body" sz="half" idx="2"/>
          </p:nvPr>
        </p:nvSpPr>
        <p:spPr bwMode="auto">
          <a:xfrm>
            <a:off x="98611" y="1033480"/>
            <a:ext cx="8848165" cy="4791039"/>
          </a:xfrm>
          <a:prstGeom prst="rect">
            <a:avLst/>
          </a:prstGeom>
          <a:solidFill>
            <a:schemeClr val="bg2"/>
          </a:solidFill>
          <a:ln>
            <a:noFill/>
          </a:ln>
          <a:effectLst/>
        </p:spPr>
        <p:txBody>
          <a:bodyPr vert="horz" wrap="squar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The problem statement "find the two elements in a list whose sum is closest to zero" is a classic algorithm problem that has many applications in real-world scenarios. For example, it can be used to find the best pair of discounts to apply to a customer's purchase, or to find the two most similar products in a catalog.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The problem can be solved using a variety of algorithms, but the most common approach is to use a greedy algorithm. A greedy algorithm is an algorithm that makes a locally optimal choice at each step, in the hope that this will lead to a globally optimal solution.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In the case of the problem statement "find the two elements in a list whose sum is closest to zero", the greedy algorithm works as follows:</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Sort the list in ascending order.</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Initialize two pointers, </a:t>
            </a:r>
            <a:r>
              <a:rPr kumimoji="0" lang="en-US" altLang="en-US" sz="1100" b="1"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 and j, to the beginning and end of the list, respectively.</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While </a:t>
            </a:r>
            <a:r>
              <a:rPr kumimoji="0" lang="en-US" altLang="en-US" sz="1100" b="1"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 is less than j, do the following:</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Calculate the sum of the elements at indices </a:t>
            </a:r>
            <a:r>
              <a:rPr kumimoji="0" lang="en-US" altLang="en-US" sz="1100" b="0"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 and j.</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If the sum is zero, then return the two elements at indices </a:t>
            </a:r>
            <a:r>
              <a:rPr kumimoji="0" lang="en-US" altLang="en-US" sz="1100" b="0"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 and j.</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If the sum is positive, then decrease j.</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If the sum is negative, then increase </a:t>
            </a:r>
            <a:r>
              <a:rPr kumimoji="0" lang="en-US" altLang="en-US" sz="1100" b="0"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Return the two elements at indices </a:t>
            </a:r>
            <a:r>
              <a:rPr kumimoji="0" lang="en-US" altLang="en-US" sz="1100" b="1"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1100" b="1" i="0" u="none" strike="noStrike" cap="none" normalizeH="0" baseline="0" dirty="0">
                <a:ln>
                  <a:noFill/>
                </a:ln>
                <a:solidFill>
                  <a:schemeClr val="accent1">
                    <a:lumMod val="25000"/>
                  </a:schemeClr>
                </a:solidFill>
                <a:effectLst/>
                <a:latin typeface="Georgia" panose="02040502050405020303" pitchFamily="18" charset="0"/>
              </a:rPr>
              <a:t> and j.</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This algorithm is guaranteed to find the two elements in the list whose sum is closest to zero, but it may not find the globally optimal solution. The globally optimal solution is the two elements in the list whose sum is exactly zero, if such a pair of elements exists.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Applications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The problem statement "find the two elements in a list whose sum is closest to zero" has many applications in real-world scenarios. Here are a few examples: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Recommender systems: Recommender systems use this problem to find the best pair of items to recommend to a user. For example, a movie recommender system might use this problem to find the two movies that are most similar to the movies that a user has already rated highly.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Pricing: Retailers can use this problem to find the best pair of discounts to apply to a customer's purchase. For example, a retailer might use this problem to find the two discounts that would give the customer the biggest discount, while still ensuring that the retailer makes a profit.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Logistics: Logistics companies can use this problem to find the most efficient way to route delivery vehicles. For example, a logistics company might use this problem to find the two delivery routes that would minimize the total distance traveled by the vehicles.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0000"/>
                </a:solidFill>
                <a:effectLst/>
                <a:latin typeface="Georgia" panose="02040502050405020303" pitchFamily="18" charset="0"/>
              </a:rPr>
              <a:t>Conclusion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lumMod val="25000"/>
                  </a:schemeClr>
                </a:solidFill>
                <a:effectLst/>
                <a:latin typeface="Georgia" panose="02040502050405020303" pitchFamily="18" charset="0"/>
              </a:rPr>
              <a:t>The problem statement "find the two elements in a list whose sum is closest to zero" is a classic algorithm problem that has many applications in real-world scenarios. It is a relatively simple problem to solve, but it can be useful in a variety of different contexts.</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54563" y="0"/>
            <a:ext cx="11131419" cy="1800808"/>
          </a:xfrm>
        </p:spPr>
        <p:txBody>
          <a:bodyPr/>
          <a:lstStyle/>
          <a:p>
            <a:r>
              <a:rPr lang="en-US" sz="4800" dirty="0">
                <a:solidFill>
                  <a:schemeClr val="accent1">
                    <a:lumMod val="50000"/>
                  </a:schemeClr>
                </a:solidFill>
                <a:highlight>
                  <a:srgbClr val="FFF4ED"/>
                </a:highlight>
              </a:rPr>
              <a:t>1. </a:t>
            </a:r>
            <a:r>
              <a:rPr kumimoji="0" lang="en-US" altLang="en-US" sz="4800" b="1" i="0" u="none" strike="noStrike" cap="none" normalizeH="0" baseline="0" dirty="0">
                <a:ln>
                  <a:noFill/>
                </a:ln>
                <a:solidFill>
                  <a:schemeClr val="accent1">
                    <a:lumMod val="25000"/>
                  </a:schemeClr>
                </a:solidFill>
                <a:effectLst/>
                <a:highlight>
                  <a:srgbClr val="FFF4ED"/>
                </a:highlight>
                <a:latin typeface="Georgia" panose="02040502050405020303" pitchFamily="18" charset="0"/>
              </a:rPr>
              <a:t>Sort the list in ascending order.</a:t>
            </a:r>
            <a:br>
              <a:rPr kumimoji="0" lang="en-US" altLang="en-US" sz="4800" b="1" i="0" u="none" strike="noStrike" cap="none" normalizeH="0" baseline="0" dirty="0">
                <a:ln>
                  <a:noFill/>
                </a:ln>
                <a:solidFill>
                  <a:schemeClr val="accent1">
                    <a:lumMod val="25000"/>
                  </a:schemeClr>
                </a:solidFill>
                <a:effectLst/>
                <a:highlight>
                  <a:srgbClr val="FFF4ED"/>
                </a:highlight>
                <a:latin typeface="Georgia" panose="02040502050405020303" pitchFamily="18" charset="0"/>
              </a:rPr>
            </a:br>
            <a:endParaRPr lang="en-US" sz="4800" dirty="0">
              <a:highlight>
                <a:srgbClr val="FFF4ED"/>
              </a:highlight>
            </a:endParaRPr>
          </a:p>
        </p:txBody>
      </p:sp>
      <p:sp>
        <p:nvSpPr>
          <p:cNvPr id="7" name="TextBox 6">
            <a:extLst>
              <a:ext uri="{FF2B5EF4-FFF2-40B4-BE49-F238E27FC236}">
                <a16:creationId xmlns:a16="http://schemas.microsoft.com/office/drawing/2014/main" id="{7A2DD66D-2945-6F41-8424-2C392765896B}"/>
              </a:ext>
            </a:extLst>
          </p:cNvPr>
          <p:cNvSpPr txBox="1"/>
          <p:nvPr/>
        </p:nvSpPr>
        <p:spPr>
          <a:xfrm>
            <a:off x="438539" y="1147666"/>
            <a:ext cx="11495314" cy="3170099"/>
          </a:xfrm>
          <a:prstGeom prst="rect">
            <a:avLst/>
          </a:prstGeom>
          <a:noFill/>
        </p:spPr>
        <p:txBody>
          <a:bodyPr wrap="square" rtlCol="0">
            <a:spAutoFit/>
          </a:bodyPr>
          <a:lstStyle/>
          <a:p>
            <a:pPr algn="l"/>
            <a:r>
              <a:rPr lang="en-US" sz="2000" b="1" i="0" dirty="0">
                <a:solidFill>
                  <a:srgbClr val="1F1F1F"/>
                </a:solidFill>
                <a:effectLst/>
                <a:latin typeface="Garamond" panose="02020404030301010803" pitchFamily="18" charset="0"/>
              </a:rPr>
              <a:t>Sorting the list in ascending order is the first step in the algorithm to find the two elements whose sum is closest to zero because it makes it easier to find the two elements that are closest to each other.</a:t>
            </a:r>
          </a:p>
          <a:p>
            <a:pPr algn="l"/>
            <a:r>
              <a:rPr lang="en-US" sz="2000" b="1" i="0" dirty="0">
                <a:solidFill>
                  <a:srgbClr val="1F1F1F"/>
                </a:solidFill>
                <a:effectLst/>
                <a:latin typeface="Garamond" panose="02020404030301010803" pitchFamily="18" charset="0"/>
              </a:rPr>
              <a:t>Once the list is sorted, we can start comparing the elements at the beginning and end of the list. If their sum is less than zero, we know that we need to move the pointer at the beginning of the list to the right, because the elements to the right will be larger and will get us closer to zero. If their sum is greater than zero, we know that we need to move the pointer at the end of the list to the left, because the elements to the left will be smaller and will get us closer to zero.</a:t>
            </a:r>
          </a:p>
          <a:p>
            <a:pPr algn="l"/>
            <a:r>
              <a:rPr lang="en-US" sz="2000" b="1" i="0" dirty="0">
                <a:solidFill>
                  <a:srgbClr val="1F1F1F"/>
                </a:solidFill>
                <a:effectLst/>
                <a:latin typeface="Garamond" panose="02020404030301010803" pitchFamily="18" charset="0"/>
              </a:rPr>
              <a:t>By iteratively comparing the elements at the beginning and end of the list, we will eventually find the two elements whose sum is closest to zero.</a:t>
            </a:r>
          </a:p>
          <a:p>
            <a:pPr algn="l"/>
            <a:r>
              <a:rPr lang="en-US" sz="2000" b="1" i="0" dirty="0">
                <a:solidFill>
                  <a:srgbClr val="1F1F1F"/>
                </a:solidFill>
                <a:effectLst/>
                <a:latin typeface="Garamond" panose="02020404030301010803" pitchFamily="18" charset="0"/>
              </a:rPr>
              <a:t>Here is a simple example:</a:t>
            </a:r>
          </a:p>
        </p:txBody>
      </p:sp>
      <p:pic>
        <p:nvPicPr>
          <p:cNvPr id="11" name="Picture 10">
            <a:extLst>
              <a:ext uri="{FF2B5EF4-FFF2-40B4-BE49-F238E27FC236}">
                <a16:creationId xmlns:a16="http://schemas.microsoft.com/office/drawing/2014/main" id="{1E4A5DDA-2F9C-ABEC-13AF-BA94D2320F83}"/>
              </a:ext>
            </a:extLst>
          </p:cNvPr>
          <p:cNvPicPr>
            <a:picLocks noChangeAspect="1"/>
          </p:cNvPicPr>
          <p:nvPr/>
        </p:nvPicPr>
        <p:blipFill>
          <a:blip r:embed="rId2"/>
          <a:stretch>
            <a:fillRect/>
          </a:stretch>
        </p:blipFill>
        <p:spPr>
          <a:xfrm>
            <a:off x="454485" y="4317766"/>
            <a:ext cx="6254225" cy="2302958"/>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354563"/>
            <a:ext cx="11649456" cy="1894116"/>
          </a:xfrm>
        </p:spPr>
        <p:txBody>
          <a:bodyPr/>
          <a:lstStyle/>
          <a:p>
            <a:r>
              <a:rPr lang="en-US" dirty="0">
                <a:solidFill>
                  <a:schemeClr val="accent1">
                    <a:lumMod val="25000"/>
                  </a:schemeClr>
                </a:solidFill>
                <a:highlight>
                  <a:srgbClr val="D1D8B7"/>
                </a:highlight>
              </a:rPr>
              <a:t>2. </a:t>
            </a:r>
            <a:r>
              <a:rPr lang="en-US" sz="4400" b="0" i="0" dirty="0">
                <a:solidFill>
                  <a:schemeClr val="accent1">
                    <a:lumMod val="25000"/>
                  </a:schemeClr>
                </a:solidFill>
                <a:effectLst/>
                <a:highlight>
                  <a:srgbClr val="D1D8B7"/>
                </a:highlight>
                <a:latin typeface="Georgia" panose="02040502050405020303" pitchFamily="18" charset="0"/>
              </a:rPr>
              <a:t>Initialize two pointers, </a:t>
            </a:r>
            <a:r>
              <a:rPr lang="en-US" sz="4400" b="0" i="0" dirty="0" err="1">
                <a:solidFill>
                  <a:schemeClr val="accent1">
                    <a:lumMod val="25000"/>
                  </a:schemeClr>
                </a:solidFill>
                <a:effectLst/>
                <a:highlight>
                  <a:srgbClr val="D1D8B7"/>
                </a:highlight>
                <a:latin typeface="Georgia" panose="02040502050405020303" pitchFamily="18" charset="0"/>
              </a:rPr>
              <a:t>i</a:t>
            </a:r>
            <a:r>
              <a:rPr lang="en-US" sz="4400" b="0" i="0" dirty="0">
                <a:solidFill>
                  <a:schemeClr val="accent1">
                    <a:lumMod val="25000"/>
                  </a:schemeClr>
                </a:solidFill>
                <a:effectLst/>
                <a:highlight>
                  <a:srgbClr val="D1D8B7"/>
                </a:highlight>
                <a:latin typeface="Georgia" panose="02040502050405020303" pitchFamily="18" charset="0"/>
              </a:rPr>
              <a:t> and j, to the beginning and end of the list, respectively.</a:t>
            </a:r>
            <a:br>
              <a:rPr lang="en-US" sz="4400" b="0" i="0" dirty="0">
                <a:solidFill>
                  <a:schemeClr val="accent1">
                    <a:lumMod val="25000"/>
                  </a:schemeClr>
                </a:solidFill>
                <a:effectLst/>
                <a:highlight>
                  <a:srgbClr val="D1D8B7"/>
                </a:highlight>
                <a:latin typeface="Georgia" panose="02040502050405020303" pitchFamily="18" charset="0"/>
              </a:rPr>
            </a:br>
            <a:endParaRPr lang="en-US" sz="4400" dirty="0">
              <a:solidFill>
                <a:schemeClr val="accent1">
                  <a:lumMod val="25000"/>
                </a:schemeClr>
              </a:solidFill>
              <a:highlight>
                <a:srgbClr val="D1D8B7"/>
              </a:highlight>
              <a:latin typeface="Georgia" panose="02040502050405020303" pitchFamily="18" charset="0"/>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5" name="Content Placeholder 4">
            <a:extLst>
              <a:ext uri="{FF2B5EF4-FFF2-40B4-BE49-F238E27FC236}">
                <a16:creationId xmlns:a16="http://schemas.microsoft.com/office/drawing/2014/main" id="{7E363A05-FE49-DD9D-D796-BF76B1C61993}"/>
              </a:ext>
            </a:extLst>
          </p:cNvPr>
          <p:cNvSpPr>
            <a:spLocks noGrp="1"/>
          </p:cNvSpPr>
          <p:nvPr>
            <p:ph idx="1"/>
          </p:nvPr>
        </p:nvSpPr>
        <p:spPr>
          <a:xfrm>
            <a:off x="475861" y="1634724"/>
            <a:ext cx="10655559" cy="613955"/>
          </a:xfrm>
        </p:spPr>
        <p:txBody>
          <a:bodyPr>
            <a:normAutofit fontScale="55000" lnSpcReduction="200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t>As we have taken the list in previous slide as </a:t>
            </a:r>
            <a:r>
              <a:rPr lang="da-DK" sz="2800" b="0" i="0" kern="1200" dirty="0">
                <a:solidFill>
                  <a:schemeClr val="tx1"/>
                </a:solidFill>
                <a:effectLst/>
                <a:latin typeface="+mn-lt"/>
                <a:ea typeface="+mn-ea"/>
                <a:cs typeface="+mn-cs"/>
              </a:rPr>
              <a:t>list1 = [1, -2, 3, -4, 5, -6]</a:t>
            </a:r>
          </a:p>
          <a:p>
            <a:pPr marL="0" indent="0">
              <a:buNone/>
            </a:pPr>
            <a:r>
              <a:rPr lang="en-US" dirty="0"/>
              <a:t>so we are using the same list for further analysis: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10" name="Rectangle 2">
            <a:extLst>
              <a:ext uri="{FF2B5EF4-FFF2-40B4-BE49-F238E27FC236}">
                <a16:creationId xmlns:a16="http://schemas.microsoft.com/office/drawing/2014/main" id="{A4DEE613-106A-F585-AA5E-295549F41C2F}"/>
              </a:ext>
            </a:extLst>
          </p:cNvPr>
          <p:cNvSpPr>
            <a:spLocks noChangeArrowheads="1"/>
          </p:cNvSpPr>
          <p:nvPr/>
        </p:nvSpPr>
        <p:spPr bwMode="auto">
          <a:xfrm rot="10800000" flipV="1">
            <a:off x="475861" y="2200962"/>
            <a:ext cx="7793068" cy="523220"/>
          </a:xfrm>
          <a:prstGeom prst="rect">
            <a:avLst/>
          </a:prstGeom>
          <a:solidFill>
            <a:schemeClr val="tx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1F1F1F"/>
                </a:solidFill>
                <a:effectLst/>
                <a:latin typeface="Google Sans"/>
              </a:rPr>
              <a:t>To initialize two pointers, </a:t>
            </a:r>
            <a:r>
              <a:rPr kumimoji="0" lang="en-US" altLang="en-US" sz="1400" i="0" u="none" strike="noStrike" cap="none" normalizeH="0" baseline="0" dirty="0" err="1">
                <a:ln>
                  <a:noFill/>
                </a:ln>
                <a:solidFill>
                  <a:schemeClr val="tx1"/>
                </a:solidFill>
                <a:effectLst/>
                <a:latin typeface="Google Sans Mono"/>
              </a:rPr>
              <a:t>i</a:t>
            </a:r>
            <a:r>
              <a:rPr kumimoji="0" lang="en-US" altLang="en-US" sz="1400" i="0" u="none" strike="noStrike" cap="none" normalizeH="0" baseline="0" dirty="0">
                <a:ln>
                  <a:noFill/>
                </a:ln>
                <a:solidFill>
                  <a:srgbClr val="1F1F1F"/>
                </a:solidFill>
                <a:effectLst/>
                <a:latin typeface="Google Sans"/>
              </a:rPr>
              <a:t> and </a:t>
            </a:r>
            <a:r>
              <a:rPr kumimoji="0" lang="en-US" altLang="en-US" sz="1400" i="0" u="none" strike="noStrike" cap="none" normalizeH="0" baseline="0" dirty="0">
                <a:ln>
                  <a:noFill/>
                </a:ln>
                <a:solidFill>
                  <a:schemeClr val="tx1"/>
                </a:solidFill>
                <a:effectLst/>
                <a:latin typeface="Google Sans Mono"/>
              </a:rPr>
              <a:t>j</a:t>
            </a:r>
            <a:r>
              <a:rPr kumimoji="0" lang="en-US" altLang="en-US" sz="1400" i="0" u="none" strike="noStrike" cap="none" normalizeH="0" baseline="0" dirty="0">
                <a:ln>
                  <a:noFill/>
                </a:ln>
                <a:solidFill>
                  <a:srgbClr val="1F1F1F"/>
                </a:solidFill>
                <a:effectLst/>
                <a:latin typeface="Google Sans"/>
              </a:rPr>
              <a:t>, to the beginning and end of the list </a:t>
            </a:r>
            <a:r>
              <a:rPr kumimoji="0" lang="en-US" altLang="en-US" sz="1400" i="0" u="none" strike="noStrike" cap="none" normalizeH="0" baseline="0" dirty="0">
                <a:ln>
                  <a:noFill/>
                </a:ln>
                <a:solidFill>
                  <a:schemeClr val="tx1"/>
                </a:solidFill>
                <a:effectLst/>
                <a:latin typeface="Google Sans Mono"/>
              </a:rPr>
              <a:t>list1 = [1, -2, 3, -4, 5, -6]</a:t>
            </a:r>
            <a:r>
              <a:rPr kumimoji="0" lang="en-US" altLang="en-US" sz="1400" i="0" u="none" strike="noStrike" cap="none" normalizeH="0" baseline="0" dirty="0">
                <a:ln>
                  <a:noFill/>
                </a:ln>
                <a:solidFill>
                  <a:srgbClr val="1F1F1F"/>
                </a:solidFill>
                <a:effectLst/>
                <a:latin typeface="Google Sans"/>
              </a:rPr>
              <a:t>, we can use the following code:</a:t>
            </a:r>
            <a:r>
              <a:rPr kumimoji="0" lang="en-US" altLang="en-US" sz="140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B5E64D59-5467-DE36-3CCF-460766791D0C}"/>
              </a:ext>
            </a:extLst>
          </p:cNvPr>
          <p:cNvPicPr>
            <a:picLocks noChangeAspect="1"/>
          </p:cNvPicPr>
          <p:nvPr/>
        </p:nvPicPr>
        <p:blipFill>
          <a:blip r:embed="rId2"/>
          <a:stretch>
            <a:fillRect/>
          </a:stretch>
        </p:blipFill>
        <p:spPr>
          <a:xfrm>
            <a:off x="589935" y="2748142"/>
            <a:ext cx="9758393" cy="1206683"/>
          </a:xfrm>
          <a:prstGeom prst="rect">
            <a:avLst/>
          </a:prstGeom>
        </p:spPr>
      </p:pic>
      <p:sp>
        <p:nvSpPr>
          <p:cNvPr id="12" name="Rectangle 1">
            <a:extLst>
              <a:ext uri="{FF2B5EF4-FFF2-40B4-BE49-F238E27FC236}">
                <a16:creationId xmlns:a16="http://schemas.microsoft.com/office/drawing/2014/main" id="{71722B3A-BAE1-0038-AB81-E197E6468C11}"/>
              </a:ext>
            </a:extLst>
          </p:cNvPr>
          <p:cNvSpPr>
            <a:spLocks noChangeArrowheads="1"/>
          </p:cNvSpPr>
          <p:nvPr/>
        </p:nvSpPr>
        <p:spPr bwMode="auto">
          <a:xfrm>
            <a:off x="475862" y="4076336"/>
            <a:ext cx="9631696" cy="584775"/>
          </a:xfrm>
          <a:prstGeom prst="rect">
            <a:avLst/>
          </a:prstGeom>
          <a:solidFill>
            <a:schemeClr val="tx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Google Sans"/>
              </a:rPr>
              <a:t>This will set </a:t>
            </a:r>
            <a:r>
              <a:rPr kumimoji="0" lang="en-US" altLang="en-US" sz="1600" b="0" i="0" u="none" strike="noStrike" cap="none" normalizeH="0" baseline="0" dirty="0" err="1">
                <a:ln>
                  <a:noFill/>
                </a:ln>
                <a:solidFill>
                  <a:srgbClr val="1F1F1F"/>
                </a:solidFill>
                <a:effectLst/>
                <a:latin typeface="Google Sans Mono"/>
              </a:rPr>
              <a:t>i</a:t>
            </a:r>
            <a:r>
              <a:rPr kumimoji="0" lang="en-US" altLang="en-US" sz="1600" b="0" i="0" u="none" strike="noStrike" cap="none" normalizeH="0" baseline="0" dirty="0">
                <a:ln>
                  <a:noFill/>
                </a:ln>
                <a:solidFill>
                  <a:srgbClr val="1F1F1F"/>
                </a:solidFill>
                <a:effectLst/>
                <a:latin typeface="Google Sans"/>
              </a:rPr>
              <a:t> to 0 and </a:t>
            </a:r>
            <a:r>
              <a:rPr kumimoji="0" lang="en-US" altLang="en-US" sz="1600" b="0" i="0" u="none" strike="noStrike" cap="none" normalizeH="0" baseline="0" dirty="0">
                <a:ln>
                  <a:noFill/>
                </a:ln>
                <a:solidFill>
                  <a:srgbClr val="1F1F1F"/>
                </a:solidFill>
                <a:effectLst/>
                <a:latin typeface="Google Sans Mono"/>
              </a:rPr>
              <a:t>j</a:t>
            </a:r>
            <a:r>
              <a:rPr kumimoji="0" lang="en-US" altLang="en-US" sz="1600" b="0" i="0" u="none" strike="noStrike" cap="none" normalizeH="0" baseline="0" dirty="0">
                <a:ln>
                  <a:noFill/>
                </a:ln>
                <a:solidFill>
                  <a:srgbClr val="1F1F1F"/>
                </a:solidFill>
                <a:effectLst/>
                <a:latin typeface="Google Sans"/>
              </a:rPr>
              <a:t> to 5, which are the indices of the first and last elements in the list, respectively.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Google Sans"/>
              </a:rPr>
              <a:t>Once the pointers have been initialized, we can start iterating over the list and comparing the element</a:t>
            </a:r>
          </a:p>
        </p:txBody>
      </p:sp>
      <p:pic>
        <p:nvPicPr>
          <p:cNvPr id="19" name="Picture 18">
            <a:extLst>
              <a:ext uri="{FF2B5EF4-FFF2-40B4-BE49-F238E27FC236}">
                <a16:creationId xmlns:a16="http://schemas.microsoft.com/office/drawing/2014/main" id="{AEBD1972-8618-F722-E8E1-AC888BCD5F02}"/>
              </a:ext>
            </a:extLst>
          </p:cNvPr>
          <p:cNvPicPr>
            <a:picLocks noChangeAspect="1"/>
          </p:cNvPicPr>
          <p:nvPr/>
        </p:nvPicPr>
        <p:blipFill rotWithShape="1">
          <a:blip r:embed="rId3"/>
          <a:srcRect l="3368" t="35247" r="15681" b="26203"/>
          <a:stretch/>
        </p:blipFill>
        <p:spPr>
          <a:xfrm>
            <a:off x="589935" y="4629321"/>
            <a:ext cx="10707330" cy="1545337"/>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76981" y="226142"/>
            <a:ext cx="11710219" cy="2102826"/>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US" sz="3600" dirty="0">
                <a:solidFill>
                  <a:schemeClr val="accent1">
                    <a:lumMod val="50000"/>
                  </a:schemeClr>
                </a:solidFill>
              </a:rPr>
              <a:t>Step3: </a:t>
            </a:r>
            <a:r>
              <a:rPr kumimoji="0" lang="en-US" altLang="en-US" sz="3600" b="1" i="0" u="none" strike="noStrike" cap="none" normalizeH="0" baseline="0" dirty="0">
                <a:ln>
                  <a:noFill/>
                </a:ln>
                <a:solidFill>
                  <a:schemeClr val="accent1">
                    <a:lumMod val="50000"/>
                  </a:schemeClr>
                </a:solidFill>
                <a:effectLst/>
                <a:latin typeface="Georgia" panose="02040502050405020303" pitchFamily="18" charset="0"/>
              </a:rPr>
              <a:t>While </a:t>
            </a:r>
            <a:r>
              <a:rPr kumimoji="0" lang="en-US" altLang="en-US" sz="3600" b="1" i="0" u="none" strike="noStrike" cap="none" normalizeH="0" baseline="0" dirty="0" err="1">
                <a:ln>
                  <a:noFill/>
                </a:ln>
                <a:solidFill>
                  <a:schemeClr val="accent1">
                    <a:lumMod val="50000"/>
                  </a:schemeClr>
                </a:solidFill>
                <a:effectLst/>
                <a:latin typeface="Georgia" panose="02040502050405020303" pitchFamily="18" charset="0"/>
              </a:rPr>
              <a:t>i</a:t>
            </a:r>
            <a:r>
              <a:rPr kumimoji="0" lang="en-US" altLang="en-US" sz="3600" b="1" i="0" u="none" strike="noStrike" cap="none" normalizeH="0" baseline="0" dirty="0">
                <a:ln>
                  <a:noFill/>
                </a:ln>
                <a:solidFill>
                  <a:schemeClr val="accent1">
                    <a:lumMod val="50000"/>
                  </a:schemeClr>
                </a:solidFill>
                <a:effectLst/>
                <a:latin typeface="Georgia" panose="02040502050405020303" pitchFamily="18" charset="0"/>
              </a:rPr>
              <a:t> is less than j, do the following:</a:t>
            </a:r>
            <a:br>
              <a:rPr kumimoji="0" lang="en-US" altLang="en-US" sz="2000" b="1" i="0" u="none" strike="noStrike" cap="none" normalizeH="0" baseline="0" dirty="0">
                <a:ln>
                  <a:noFill/>
                </a:ln>
                <a:solidFill>
                  <a:schemeClr val="accent1">
                    <a:lumMod val="50000"/>
                  </a:schemeClr>
                </a:solidFill>
                <a:effectLst/>
                <a:latin typeface="Georgia" panose="02040502050405020303" pitchFamily="18" charset="0"/>
              </a:rPr>
            </a:br>
            <a:r>
              <a:rPr kumimoji="0" lang="en-US" altLang="en-US" sz="2000" b="1" i="0" u="none" strike="noStrike" cap="none" normalizeH="0" baseline="0" dirty="0">
                <a:ln>
                  <a:noFill/>
                </a:ln>
                <a:solidFill>
                  <a:schemeClr val="tx1">
                    <a:lumMod val="50000"/>
                  </a:schemeClr>
                </a:solidFill>
                <a:effectLst/>
                <a:latin typeface="Georgia" panose="02040502050405020303" pitchFamily="18" charset="0"/>
              </a:rPr>
              <a:t>* </a:t>
            </a: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Calculate the sum of the elements at indices </a:t>
            </a:r>
            <a:r>
              <a:rPr kumimoji="0" lang="en-US" altLang="en-US" sz="2000" b="0" i="0" u="none" strike="noStrike" cap="none" normalizeH="0" baseline="0" dirty="0" err="1">
                <a:ln>
                  <a:noFill/>
                </a:ln>
                <a:solidFill>
                  <a:schemeClr val="tx1">
                    <a:lumMod val="50000"/>
                  </a:schemeClr>
                </a:solidFill>
                <a:effectLst/>
                <a:latin typeface="Georgia" panose="02040502050405020303" pitchFamily="18" charset="0"/>
              </a:rPr>
              <a:t>i</a:t>
            </a: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 and j.</a:t>
            </a:r>
            <a:b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b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 The sum is zero, then return the two elements at indices </a:t>
            </a:r>
            <a:r>
              <a:rPr kumimoji="0" lang="en-US" altLang="en-US" sz="2000" b="0" i="0" u="none" strike="noStrike" cap="none" normalizeH="0" baseline="0" dirty="0" err="1">
                <a:ln>
                  <a:noFill/>
                </a:ln>
                <a:solidFill>
                  <a:schemeClr val="tx1">
                    <a:lumMod val="50000"/>
                  </a:schemeClr>
                </a:solidFill>
                <a:effectLst/>
                <a:latin typeface="Georgia" panose="02040502050405020303" pitchFamily="18" charset="0"/>
              </a:rPr>
              <a:t>i</a:t>
            </a: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 and j.</a:t>
            </a:r>
            <a:b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b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 If the sum is positive, then decrease j.</a:t>
            </a:r>
            <a:b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b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 If the sum is negative, then increase </a:t>
            </a:r>
            <a:r>
              <a:rPr kumimoji="0" lang="en-US" altLang="en-US" sz="2000" b="0" i="0" u="none" strike="noStrike" cap="none" normalizeH="0" baseline="0" dirty="0" err="1">
                <a:ln>
                  <a:noFill/>
                </a:ln>
                <a:solidFill>
                  <a:schemeClr val="tx1">
                    <a:lumMod val="50000"/>
                  </a:schemeClr>
                </a:solidFill>
                <a:effectLst/>
                <a:latin typeface="Georgia" panose="02040502050405020303" pitchFamily="18" charset="0"/>
              </a:rPr>
              <a:t>i</a:t>
            </a:r>
            <a: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t>.</a:t>
            </a:r>
            <a:br>
              <a:rPr kumimoji="0" lang="en-US" altLang="en-US" sz="2000" b="0" i="0" u="none" strike="noStrike" cap="none" normalizeH="0" baseline="0" dirty="0">
                <a:ln>
                  <a:noFill/>
                </a:ln>
                <a:solidFill>
                  <a:schemeClr val="tx1">
                    <a:lumMod val="50000"/>
                  </a:schemeClr>
                </a:solidFill>
                <a:effectLst/>
                <a:latin typeface="Georgia" panose="02040502050405020303" pitchFamily="18" charset="0"/>
              </a:rPr>
            </a:br>
            <a:endParaRPr lang="en-US" sz="2000" dirty="0">
              <a:solidFill>
                <a:schemeClr val="tx1">
                  <a:lumMod val="50000"/>
                </a:schemeClr>
              </a:solidFill>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
        <p:nvSpPr>
          <p:cNvPr id="6" name="Rectangle 2">
            <a:extLst>
              <a:ext uri="{FF2B5EF4-FFF2-40B4-BE49-F238E27FC236}">
                <a16:creationId xmlns:a16="http://schemas.microsoft.com/office/drawing/2014/main" id="{CCE76A1D-5ED4-409E-6C2C-F55D2EECB17F}"/>
              </a:ext>
            </a:extLst>
          </p:cNvPr>
          <p:cNvSpPr>
            <a:spLocks noGrp="1" noChangeArrowheads="1"/>
          </p:cNvSpPr>
          <p:nvPr>
            <p:ph type="body" sz="quarter" idx="13"/>
          </p:nvPr>
        </p:nvSpPr>
        <p:spPr bwMode="auto">
          <a:xfrm>
            <a:off x="0" y="2154177"/>
            <a:ext cx="6629957"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0B39"/>
                </a:solidFill>
                <a:effectLst/>
                <a:latin typeface="Google Sans"/>
              </a:rPr>
              <a:t>The step is to compare the sum of the elements at indices </a:t>
            </a:r>
            <a:r>
              <a:rPr kumimoji="0" lang="en-US" altLang="en-US" sz="1600" b="1" i="0" u="none" strike="noStrike" cap="none" normalizeH="0" baseline="0" dirty="0" err="1">
                <a:ln>
                  <a:noFill/>
                </a:ln>
                <a:solidFill>
                  <a:srgbClr val="240B39"/>
                </a:solidFill>
                <a:effectLst/>
                <a:latin typeface="Google Sans Mono"/>
              </a:rPr>
              <a:t>i</a:t>
            </a:r>
            <a:r>
              <a:rPr kumimoji="0" lang="en-US" altLang="en-US" sz="1600" b="1" i="0" u="none" strike="noStrike" cap="none" normalizeH="0" baseline="0" dirty="0">
                <a:ln>
                  <a:noFill/>
                </a:ln>
                <a:solidFill>
                  <a:srgbClr val="240B39"/>
                </a:solidFill>
                <a:effectLst/>
                <a:latin typeface="Google Sans"/>
              </a:rPr>
              <a:t> and </a:t>
            </a:r>
            <a:r>
              <a:rPr kumimoji="0" lang="en-US" altLang="en-US" sz="1600" b="1" i="0" u="none" strike="noStrike" cap="none" normalizeH="0" baseline="0" dirty="0">
                <a:ln>
                  <a:noFill/>
                </a:ln>
                <a:solidFill>
                  <a:srgbClr val="240B39"/>
                </a:solidFill>
                <a:effectLst/>
                <a:latin typeface="Google Sans Mono"/>
              </a:rPr>
              <a:t>j</a:t>
            </a:r>
            <a:r>
              <a:rPr kumimoji="0" lang="en-US" altLang="en-US" sz="1600" b="1" i="0" u="none" strike="noStrike" cap="none" normalizeH="0" baseline="0" dirty="0">
                <a:ln>
                  <a:noFill/>
                </a:ln>
                <a:solidFill>
                  <a:srgbClr val="240B39"/>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0B39"/>
                </a:solidFill>
                <a:effectLst/>
                <a:latin typeface="Google Sans"/>
              </a:rPr>
              <a:t>to zero and update the minimum distance and closest elements accordingly.</a:t>
            </a:r>
            <a:endParaRPr kumimoji="0" lang="en-US" altLang="en-US" sz="1600" b="1" i="0" u="none" strike="noStrike" cap="none" normalizeH="0" baseline="0" dirty="0">
              <a:ln>
                <a:noFill/>
              </a:ln>
              <a:solidFill>
                <a:srgbClr val="240B39"/>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40B39"/>
                </a:solidFill>
                <a:effectLst/>
                <a:latin typeface="Google Sans"/>
              </a:rPr>
              <a:t>Here is a pseudocode for the third step:</a:t>
            </a:r>
            <a:endParaRPr kumimoji="0" lang="en-US" altLang="en-US" sz="1600" b="1" i="0" u="none" strike="noStrike" cap="none" normalizeH="0" baseline="0" dirty="0">
              <a:ln>
                <a:noFill/>
              </a:ln>
              <a:solidFill>
                <a:srgbClr val="240B39"/>
              </a:solidFill>
              <a:effectLst/>
              <a:latin typeface="Arial" panose="020B0604020202020204" pitchFamily="34" charset="0"/>
            </a:endParaRPr>
          </a:p>
        </p:txBody>
      </p:sp>
      <p:pic>
        <p:nvPicPr>
          <p:cNvPr id="8" name="Picture 7">
            <a:extLst>
              <a:ext uri="{FF2B5EF4-FFF2-40B4-BE49-F238E27FC236}">
                <a16:creationId xmlns:a16="http://schemas.microsoft.com/office/drawing/2014/main" id="{ACA7E24D-F962-4C64-7595-9645413A49D4}"/>
              </a:ext>
            </a:extLst>
          </p:cNvPr>
          <p:cNvPicPr>
            <a:picLocks noChangeAspect="1"/>
          </p:cNvPicPr>
          <p:nvPr/>
        </p:nvPicPr>
        <p:blipFill>
          <a:blip r:embed="rId2"/>
          <a:stretch>
            <a:fillRect/>
          </a:stretch>
        </p:blipFill>
        <p:spPr>
          <a:xfrm>
            <a:off x="176981" y="3131389"/>
            <a:ext cx="4419983" cy="2209992"/>
          </a:xfrm>
          <a:prstGeom prst="rect">
            <a:avLst/>
          </a:prstGeom>
        </p:spPr>
      </p:pic>
      <p:sp>
        <p:nvSpPr>
          <p:cNvPr id="9" name="TextBox 8">
            <a:extLst>
              <a:ext uri="{FF2B5EF4-FFF2-40B4-BE49-F238E27FC236}">
                <a16:creationId xmlns:a16="http://schemas.microsoft.com/office/drawing/2014/main" id="{F4FB9280-73AA-3633-03B3-C6DA101610BD}"/>
              </a:ext>
            </a:extLst>
          </p:cNvPr>
          <p:cNvSpPr txBox="1"/>
          <p:nvPr/>
        </p:nvSpPr>
        <p:spPr>
          <a:xfrm>
            <a:off x="6806938" y="1492457"/>
            <a:ext cx="5378246" cy="1323439"/>
          </a:xfrm>
          <a:prstGeom prst="rect">
            <a:avLst/>
          </a:prstGeom>
          <a:noFill/>
        </p:spPr>
        <p:txBody>
          <a:bodyPr wrap="square" rtlCol="0">
            <a:spAutoFit/>
          </a:bodyPr>
          <a:lstStyle/>
          <a:p>
            <a:r>
              <a:rPr lang="en-US" sz="1600" b="1" dirty="0">
                <a:solidFill>
                  <a:srgbClr val="002060"/>
                </a:solidFill>
                <a:latin typeface="Georgia" panose="02040502050405020303" pitchFamily="18" charset="0"/>
              </a:rPr>
              <a:t>As here I have used the pseudocode however as per previous slide I have used the </a:t>
            </a:r>
            <a:r>
              <a:rPr lang="da-DK" sz="1600" b="1" i="0" dirty="0">
                <a:solidFill>
                  <a:srgbClr val="002060"/>
                </a:solidFill>
                <a:effectLst/>
                <a:latin typeface="Georgia" panose="02040502050405020303" pitchFamily="18" charset="0"/>
              </a:rPr>
              <a:t>list1 = [1, -2, 3, -4, 5, -6] so accordingly I will be useing the same list to fond teh the step 3</a:t>
            </a:r>
          </a:p>
          <a:p>
            <a:endParaRPr lang="en-IN" sz="1600" dirty="0"/>
          </a:p>
        </p:txBody>
      </p:sp>
      <p:pic>
        <p:nvPicPr>
          <p:cNvPr id="11" name="Picture 10">
            <a:extLst>
              <a:ext uri="{FF2B5EF4-FFF2-40B4-BE49-F238E27FC236}">
                <a16:creationId xmlns:a16="http://schemas.microsoft.com/office/drawing/2014/main" id="{8A345377-490B-B44F-CBFE-D969E5ACFD16}"/>
              </a:ext>
            </a:extLst>
          </p:cNvPr>
          <p:cNvPicPr>
            <a:picLocks noChangeAspect="1"/>
          </p:cNvPicPr>
          <p:nvPr/>
        </p:nvPicPr>
        <p:blipFill>
          <a:blip r:embed="rId3"/>
          <a:stretch>
            <a:fillRect/>
          </a:stretch>
        </p:blipFill>
        <p:spPr>
          <a:xfrm>
            <a:off x="5078744" y="2713397"/>
            <a:ext cx="7113256" cy="3189698"/>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1" y="82296"/>
            <a:ext cx="11107489" cy="1298448"/>
          </a:xfrm>
        </p:spPr>
        <p:txBody>
          <a:bodyPr/>
          <a:lstStyle/>
          <a:p>
            <a:r>
              <a:rPr lang="en-US" dirty="0"/>
              <a:t>Continues….:</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pic>
        <p:nvPicPr>
          <p:cNvPr id="36" name="Picture 35">
            <a:extLst>
              <a:ext uri="{FF2B5EF4-FFF2-40B4-BE49-F238E27FC236}">
                <a16:creationId xmlns:a16="http://schemas.microsoft.com/office/drawing/2014/main" id="{A4F8A8B8-F755-29E6-FC59-FA54DBCCD870}"/>
              </a:ext>
            </a:extLst>
          </p:cNvPr>
          <p:cNvPicPr>
            <a:picLocks noChangeAspect="1"/>
          </p:cNvPicPr>
          <p:nvPr/>
        </p:nvPicPr>
        <p:blipFill>
          <a:blip r:embed="rId2"/>
          <a:stretch>
            <a:fillRect/>
          </a:stretch>
        </p:blipFill>
        <p:spPr>
          <a:xfrm>
            <a:off x="508441" y="1833404"/>
            <a:ext cx="6375658" cy="764436"/>
          </a:xfrm>
          <a:prstGeom prst="rect">
            <a:avLst/>
          </a:prstGeom>
        </p:spPr>
      </p:pic>
      <p:sp>
        <p:nvSpPr>
          <p:cNvPr id="37" name="TextBox 36">
            <a:extLst>
              <a:ext uri="{FF2B5EF4-FFF2-40B4-BE49-F238E27FC236}">
                <a16:creationId xmlns:a16="http://schemas.microsoft.com/office/drawing/2014/main" id="{A9959DA1-5777-F237-4336-9AE0E05CBB21}"/>
              </a:ext>
            </a:extLst>
          </p:cNvPr>
          <p:cNvSpPr txBox="1"/>
          <p:nvPr/>
        </p:nvSpPr>
        <p:spPr>
          <a:xfrm>
            <a:off x="508440" y="1380744"/>
            <a:ext cx="7079224" cy="369332"/>
          </a:xfrm>
          <a:prstGeom prst="rect">
            <a:avLst/>
          </a:prstGeom>
          <a:noFill/>
        </p:spPr>
        <p:txBody>
          <a:bodyPr wrap="square" rtlCol="0">
            <a:spAutoFit/>
          </a:bodyPr>
          <a:lstStyle/>
          <a:p>
            <a:r>
              <a:rPr lang="en-US" b="1" dirty="0">
                <a:solidFill>
                  <a:schemeClr val="accent1">
                    <a:lumMod val="25000"/>
                  </a:schemeClr>
                </a:solidFill>
                <a:latin typeface="Georgia" panose="02040502050405020303" pitchFamily="18" charset="0"/>
              </a:rPr>
              <a:t>The output what the list will show is the below:</a:t>
            </a:r>
            <a:endParaRPr lang="en-IN" b="1" dirty="0">
              <a:solidFill>
                <a:schemeClr val="accent1">
                  <a:lumMod val="25000"/>
                </a:schemeClr>
              </a:solidFill>
              <a:latin typeface="Georgia" panose="02040502050405020303" pitchFamily="18" charset="0"/>
            </a:endParaRPr>
          </a:p>
        </p:txBody>
      </p:sp>
      <p:sp>
        <p:nvSpPr>
          <p:cNvPr id="40" name="Rectangle 1">
            <a:extLst>
              <a:ext uri="{FF2B5EF4-FFF2-40B4-BE49-F238E27FC236}">
                <a16:creationId xmlns:a16="http://schemas.microsoft.com/office/drawing/2014/main" id="{8F0F341A-DAFC-D1CA-D5F0-3A4F11988B3C}"/>
              </a:ext>
            </a:extLst>
          </p:cNvPr>
          <p:cNvSpPr>
            <a:spLocks noChangeArrowheads="1"/>
          </p:cNvSpPr>
          <p:nvPr/>
        </p:nvSpPr>
        <p:spPr bwMode="auto">
          <a:xfrm>
            <a:off x="379910" y="2679192"/>
            <a:ext cx="103707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This code works by first initializing two pointers, </a:t>
            </a:r>
            <a:r>
              <a:rPr kumimoji="0" lang="en-US" altLang="en-US" sz="1600" b="1" i="0" u="none" strike="noStrike" cap="none" normalizeH="0" baseline="0" dirty="0" err="1">
                <a:ln>
                  <a:noFill/>
                </a:ln>
                <a:solidFill>
                  <a:schemeClr val="accent2">
                    <a:lumMod val="75000"/>
                  </a:schemeClr>
                </a:solidFill>
                <a:effectLst/>
                <a:latin typeface="Georgia" panose="02040502050405020303" pitchFamily="18" charset="0"/>
              </a:rPr>
              <a:t>i</a:t>
            </a:r>
            <a:r>
              <a:rPr kumimoji="0" lang="en-US" altLang="en-US" sz="1600" b="1" i="0" u="none" strike="noStrike" cap="none" normalizeH="0" baseline="0" dirty="0">
                <a:ln>
                  <a:noFill/>
                </a:ln>
                <a:solidFill>
                  <a:schemeClr val="accent2">
                    <a:lumMod val="75000"/>
                  </a:schemeClr>
                </a:solidFill>
                <a:effectLst/>
                <a:latin typeface="Georgia" panose="02040502050405020303" pitchFamily="18" charset="0"/>
              </a:rPr>
              <a:t> and j</a:t>
            </a:r>
            <a:r>
              <a:rPr kumimoji="0" lang="en-US" altLang="en-US" sz="1600" b="0" i="0" u="none" strike="noStrike" cap="none" normalizeH="0" baseline="0" dirty="0">
                <a:ln>
                  <a:noFill/>
                </a:ln>
                <a:solidFill>
                  <a:schemeClr val="tx1"/>
                </a:solidFill>
                <a:effectLst/>
                <a:latin typeface="Georgia" panose="02040502050405020303" pitchFamily="18" charset="0"/>
              </a:rPr>
              <a:t>, to the beginning and end of the list, respectively.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Then, it keeps track of the absolute distance of the sum from zero and the closest elements to zero.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The algorithm iterates over the list, comparing the sum of the elements at </a:t>
            </a:r>
            <a:r>
              <a:rPr kumimoji="0" lang="en-US" altLang="en-US" sz="1600" b="0" i="0" u="none" strike="noStrike" cap="none" normalizeH="0" baseline="0" dirty="0" err="1">
                <a:ln>
                  <a:noFill/>
                </a:ln>
                <a:solidFill>
                  <a:schemeClr val="tx1"/>
                </a:solidFill>
                <a:effectLst/>
                <a:latin typeface="Georgia" panose="02040502050405020303" pitchFamily="18" charset="0"/>
              </a:rPr>
              <a:t>i</a:t>
            </a:r>
            <a:r>
              <a:rPr kumimoji="0" lang="en-US" altLang="en-US" sz="1600" b="0" i="0" u="none" strike="noStrike" cap="none" normalizeH="0" baseline="0" dirty="0">
                <a:ln>
                  <a:noFill/>
                </a:ln>
                <a:solidFill>
                  <a:schemeClr val="tx1"/>
                </a:solidFill>
                <a:effectLst/>
                <a:latin typeface="Georgia" panose="02040502050405020303" pitchFamily="18" charset="0"/>
              </a:rPr>
              <a:t> and j to zero. If the sum is less than zero,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the algorithm increments </a:t>
            </a:r>
            <a:r>
              <a:rPr kumimoji="0" lang="en-US" altLang="en-US" sz="1600" b="0" i="0" u="none" strike="noStrike" cap="none" normalizeH="0" baseline="0" dirty="0" err="1">
                <a:ln>
                  <a:noFill/>
                </a:ln>
                <a:solidFill>
                  <a:schemeClr val="tx1"/>
                </a:solidFill>
                <a:effectLst/>
                <a:latin typeface="Georgia" panose="02040502050405020303" pitchFamily="18" charset="0"/>
              </a:rPr>
              <a:t>i</a:t>
            </a:r>
            <a:r>
              <a:rPr kumimoji="0" lang="en-US" altLang="en-US" sz="1600" b="0" i="0" u="none" strike="noStrike" cap="none" normalizeH="0" baseline="0" dirty="0">
                <a:ln>
                  <a:noFill/>
                </a:ln>
                <a:solidFill>
                  <a:schemeClr val="tx1"/>
                </a:solidFill>
                <a:effectLst/>
                <a:latin typeface="Georgia" panose="020405020504050203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 If the sum is greater than zero, the algorithm decrements j. If the sum is equal to zero, the algorithm returns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elements at </a:t>
            </a:r>
            <a:r>
              <a:rPr kumimoji="0" lang="en-US" altLang="en-US" sz="1600" b="0" i="0" u="none" strike="noStrike" cap="none" normalizeH="0" baseline="0" dirty="0" err="1">
                <a:ln>
                  <a:noFill/>
                </a:ln>
                <a:solidFill>
                  <a:schemeClr val="tx1"/>
                </a:solidFill>
                <a:effectLst/>
                <a:latin typeface="Georgia" panose="02040502050405020303" pitchFamily="18" charset="0"/>
              </a:rPr>
              <a:t>i</a:t>
            </a:r>
            <a:r>
              <a:rPr kumimoji="0" lang="en-US" altLang="en-US" sz="1600" b="0" i="0" u="none" strike="noStrike" cap="none" normalizeH="0" baseline="0" dirty="0">
                <a:ln>
                  <a:noFill/>
                </a:ln>
                <a:solidFill>
                  <a:schemeClr val="tx1"/>
                </a:solidFill>
                <a:effectLst/>
                <a:latin typeface="Georgia" panose="02040502050405020303" pitchFamily="18" charset="0"/>
              </a:rPr>
              <a:t> and j.</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eorgia" panose="02040502050405020303" pitchFamily="18" charset="0"/>
              </a:rPr>
              <a:t>The algorithm terminates when </a:t>
            </a:r>
            <a:r>
              <a:rPr kumimoji="0" lang="en-US" altLang="en-US" sz="1600" b="0" i="0" u="none" strike="noStrike" cap="none" normalizeH="0" baseline="0" dirty="0" err="1">
                <a:ln>
                  <a:noFill/>
                </a:ln>
                <a:solidFill>
                  <a:schemeClr val="tx1"/>
                </a:solidFill>
                <a:effectLst/>
                <a:latin typeface="Georgia" panose="02040502050405020303" pitchFamily="18" charset="0"/>
              </a:rPr>
              <a:t>i</a:t>
            </a:r>
            <a:r>
              <a:rPr kumimoji="0" lang="en-US" altLang="en-US" sz="1600" b="0" i="0" u="none" strike="noStrike" cap="none" normalizeH="0" baseline="0" dirty="0">
                <a:ln>
                  <a:noFill/>
                </a:ln>
                <a:solidFill>
                  <a:schemeClr val="tx1"/>
                </a:solidFill>
                <a:effectLst/>
                <a:latin typeface="Georgia" panose="02040502050405020303" pitchFamily="18" charset="0"/>
              </a:rPr>
              <a:t> is greater than or equal to j. At this point, the algorithm returns the closest elements to zero.</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58620" y="149290"/>
            <a:ext cx="10982131" cy="1838130"/>
          </a:xfrm>
          <a:solidFill>
            <a:schemeClr val="accent2">
              <a:lumMod val="40000"/>
              <a:lumOff val="60000"/>
            </a:schemeClr>
          </a:solidFill>
        </p:spPr>
        <p:txBody>
          <a:bodyPr/>
          <a:lstStyle/>
          <a:p>
            <a:r>
              <a:rPr lang="en-US" dirty="0"/>
              <a:t>4. </a:t>
            </a:r>
            <a:r>
              <a:rPr kumimoji="0" lang="en-US" altLang="en-US" sz="2800" b="1" i="0" u="none" strike="noStrike" cap="none" normalizeH="0" baseline="0" dirty="0">
                <a:ln>
                  <a:noFill/>
                </a:ln>
                <a:solidFill>
                  <a:schemeClr val="accent1">
                    <a:lumMod val="25000"/>
                  </a:schemeClr>
                </a:solidFill>
                <a:effectLst/>
                <a:latin typeface="Georgia" panose="02040502050405020303" pitchFamily="18" charset="0"/>
              </a:rPr>
              <a:t>Return the two elements at indices </a:t>
            </a:r>
            <a:r>
              <a:rPr kumimoji="0" lang="en-US" altLang="en-US" sz="2800" b="1" i="0" u="none" strike="noStrike" cap="none" normalizeH="0" baseline="0" dirty="0" err="1">
                <a:ln>
                  <a:noFill/>
                </a:ln>
                <a:solidFill>
                  <a:schemeClr val="accent1">
                    <a:lumMod val="25000"/>
                  </a:schemeClr>
                </a:solidFill>
                <a:effectLst/>
                <a:latin typeface="Georgia" panose="02040502050405020303" pitchFamily="18" charset="0"/>
              </a:rPr>
              <a:t>i</a:t>
            </a:r>
            <a:r>
              <a:rPr kumimoji="0" lang="en-US" altLang="en-US" sz="2800" b="1" i="0" u="none" strike="noStrike" cap="none" normalizeH="0" baseline="0" dirty="0">
                <a:ln>
                  <a:noFill/>
                </a:ln>
                <a:solidFill>
                  <a:schemeClr val="accent1">
                    <a:lumMod val="25000"/>
                  </a:schemeClr>
                </a:solidFill>
                <a:effectLst/>
                <a:latin typeface="Georgia" panose="02040502050405020303" pitchFamily="18" charset="0"/>
              </a:rPr>
              <a:t> and j.</a:t>
            </a:r>
            <a:br>
              <a:rPr kumimoji="0" lang="en-US" altLang="en-US" sz="4800" b="1" i="0" u="none" strike="noStrike" cap="none" normalizeH="0" baseline="0" dirty="0">
                <a:ln>
                  <a:noFill/>
                </a:ln>
                <a:solidFill>
                  <a:schemeClr val="accent1">
                    <a:lumMod val="25000"/>
                  </a:schemeClr>
                </a:solidFill>
                <a:effectLst/>
                <a:latin typeface="Georgia" panose="02040502050405020303" pitchFamily="18" charset="0"/>
              </a:rPr>
            </a:br>
            <a:endParaRPr lang="en-US" dirty="0"/>
          </a:p>
        </p:txBody>
      </p:sp>
      <p:sp>
        <p:nvSpPr>
          <p:cNvPr id="67" name="TextBox 66">
            <a:extLst>
              <a:ext uri="{FF2B5EF4-FFF2-40B4-BE49-F238E27FC236}">
                <a16:creationId xmlns:a16="http://schemas.microsoft.com/office/drawing/2014/main" id="{92FF5A23-0219-CED7-7B89-00FA75606ECA}"/>
              </a:ext>
            </a:extLst>
          </p:cNvPr>
          <p:cNvSpPr txBox="1"/>
          <p:nvPr/>
        </p:nvSpPr>
        <p:spPr>
          <a:xfrm flipH="1">
            <a:off x="1398657" y="4991877"/>
            <a:ext cx="5301656" cy="369332"/>
          </a:xfrm>
          <a:prstGeom prst="rect">
            <a:avLst/>
          </a:prstGeom>
          <a:noFill/>
        </p:spPr>
        <p:txBody>
          <a:bodyPr wrap="square" rtlCol="0">
            <a:spAutoFit/>
          </a:bodyPr>
          <a:lstStyle/>
          <a:p>
            <a:endParaRPr lang="en-IN" dirty="0"/>
          </a:p>
        </p:txBody>
      </p:sp>
      <p:sp>
        <p:nvSpPr>
          <p:cNvPr id="68" name="Rectangle 1">
            <a:extLst>
              <a:ext uri="{FF2B5EF4-FFF2-40B4-BE49-F238E27FC236}">
                <a16:creationId xmlns:a16="http://schemas.microsoft.com/office/drawing/2014/main" id="{9A7B588C-2814-4E5F-914D-4D062C55F559}"/>
              </a:ext>
            </a:extLst>
          </p:cNvPr>
          <p:cNvSpPr>
            <a:spLocks noChangeArrowheads="1"/>
          </p:cNvSpPr>
          <p:nvPr/>
        </p:nvSpPr>
        <p:spPr bwMode="auto">
          <a:xfrm>
            <a:off x="158620" y="2014286"/>
            <a:ext cx="10982131" cy="523220"/>
          </a:xfrm>
          <a:prstGeom prst="rect">
            <a:avLst/>
          </a:prstGeom>
          <a:solidFill>
            <a:schemeClr val="accent1">
              <a:lumMod val="9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F1F1F"/>
                </a:solidFill>
                <a:effectLst/>
                <a:latin typeface="Google Sans"/>
              </a:rPr>
              <a:t>The fourth step in the algorithm to find the two elements in a list whose sum is closest to zero is to return the two elements at indices </a:t>
            </a:r>
            <a:r>
              <a:rPr kumimoji="0" lang="en-US" altLang="en-US" sz="1400" b="1" i="0" u="none" strike="noStrike" cap="none" normalizeH="0" baseline="0" dirty="0" err="1">
                <a:ln>
                  <a:noFill/>
                </a:ln>
                <a:solidFill>
                  <a:srgbClr val="1F1F1F"/>
                </a:solidFill>
                <a:effectLst/>
                <a:latin typeface="Google Sans Mono"/>
              </a:rPr>
              <a:t>i</a:t>
            </a:r>
            <a:r>
              <a:rPr kumimoji="0" lang="en-US" altLang="en-US" sz="1400" b="1" i="0" u="none" strike="noStrike" cap="none" normalizeH="0" baseline="0" dirty="0">
                <a:ln>
                  <a:noFill/>
                </a:ln>
                <a:solidFill>
                  <a:srgbClr val="1F1F1F"/>
                </a:solidFill>
                <a:effectLst/>
                <a:latin typeface="Google Sans"/>
              </a:rPr>
              <a:t> and </a:t>
            </a:r>
            <a:r>
              <a:rPr kumimoji="0" lang="en-US" altLang="en-US" sz="1400" b="1" i="0" u="none" strike="noStrike" cap="none" normalizeH="0" baseline="0" dirty="0">
                <a:ln>
                  <a:noFill/>
                </a:ln>
                <a:solidFill>
                  <a:srgbClr val="1F1F1F"/>
                </a:solidFill>
                <a:effectLst/>
                <a:latin typeface="Google Sans Mono"/>
              </a:rPr>
              <a:t>j</a:t>
            </a:r>
            <a:r>
              <a:rPr kumimoji="0" lang="en-US" altLang="en-US" sz="1400" b="1" i="0" u="none" strike="noStrike" cap="none" normalizeH="0" baseline="0" dirty="0">
                <a:ln>
                  <a:noFill/>
                </a:ln>
                <a:solidFill>
                  <a:srgbClr val="1F1F1F"/>
                </a:solidFill>
                <a:effectLst/>
                <a:latin typeface="Google Sans"/>
              </a:rPr>
              <a:t>.</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F1F1F"/>
                </a:solidFill>
                <a:effectLst/>
                <a:latin typeface="Google Sans"/>
              </a:rPr>
              <a:t>This can be done by simply returning the tuple </a:t>
            </a:r>
            <a:r>
              <a:rPr kumimoji="0" lang="en-US" altLang="en-US" sz="1400" b="1" i="0" u="none" strike="noStrike" cap="none" normalizeH="0" baseline="0" dirty="0">
                <a:ln>
                  <a:noFill/>
                </a:ln>
                <a:solidFill>
                  <a:srgbClr val="1F1F1F"/>
                </a:solidFill>
                <a:effectLst/>
                <a:latin typeface="Google Sans Mono"/>
              </a:rPr>
              <a:t>(list1[</a:t>
            </a:r>
            <a:r>
              <a:rPr kumimoji="0" lang="en-US" altLang="en-US" sz="1400" b="1" i="0" u="none" strike="noStrike" cap="none" normalizeH="0" baseline="0" dirty="0" err="1">
                <a:ln>
                  <a:noFill/>
                </a:ln>
                <a:solidFill>
                  <a:srgbClr val="1F1F1F"/>
                </a:solidFill>
                <a:effectLst/>
                <a:latin typeface="Google Sans Mono"/>
              </a:rPr>
              <a:t>i</a:t>
            </a:r>
            <a:r>
              <a:rPr kumimoji="0" lang="en-US" altLang="en-US" sz="1400" b="1" i="0" u="none" strike="noStrike" cap="none" normalizeH="0" baseline="0" dirty="0">
                <a:ln>
                  <a:noFill/>
                </a:ln>
                <a:solidFill>
                  <a:srgbClr val="1F1F1F"/>
                </a:solidFill>
                <a:effectLst/>
                <a:latin typeface="Google Sans Mono"/>
              </a:rPr>
              <a:t>], list1[j])</a:t>
            </a:r>
            <a:r>
              <a:rPr kumimoji="0" lang="en-US" altLang="en-US" sz="1400" b="1" i="0" u="none" strike="noStrike" cap="none" normalizeH="0" baseline="0" dirty="0">
                <a:ln>
                  <a:noFill/>
                </a:ln>
                <a:solidFill>
                  <a:srgbClr val="1F1F1F"/>
                </a:solidFill>
                <a:effectLst/>
                <a:latin typeface="Google Sans"/>
              </a:rPr>
              <a:t>. The following code shows how to implement the fourth step in the algorithm:</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pic>
        <p:nvPicPr>
          <p:cNvPr id="70" name="Picture 69">
            <a:extLst>
              <a:ext uri="{FF2B5EF4-FFF2-40B4-BE49-F238E27FC236}">
                <a16:creationId xmlns:a16="http://schemas.microsoft.com/office/drawing/2014/main" id="{DC86AB15-0EEF-597A-8CFE-066D30D04FD6}"/>
              </a:ext>
            </a:extLst>
          </p:cNvPr>
          <p:cNvPicPr>
            <a:picLocks noChangeAspect="1"/>
          </p:cNvPicPr>
          <p:nvPr/>
        </p:nvPicPr>
        <p:blipFill>
          <a:blip r:embed="rId2"/>
          <a:stretch>
            <a:fillRect/>
          </a:stretch>
        </p:blipFill>
        <p:spPr>
          <a:xfrm>
            <a:off x="254254" y="2632085"/>
            <a:ext cx="6446059" cy="4027112"/>
          </a:xfrm>
          <a:prstGeom prst="rect">
            <a:avLst/>
          </a:prstGeom>
        </p:spPr>
      </p:pic>
      <p:sp>
        <p:nvSpPr>
          <p:cNvPr id="71" name="TextBox 70">
            <a:extLst>
              <a:ext uri="{FF2B5EF4-FFF2-40B4-BE49-F238E27FC236}">
                <a16:creationId xmlns:a16="http://schemas.microsoft.com/office/drawing/2014/main" id="{CC9828EB-DDA7-1DA8-E3A3-1AB46775B8B7}"/>
              </a:ext>
            </a:extLst>
          </p:cNvPr>
          <p:cNvSpPr txBox="1"/>
          <p:nvPr/>
        </p:nvSpPr>
        <p:spPr>
          <a:xfrm flipH="1">
            <a:off x="6802016" y="2743200"/>
            <a:ext cx="5215812" cy="3970318"/>
          </a:xfrm>
          <a:prstGeom prst="rect">
            <a:avLst/>
          </a:prstGeom>
          <a:noFill/>
        </p:spPr>
        <p:txBody>
          <a:bodyPr wrap="square" rtlCol="0">
            <a:spAutoFit/>
          </a:bodyPr>
          <a:lstStyle/>
          <a:p>
            <a:pPr algn="l"/>
            <a:r>
              <a:rPr lang="en-US" b="0" i="0" dirty="0">
                <a:solidFill>
                  <a:srgbClr val="1F1F1F"/>
                </a:solidFill>
                <a:effectLst/>
                <a:latin typeface="Google Sans"/>
              </a:rPr>
              <a:t>The conclusion of step 4 is that the algorithm has successfully found the two elements in the list whose sum is closest to zero. These two elements are returned as a tuple.</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Step 4 is the final step in the algorithm, so the algorithm terminates after this step.</a:t>
            </a:r>
          </a:p>
          <a:p>
            <a:pPr algn="l"/>
            <a:endParaRPr lang="en-US" b="0" i="0" dirty="0">
              <a:solidFill>
                <a:srgbClr val="1F1F1F"/>
              </a:solidFill>
              <a:effectLst/>
              <a:latin typeface="Google Sans"/>
            </a:endParaRPr>
          </a:p>
          <a:p>
            <a:pPr algn="l"/>
            <a:r>
              <a:rPr lang="en-US" b="0" i="0" dirty="0">
                <a:solidFill>
                  <a:srgbClr val="1F1F1F"/>
                </a:solidFill>
                <a:effectLst/>
                <a:latin typeface="Google Sans"/>
              </a:rPr>
              <a:t>Here is a summary of step 4:</a:t>
            </a:r>
          </a:p>
          <a:p>
            <a:pPr algn="l">
              <a:buFont typeface="Arial" panose="020B0604020202020204" pitchFamily="34" charset="0"/>
              <a:buChar char="•"/>
            </a:pPr>
            <a:r>
              <a:rPr lang="en-US" b="0" i="0" dirty="0">
                <a:solidFill>
                  <a:srgbClr val="1F1F1F"/>
                </a:solidFill>
                <a:effectLst/>
                <a:latin typeface="Google Sans"/>
              </a:rPr>
              <a:t>The algorithm returns the two elements in the list whose sum is closest to zero.</a:t>
            </a:r>
          </a:p>
          <a:p>
            <a:pPr algn="l">
              <a:buFont typeface="Arial" panose="020B0604020202020204" pitchFamily="34" charset="0"/>
              <a:buChar char="•"/>
            </a:pPr>
            <a:r>
              <a:rPr lang="en-US" b="0" i="0" dirty="0">
                <a:solidFill>
                  <a:srgbClr val="1F1F1F"/>
                </a:solidFill>
                <a:effectLst/>
                <a:latin typeface="Google Sans"/>
              </a:rPr>
              <a:t>These two elements are returned as a tuple.</a:t>
            </a:r>
          </a:p>
          <a:p>
            <a:pPr algn="l">
              <a:buFont typeface="Arial" panose="020B0604020202020204" pitchFamily="34" charset="0"/>
              <a:buChar char="•"/>
            </a:pPr>
            <a:r>
              <a:rPr lang="en-US" b="0" i="0" dirty="0">
                <a:solidFill>
                  <a:srgbClr val="1F1F1F"/>
                </a:solidFill>
                <a:effectLst/>
                <a:latin typeface="Google Sans"/>
              </a:rPr>
              <a:t>The algorithm terminates after this step.</a:t>
            </a:r>
          </a:p>
          <a:p>
            <a:endParaRPr lang="en-IN" dirty="0"/>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5152-C3C4-A86B-AC01-9E783B7A6EFC}"/>
              </a:ext>
            </a:extLst>
          </p:cNvPr>
          <p:cNvSpPr>
            <a:spLocks noGrp="1"/>
          </p:cNvSpPr>
          <p:nvPr>
            <p:ph type="title"/>
          </p:nvPr>
        </p:nvSpPr>
        <p:spPr>
          <a:xfrm>
            <a:off x="202847" y="139959"/>
            <a:ext cx="10839862" cy="923731"/>
          </a:xfrm>
        </p:spPr>
        <p:txBody>
          <a:bodyPr/>
          <a:lstStyle/>
          <a:p>
            <a:r>
              <a:rPr lang="en-IN" sz="3200" dirty="0"/>
              <a:t>As per what the question we have been given and the output asked for:</a:t>
            </a:r>
          </a:p>
        </p:txBody>
      </p:sp>
      <p:pic>
        <p:nvPicPr>
          <p:cNvPr id="28" name="Picture 27">
            <a:extLst>
              <a:ext uri="{FF2B5EF4-FFF2-40B4-BE49-F238E27FC236}">
                <a16:creationId xmlns:a16="http://schemas.microsoft.com/office/drawing/2014/main" id="{404CF509-F907-F4D1-4153-77E5682664BA}"/>
              </a:ext>
            </a:extLst>
          </p:cNvPr>
          <p:cNvPicPr>
            <a:picLocks noChangeAspect="1"/>
          </p:cNvPicPr>
          <p:nvPr/>
        </p:nvPicPr>
        <p:blipFill>
          <a:blip r:embed="rId2"/>
          <a:stretch>
            <a:fillRect/>
          </a:stretch>
        </p:blipFill>
        <p:spPr>
          <a:xfrm>
            <a:off x="320491" y="1063690"/>
            <a:ext cx="11072185" cy="5500540"/>
          </a:xfrm>
          <a:prstGeom prst="rect">
            <a:avLst/>
          </a:prstGeom>
        </p:spPr>
      </p:pic>
    </p:spTree>
    <p:extLst>
      <p:ext uri="{BB962C8B-B14F-4D97-AF65-F5344CB8AC3E}">
        <p14:creationId xmlns:p14="http://schemas.microsoft.com/office/powerpoint/2010/main" val="178148333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{34FC70A5-6AF3-46AE-9F5A-D903735F7610}tf11964407_win32</Template>
  <TotalTime>289</TotalTime>
  <Words>1993</Words>
  <Application>Microsoft Office PowerPoint</Application>
  <PresentationFormat>Widescreen</PresentationFormat>
  <Paragraphs>127</Paragraphs>
  <Slides>11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Agency FB</vt:lpstr>
      <vt:lpstr>Arial</vt:lpstr>
      <vt:lpstr>Calibri</vt:lpstr>
      <vt:lpstr>Courier New</vt:lpstr>
      <vt:lpstr>Garamond</vt:lpstr>
      <vt:lpstr>Georgia</vt:lpstr>
      <vt:lpstr>Gill Sans Nova</vt:lpstr>
      <vt:lpstr>Gill Sans Nova Light</vt:lpstr>
      <vt:lpstr>Google Sans</vt:lpstr>
      <vt:lpstr>Google Sans Mono</vt:lpstr>
      <vt:lpstr>Sagona Book</vt:lpstr>
      <vt:lpstr>Custom</vt:lpstr>
      <vt:lpstr>Python Assignment </vt:lpstr>
      <vt:lpstr>Problem Statement:</vt:lpstr>
      <vt:lpstr>introduction</vt:lpstr>
      <vt:lpstr>1. Sort the list in ascending order. </vt:lpstr>
      <vt:lpstr>2. Initialize two pointers, i and j, to the beginning and end of the list, respectively. </vt:lpstr>
      <vt:lpstr>Step3: While i is less than j, do the following: * Calculate the sum of the elements at indices i and j. * The sum is zero, then return the two elements at indices i and j. * If the sum is positive, then decrease j. * If the sum is negative, then increase i. </vt:lpstr>
      <vt:lpstr>Continues….:</vt:lpstr>
      <vt:lpstr>4. Return the two elements at indices i and j. </vt:lpstr>
      <vt:lpstr>As per what the question we have been given and the output asked for: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Assignment</dc:title>
  <dc:creator>priyakarn99@gmail.com</dc:creator>
  <cp:lastModifiedBy>Priya Karn</cp:lastModifiedBy>
  <cp:revision>8</cp:revision>
  <dcterms:created xsi:type="dcterms:W3CDTF">2023-10-27T15:28:29Z</dcterms:created>
  <dcterms:modified xsi:type="dcterms:W3CDTF">2023-10-29T04:14:26Z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