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61" r:id="rId2"/>
    <p:sldMasterId id="2147483662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1224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7" name="Google Shape;547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48" name="Google Shape;548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9" name="Google Shape;549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0" name="Google Shape;550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1" name="Google Shape;551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07041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0086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10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759" name="Google Shape;759;p10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760" name="Google Shape;760;p1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761" name="Google Shape;7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2" name="Google Shape;7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11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1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769" name="Google Shape;769;p11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770" name="Google Shape;770;p11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771" name="Google Shape;77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2" name="Google Shape;77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279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2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793" name="Google Shape;793;p12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794" name="Google Shape;794;p1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795" name="Google Shape;7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6" name="Google Shape;7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24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3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13</a:t>
            </a:fld>
            <a:endParaRPr/>
          </a:p>
        </p:txBody>
      </p:sp>
      <p:sp>
        <p:nvSpPr>
          <p:cNvPr id="847" name="Google Shape;84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8" name="Google Shape;84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797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1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14</a:t>
            </a:fld>
            <a:endParaRPr/>
          </a:p>
        </p:txBody>
      </p:sp>
      <p:sp>
        <p:nvSpPr>
          <p:cNvPr id="855" name="Google Shape;85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6" name="Google Shape;85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48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15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15</a:t>
            </a:fld>
            <a:endParaRPr/>
          </a:p>
        </p:txBody>
      </p:sp>
      <p:sp>
        <p:nvSpPr>
          <p:cNvPr id="873" name="Google Shape;8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4" name="Google Shape;87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4201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16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16</a:t>
            </a:fld>
            <a:endParaRPr/>
          </a:p>
        </p:txBody>
      </p:sp>
      <p:sp>
        <p:nvSpPr>
          <p:cNvPr id="894" name="Google Shape;8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5" name="Google Shape;89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8485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17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17</a:t>
            </a:fld>
            <a:endParaRPr/>
          </a:p>
        </p:txBody>
      </p:sp>
      <p:sp>
        <p:nvSpPr>
          <p:cNvPr id="924" name="Google Shape;9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5" name="Google Shape;92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1033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18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18</a:t>
            </a:fld>
            <a:endParaRPr/>
          </a:p>
        </p:txBody>
      </p:sp>
      <p:sp>
        <p:nvSpPr>
          <p:cNvPr id="945" name="Google Shape;94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6" name="Google Shape;94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843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9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970" name="Google Shape;970;p19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971" name="Google Shape;971;p19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972" name="Google Shape;9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3" name="Google Shape;97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061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663" name="Google Shape;663;p2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664" name="Google Shape;664;p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65" name="Google Shape;6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6" name="Google Shape;6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1592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20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1049" name="Google Shape;1049;p20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1050" name="Google Shape;1050;p20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1051" name="Google Shape;10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2" name="Google Shape;105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841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21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1059" name="Google Shape;1059;p21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1060" name="Google Shape;1060;p21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1061" name="Google Shape;10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2" name="Google Shape;106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198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2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1069" name="Google Shape;1069;p22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1070" name="Google Shape;1070;p22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1071" name="Google Shape;107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2" name="Google Shape;107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6421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23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1079" name="Google Shape;1079;p23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1080" name="Google Shape;1080;p23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1081" name="Google Shape;10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2" name="Google Shape;108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83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673" name="Google Shape;673;p3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674" name="Google Shape;674;p3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75" name="Google Shape;6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Google Shape;6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54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683" name="Google Shape;683;p4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684" name="Google Shape;684;p4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685" name="Google Shape;6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6" name="Google Shape;6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95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704" name="Google Shape;704;p5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705" name="Google Shape;705;p5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706" name="Google Shape;7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7" name="Google Shape;7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309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6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714" name="Google Shape;714;p6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715" name="Google Shape;715;p6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16" name="Google Shape;7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7" name="Google Shape;7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33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725" name="Google Shape;725;p7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726" name="Google Shape;726;p7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727" name="Google Shape;7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8" name="Google Shape;7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501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739" name="Google Shape;739;p8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740" name="Google Shape;740;p8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741" name="Google Shape;7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2" name="Google Shape;7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835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:notes"/>
          <p:cNvSpPr txBox="1"/>
          <p:nvPr/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749" name="Google Shape;749;p9:notes"/>
          <p:cNvSpPr txBox="1"/>
          <p:nvPr/>
        </p:nvSpPr>
        <p:spPr>
          <a:xfrm>
            <a:off x="0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750" name="Google Shape;750;p9:notes"/>
          <p:cNvSpPr txBox="1"/>
          <p:nvPr/>
        </p:nvSpPr>
        <p:spPr>
          <a:xfrm>
            <a:off x="3884612" y="8685212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751" name="Google Shape;7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Google Shape;75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53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1" name="Google Shape;561;p2"/>
          <p:cNvSpPr txBox="1">
            <a:spLocks noGrp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2" name="Google Shape;562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3" name="Google Shape;563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4" name="Google Shape;564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12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12"/>
          <p:cNvSpPr txBox="1">
            <a:spLocks noGrp="1"/>
          </p:cNvSpPr>
          <p:nvPr>
            <p:ph type="body" idx="1"/>
          </p:nvPr>
        </p:nvSpPr>
        <p:spPr>
          <a:xfrm>
            <a:off x="5667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7" name="Google Shape;627;p12"/>
          <p:cNvSpPr txBox="1">
            <a:spLocks noGrp="1"/>
          </p:cNvSpPr>
          <p:nvPr>
            <p:ph type="body" idx="2"/>
          </p:nvPr>
        </p:nvSpPr>
        <p:spPr>
          <a:xfrm>
            <a:off x="4643438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8" name="Google Shape;628;p12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3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5" name="Google Shape;635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6" name="Google Shape;636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15"/>
          <p:cNvSpPr txBox="1">
            <a:spLocks noGrp="1"/>
          </p:cNvSpPr>
          <p:nvPr>
            <p:ph type="title"/>
          </p:nvPr>
        </p:nvSpPr>
        <p:spPr>
          <a:xfrm>
            <a:off x="1150938" y="617538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15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9" name="Google Shape;649;p15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0" name="Google Shape;650;p1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6" name="Google Shape;576;p4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7" name="Google Shape;577;p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2" name="Google Shape;582;p5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4" name="Google Shape;584;p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"/>
          <p:cNvSpPr txBox="1">
            <a:spLocks noGrp="1"/>
          </p:cNvSpPr>
          <p:nvPr>
            <p:ph type="title"/>
          </p:nvPr>
        </p:nvSpPr>
        <p:spPr>
          <a:xfrm rot="5400000">
            <a:off x="4717225" y="2161350"/>
            <a:ext cx="5715000" cy="20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" name="Google Shape;587;p6"/>
          <p:cNvSpPr txBox="1">
            <a:spLocks noGrp="1"/>
          </p:cNvSpPr>
          <p:nvPr>
            <p:ph type="body" idx="1"/>
          </p:nvPr>
        </p:nvSpPr>
        <p:spPr>
          <a:xfrm rot="5400000">
            <a:off x="636538" y="234900"/>
            <a:ext cx="5715000" cy="5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8" name="Google Shape;588;p6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7"/>
          <p:cNvSpPr txBox="1">
            <a:spLocks noGrp="1"/>
          </p:cNvSpPr>
          <p:nvPr>
            <p:ph type="body" idx="1"/>
          </p:nvPr>
        </p:nvSpPr>
        <p:spPr>
          <a:xfrm rot="5400000">
            <a:off x="2433637" y="-114300"/>
            <a:ext cx="4267200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4" name="Google Shape;594;p7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00" name="Google Shape;600;p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1" name="Google Shape;601;p8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9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marL="2286000" lvl="4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7" name="Google Shape;607;p9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8" name="Google Shape;608;p9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0" name="Google Shape;610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1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11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18" name="Google Shape;618;p11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9" name="Google Shape;619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0" name="Google Shape;620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marL="2286000" lvl="4" indent="-342900" algn="l" rtl="0"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1" name="Google Shape;621;p11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"/>
          <p:cNvSpPr/>
          <p:nvPr/>
        </p:nvSpPr>
        <p:spPr>
          <a:xfrm>
            <a:off x="685800" y="2393950"/>
            <a:ext cx="7772400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4" name="Google Shape;554;p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5" name="Google Shape;555;p1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74650" algn="l" rtl="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6" name="Google Shape;556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7" name="Google Shape;557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8" name="Google Shape;558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7" name="Google Shape;567;p3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74650" algn="l" rtl="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68" name="Google Shape;568;p3"/>
          <p:cNvSpPr/>
          <p:nvPr/>
        </p:nvSpPr>
        <p:spPr>
          <a:xfrm>
            <a:off x="609600" y="1566862"/>
            <a:ext cx="7958138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569" name="Google Shape;569;p3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70" name="Google Shape;570;p3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71" name="Google Shape;571;p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72" name="Google Shape;572;p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3" name="Google Shape;573;p3" descr="cormen-lg_cover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50150" y="333375"/>
            <a:ext cx="1019175" cy="12128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/>
          <p:nvPr/>
        </p:nvSpPr>
        <p:spPr>
          <a:xfrm>
            <a:off x="609600" y="1566862"/>
            <a:ext cx="7958138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39" name="Google Shape;639;p14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640" name="Google Shape;640;p14" descr="cormen-lg_cov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0150" y="333375"/>
            <a:ext cx="1019175" cy="121285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41" name="Google Shape;641;p1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80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9370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74650" algn="l" rtl="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dt" idx="10"/>
          </p:nvPr>
        </p:nvSpPr>
        <p:spPr>
          <a:xfrm>
            <a:off x="6096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45" name="Google Shape;645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6"/>
          <p:cNvSpPr txBox="1">
            <a:spLocks noGrp="1"/>
          </p:cNvSpPr>
          <p:nvPr>
            <p:ph type="ctrTitle"/>
          </p:nvPr>
        </p:nvSpPr>
        <p:spPr>
          <a:xfrm>
            <a:off x="776287" y="3684587"/>
            <a:ext cx="76962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Regular Expressions </a:t>
            </a:r>
            <a:endParaRPr/>
          </a:p>
        </p:txBody>
      </p:sp>
      <p:sp>
        <p:nvSpPr>
          <p:cNvPr id="658" name="Google Shape;658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fld>
            <a:endParaRPr/>
          </a:p>
        </p:txBody>
      </p:sp>
      <p:pic>
        <p:nvPicPr>
          <p:cNvPr id="659" name="Google Shape;659;p16"/>
          <p:cNvPicPr preferRelativeResize="0"/>
          <p:nvPr/>
        </p:nvPicPr>
        <p:blipFill rotWithShape="1">
          <a:blip r:embed="rId3">
            <a:alphaModFix/>
          </a:blip>
          <a:srcRect t="22830" b="14910"/>
          <a:stretch/>
        </p:blipFill>
        <p:spPr>
          <a:xfrm>
            <a:off x="7408862" y="127000"/>
            <a:ext cx="1495425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16"/>
          <p:cNvSpPr txBox="1"/>
          <p:nvPr/>
        </p:nvSpPr>
        <p:spPr>
          <a:xfrm>
            <a:off x="311150" y="354012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Times New Roman"/>
              <a:buNone/>
            </a:pPr>
            <a:r>
              <a:rPr lang="en-US" sz="1800" b="0" i="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MTCS101/U-I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25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765" name="Google Shape;765;p2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Precedence of Operators</a:t>
            </a:r>
            <a:endParaRPr/>
          </a:p>
        </p:txBody>
      </p:sp>
      <p:sp>
        <p:nvSpPr>
          <p:cNvPr id="766" name="Google Shape;766;p25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Highest to lowest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lang="en-US" sz="2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* operator (star)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lang="en-US" sz="2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4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US" sz="2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	(concatenation) 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lang="en-US" sz="2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 operator</a:t>
            </a:r>
            <a:endParaRPr/>
          </a:p>
          <a:p>
            <a:pPr marL="908050" lvl="1" indent="-27146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endParaRPr sz="26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lang="en-US" sz="2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01* + 1 	= 	( 0 . ((1)*) ) + 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26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775" name="Google Shape;775;p26"/>
          <p:cNvSpPr txBox="1">
            <a:spLocks noGrp="1"/>
          </p:cNvSpPr>
          <p:nvPr>
            <p:ph type="title"/>
          </p:nvPr>
        </p:nvSpPr>
        <p:spPr>
          <a:xfrm>
            <a:off x="152400" y="360362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Finite Automata (FA) &amp; Regular</a:t>
            </a:r>
            <a:b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Expressions (Reg Ex)</a:t>
            </a:r>
            <a:endParaRPr/>
          </a:p>
        </p:txBody>
      </p:sp>
      <p:sp>
        <p:nvSpPr>
          <p:cNvPr id="776" name="Google Shape;776;p26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772400" cy="24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show that they are interchangeable, consider the following theorems: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lang="en-US" sz="2000" b="0" i="1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Theorem 1</a:t>
            </a:r>
            <a:r>
              <a:rPr lang="en-US" sz="2000" b="0" i="1" u="sng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r>
              <a:rPr lang="en-US" sz="2000" b="0" i="1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For every DFA A there exists a regular expression R such that L(R)=L(A)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1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lvl="1" indent="-4365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lang="en-US" sz="2000" b="0" i="1" u="sng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Theorem 2:</a:t>
            </a:r>
            <a:r>
              <a:rPr lang="en-US" sz="2000" b="0" i="1" u="none">
                <a:solidFill>
                  <a:srgbClr val="666666"/>
                </a:solidFill>
                <a:latin typeface="Verdana"/>
                <a:ea typeface="Verdana"/>
                <a:cs typeface="Verdana"/>
                <a:sym typeface="Verdana"/>
              </a:rPr>
              <a:t> For every regular expression R there exists an ε -NFA E such that L(E)=L(R)</a:t>
            </a:r>
            <a:endParaRPr/>
          </a:p>
          <a:p>
            <a:pPr marL="46990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292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7" name="Google Shape;777;p26"/>
          <p:cNvSpPr/>
          <p:nvPr/>
        </p:nvSpPr>
        <p:spPr>
          <a:xfrm>
            <a:off x="2590800" y="4724400"/>
            <a:ext cx="1371600" cy="381000"/>
          </a:xfrm>
          <a:prstGeom prst="ellipse">
            <a:avLst/>
          </a:prstGeom>
          <a:solidFill>
            <a:srgbClr val="FFCC99">
              <a:alpha val="745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-NFA</a:t>
            </a:r>
            <a:endParaRPr/>
          </a:p>
        </p:txBody>
      </p:sp>
      <p:sp>
        <p:nvSpPr>
          <p:cNvPr id="778" name="Google Shape;778;p26"/>
          <p:cNvSpPr/>
          <p:nvPr/>
        </p:nvSpPr>
        <p:spPr>
          <a:xfrm>
            <a:off x="4495800" y="4724400"/>
            <a:ext cx="1371600" cy="381000"/>
          </a:xfrm>
          <a:prstGeom prst="ellipse">
            <a:avLst/>
          </a:prstGeom>
          <a:solidFill>
            <a:srgbClr val="FFCC99">
              <a:alpha val="745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NFA</a:t>
            </a:r>
            <a:endParaRPr/>
          </a:p>
        </p:txBody>
      </p:sp>
      <p:sp>
        <p:nvSpPr>
          <p:cNvPr id="779" name="Google Shape;779;p26"/>
          <p:cNvSpPr/>
          <p:nvPr/>
        </p:nvSpPr>
        <p:spPr>
          <a:xfrm>
            <a:off x="4495800" y="5791200"/>
            <a:ext cx="1371600" cy="381000"/>
          </a:xfrm>
          <a:prstGeom prst="ellipse">
            <a:avLst/>
          </a:prstGeom>
          <a:solidFill>
            <a:srgbClr val="FFCC99">
              <a:alpha val="745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endParaRPr/>
          </a:p>
        </p:txBody>
      </p:sp>
      <p:sp>
        <p:nvSpPr>
          <p:cNvPr id="780" name="Google Shape;780;p26"/>
          <p:cNvSpPr/>
          <p:nvPr/>
        </p:nvSpPr>
        <p:spPr>
          <a:xfrm>
            <a:off x="2590800" y="5791200"/>
            <a:ext cx="1371600" cy="381000"/>
          </a:xfrm>
          <a:prstGeom prst="ellipse">
            <a:avLst/>
          </a:prstGeom>
          <a:solidFill>
            <a:srgbClr val="FFCC99">
              <a:alpha val="745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Ex</a:t>
            </a:r>
            <a:endParaRPr/>
          </a:p>
        </p:txBody>
      </p:sp>
      <p:cxnSp>
        <p:nvCxnSpPr>
          <p:cNvPr id="781" name="Google Shape;781;p26"/>
          <p:cNvCxnSpPr/>
          <p:nvPr/>
        </p:nvCxnSpPr>
        <p:spPr>
          <a:xfrm>
            <a:off x="5029200" y="510540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82" name="Google Shape;782;p26"/>
          <p:cNvCxnSpPr/>
          <p:nvPr/>
        </p:nvCxnSpPr>
        <p:spPr>
          <a:xfrm>
            <a:off x="5257800" y="510540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83" name="Google Shape;783;p26"/>
          <p:cNvCxnSpPr/>
          <p:nvPr/>
        </p:nvCxnSpPr>
        <p:spPr>
          <a:xfrm rot="10800000">
            <a:off x="3962400" y="6019800"/>
            <a:ext cx="5334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84" name="Google Shape;784;p26"/>
          <p:cNvCxnSpPr/>
          <p:nvPr/>
        </p:nvCxnSpPr>
        <p:spPr>
          <a:xfrm>
            <a:off x="3200400" y="5105400"/>
            <a:ext cx="0" cy="6858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85" name="Google Shape;785;p26"/>
          <p:cNvCxnSpPr/>
          <p:nvPr/>
        </p:nvCxnSpPr>
        <p:spPr>
          <a:xfrm>
            <a:off x="3505200" y="5105400"/>
            <a:ext cx="11430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786" name="Google Shape;786;p26"/>
          <p:cNvCxnSpPr/>
          <p:nvPr/>
        </p:nvCxnSpPr>
        <p:spPr>
          <a:xfrm rot="10800000">
            <a:off x="3810000" y="5105400"/>
            <a:ext cx="9906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787" name="Google Shape;787;p26"/>
          <p:cNvSpPr txBox="1"/>
          <p:nvPr/>
        </p:nvSpPr>
        <p:spPr>
          <a:xfrm>
            <a:off x="2084387" y="5268912"/>
            <a:ext cx="10905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 2</a:t>
            </a:r>
            <a:endParaRPr/>
          </a:p>
        </p:txBody>
      </p:sp>
      <p:sp>
        <p:nvSpPr>
          <p:cNvPr id="788" name="Google Shape;788;p26"/>
          <p:cNvSpPr txBox="1"/>
          <p:nvPr/>
        </p:nvSpPr>
        <p:spPr>
          <a:xfrm>
            <a:off x="3962400" y="6172200"/>
            <a:ext cx="10905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Theorem 1</a:t>
            </a:r>
            <a:endParaRPr/>
          </a:p>
        </p:txBody>
      </p:sp>
      <p:sp>
        <p:nvSpPr>
          <p:cNvPr id="789" name="Google Shape;789;p26"/>
          <p:cNvSpPr txBox="1"/>
          <p:nvPr/>
        </p:nvSpPr>
        <p:spPr>
          <a:xfrm>
            <a:off x="65087" y="3217862"/>
            <a:ext cx="1357200" cy="5238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proofs </a:t>
            </a:r>
            <a:b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 to book</a:t>
            </a:r>
            <a:endParaRPr/>
          </a:p>
        </p:txBody>
      </p:sp>
      <p:sp>
        <p:nvSpPr>
          <p:cNvPr id="790" name="Google Shape;790;p26"/>
          <p:cNvSpPr txBox="1"/>
          <p:nvPr/>
        </p:nvSpPr>
        <p:spPr>
          <a:xfrm>
            <a:off x="6384925" y="5124450"/>
            <a:ext cx="2076600" cy="36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Kleene Theorem</a:t>
            </a:r>
            <a:endParaRPr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7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799" name="Google Shape;799;p2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DFA to RE construction</a:t>
            </a:r>
            <a:endParaRPr/>
          </a:p>
        </p:txBody>
      </p:sp>
      <p:sp>
        <p:nvSpPr>
          <p:cNvPr id="800" name="Google Shape;800;p27"/>
          <p:cNvSpPr/>
          <p:nvPr/>
        </p:nvSpPr>
        <p:spPr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Ex</a:t>
            </a:r>
            <a:endParaRPr/>
          </a:p>
        </p:txBody>
      </p:sp>
      <p:sp>
        <p:nvSpPr>
          <p:cNvPr id="801" name="Google Shape;801;p27"/>
          <p:cNvSpPr/>
          <p:nvPr/>
        </p:nvSpPr>
        <p:spPr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endParaRPr/>
          </a:p>
        </p:txBody>
      </p:sp>
      <p:cxnSp>
        <p:nvCxnSpPr>
          <p:cNvPr id="802" name="Google Shape;802;p27"/>
          <p:cNvCxnSpPr/>
          <p:nvPr/>
        </p:nvCxnSpPr>
        <p:spPr>
          <a:xfrm rot="10800000">
            <a:off x="4343400" y="685800"/>
            <a:ext cx="114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803" name="Google Shape;803;p27"/>
          <p:cNvSpPr txBox="1"/>
          <p:nvPr/>
        </p:nvSpPr>
        <p:spPr>
          <a:xfrm>
            <a:off x="4267200" y="669925"/>
            <a:ext cx="1413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Theorem 1</a:t>
            </a:r>
            <a:endParaRPr/>
          </a:p>
        </p:txBody>
      </p:sp>
      <p:sp>
        <p:nvSpPr>
          <p:cNvPr id="804" name="Google Shape;804;p27"/>
          <p:cNvSpPr txBox="1"/>
          <p:nvPr/>
        </p:nvSpPr>
        <p:spPr>
          <a:xfrm>
            <a:off x="1371600" y="3244850"/>
            <a:ext cx="1242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cxnSp>
        <p:nvCxnSpPr>
          <p:cNvPr id="805" name="Google Shape;805;p27"/>
          <p:cNvCxnSpPr/>
          <p:nvPr/>
        </p:nvCxnSpPr>
        <p:spPr>
          <a:xfrm>
            <a:off x="2286000" y="4022725"/>
            <a:ext cx="381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06" name="Google Shape;806;p27"/>
          <p:cNvSpPr/>
          <p:nvPr/>
        </p:nvSpPr>
        <p:spPr>
          <a:xfrm>
            <a:off x="2667000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6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807" name="Google Shape;807;p27"/>
          <p:cNvCxnSpPr/>
          <p:nvPr/>
        </p:nvCxnSpPr>
        <p:spPr>
          <a:xfrm>
            <a:off x="2971800" y="4022725"/>
            <a:ext cx="83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08" name="Google Shape;808;p27"/>
          <p:cNvSpPr/>
          <p:nvPr/>
        </p:nvSpPr>
        <p:spPr>
          <a:xfrm>
            <a:off x="3810000" y="3870325"/>
            <a:ext cx="304800" cy="304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6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09" name="Google Shape;809;p27"/>
          <p:cNvSpPr/>
          <p:nvPr/>
        </p:nvSpPr>
        <p:spPr>
          <a:xfrm>
            <a:off x="4935537" y="3870325"/>
            <a:ext cx="304800" cy="3048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1600" b="0" i="0" u="none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10" name="Google Shape;810;p27"/>
          <p:cNvSpPr/>
          <p:nvPr/>
        </p:nvSpPr>
        <p:spPr>
          <a:xfrm>
            <a:off x="4859337" y="3794125"/>
            <a:ext cx="457200" cy="457200"/>
          </a:xfrm>
          <a:prstGeom prst="ellipse">
            <a:avLst/>
          </a:prstGeom>
          <a:solidFill>
            <a:schemeClr val="accent1">
              <a:alpha val="4710"/>
            </a:scheme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11" name="Google Shape;811;p27"/>
          <p:cNvCxnSpPr/>
          <p:nvPr/>
        </p:nvCxnSpPr>
        <p:spPr>
          <a:xfrm>
            <a:off x="4114800" y="4022725"/>
            <a:ext cx="76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12" name="Google Shape;812;p27"/>
          <p:cNvSpPr/>
          <p:nvPr/>
        </p:nvSpPr>
        <p:spPr>
          <a:xfrm>
            <a:off x="2654300" y="3629025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152" h="152" extrusionOk="0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3" name="Google Shape;813;p27"/>
          <p:cNvSpPr txBox="1"/>
          <p:nvPr/>
        </p:nvSpPr>
        <p:spPr>
          <a:xfrm>
            <a:off x="3284537" y="3767137"/>
            <a:ext cx="297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14" name="Google Shape;814;p27"/>
          <p:cNvSpPr txBox="1"/>
          <p:nvPr/>
        </p:nvSpPr>
        <p:spPr>
          <a:xfrm>
            <a:off x="4351337" y="3762375"/>
            <a:ext cx="297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5" name="Google Shape;815;p27"/>
          <p:cNvSpPr txBox="1"/>
          <p:nvPr/>
        </p:nvSpPr>
        <p:spPr>
          <a:xfrm>
            <a:off x="2667000" y="3336925"/>
            <a:ext cx="297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16" name="Google Shape;816;p27"/>
          <p:cNvSpPr/>
          <p:nvPr/>
        </p:nvSpPr>
        <p:spPr>
          <a:xfrm>
            <a:off x="3805237" y="3629025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152" h="152" extrusionOk="0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7" name="Google Shape;817;p27"/>
          <p:cNvSpPr txBox="1"/>
          <p:nvPr/>
        </p:nvSpPr>
        <p:spPr>
          <a:xfrm>
            <a:off x="3817937" y="3336925"/>
            <a:ext cx="2970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18" name="Google Shape;818;p27"/>
          <p:cNvSpPr/>
          <p:nvPr/>
        </p:nvSpPr>
        <p:spPr>
          <a:xfrm>
            <a:off x="4930775" y="3552825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152" h="152" extrusionOk="0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9" name="Google Shape;819;p27"/>
          <p:cNvSpPr txBox="1"/>
          <p:nvPr/>
        </p:nvSpPr>
        <p:spPr>
          <a:xfrm>
            <a:off x="4943475" y="3260725"/>
            <a:ext cx="4668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endParaRPr/>
          </a:p>
        </p:txBody>
      </p:sp>
      <p:grpSp>
        <p:nvGrpSpPr>
          <p:cNvPr id="820" name="Google Shape;820;p27"/>
          <p:cNvGrpSpPr/>
          <p:nvPr/>
        </p:nvGrpSpPr>
        <p:grpSpPr>
          <a:xfrm>
            <a:off x="2179637" y="4311650"/>
            <a:ext cx="3821112" cy="790575"/>
            <a:chOff x="1373" y="2428"/>
            <a:chExt cx="2407" cy="498"/>
          </a:xfrm>
        </p:grpSpPr>
        <p:sp>
          <p:nvSpPr>
            <p:cNvPr id="821" name="Google Shape;821;p27"/>
            <p:cNvSpPr/>
            <p:nvPr/>
          </p:nvSpPr>
          <p:spPr>
            <a:xfrm>
              <a:off x="1728" y="2438"/>
              <a:ext cx="0" cy="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22" name="Google Shape;822;p27"/>
            <p:cNvSpPr txBox="1"/>
            <p:nvPr/>
          </p:nvSpPr>
          <p:spPr>
            <a:xfrm>
              <a:off x="1373" y="262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(1*)</a:t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2099" y="2428"/>
              <a:ext cx="0" cy="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24" name="Google Shape;824;p27"/>
            <p:cNvSpPr txBox="1"/>
            <p:nvPr/>
          </p:nvSpPr>
          <p:spPr>
            <a:xfrm>
              <a:off x="2003" y="262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2515" y="2428"/>
              <a:ext cx="0" cy="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26" name="Google Shape;826;p27"/>
            <p:cNvSpPr txBox="1"/>
            <p:nvPr/>
          </p:nvSpPr>
          <p:spPr>
            <a:xfrm>
              <a:off x="2160" y="261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(0*)</a:t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2832" y="2428"/>
              <a:ext cx="0" cy="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28" name="Google Shape;828;p27"/>
            <p:cNvSpPr txBox="1"/>
            <p:nvPr/>
          </p:nvSpPr>
          <p:spPr>
            <a:xfrm>
              <a:off x="2736" y="262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3235" y="2438"/>
              <a:ext cx="0" cy="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30" name="Google Shape;830;p27"/>
            <p:cNvSpPr txBox="1"/>
            <p:nvPr/>
          </p:nvSpPr>
          <p:spPr>
            <a:xfrm>
              <a:off x="2880" y="262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(0 + 1)*</a:t>
              </a:r>
              <a:endParaRPr/>
            </a:p>
          </p:txBody>
        </p:sp>
      </p:grpSp>
      <p:sp>
        <p:nvSpPr>
          <p:cNvPr id="831" name="Google Shape;831;p27"/>
          <p:cNvSpPr txBox="1"/>
          <p:nvPr/>
        </p:nvSpPr>
        <p:spPr>
          <a:xfrm>
            <a:off x="1279525" y="1992312"/>
            <a:ext cx="7431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Informally, trace all distinct paths (traversing cycles only once) 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from the start state to </a:t>
            </a:r>
            <a:r>
              <a:rPr lang="en-US" sz="2000" b="0" i="1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states 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and enumerate all the expressions along the way</a:t>
            </a:r>
            <a:endParaRPr/>
          </a:p>
        </p:txBody>
      </p:sp>
      <p:grpSp>
        <p:nvGrpSpPr>
          <p:cNvPr id="832" name="Google Shape;832;p27"/>
          <p:cNvGrpSpPr/>
          <p:nvPr/>
        </p:nvGrpSpPr>
        <p:grpSpPr>
          <a:xfrm>
            <a:off x="2800350" y="5699125"/>
            <a:ext cx="2381250" cy="1009650"/>
            <a:chOff x="1764" y="3302"/>
            <a:chExt cx="1500" cy="636"/>
          </a:xfrm>
        </p:grpSpPr>
        <p:sp>
          <p:nvSpPr>
            <p:cNvPr id="833" name="Google Shape;833;p27"/>
            <p:cNvSpPr txBox="1"/>
            <p:nvPr/>
          </p:nvSpPr>
          <p:spPr>
            <a:xfrm flipH="1">
              <a:off x="1764" y="3638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1*00*1(0+1)*</a:t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2256" y="3302"/>
              <a:ext cx="0" cy="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CC99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835" name="Google Shape;835;p27"/>
          <p:cNvGrpSpPr/>
          <p:nvPr/>
        </p:nvGrpSpPr>
        <p:grpSpPr>
          <a:xfrm>
            <a:off x="2247900" y="5013325"/>
            <a:ext cx="3565525" cy="688975"/>
            <a:chOff x="1416" y="2870"/>
            <a:chExt cx="2246" cy="434"/>
          </a:xfrm>
        </p:grpSpPr>
        <p:sp>
          <p:nvSpPr>
            <p:cNvPr id="836" name="Google Shape;836;p27"/>
            <p:cNvSpPr/>
            <p:nvPr/>
          </p:nvSpPr>
          <p:spPr>
            <a:xfrm>
              <a:off x="2436" y="2570"/>
              <a:ext cx="0" cy="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37" name="Google Shape;837;p27"/>
            <p:cNvSpPr txBox="1"/>
            <p:nvPr/>
          </p:nvSpPr>
          <p:spPr>
            <a:xfrm flipH="1">
              <a:off x="2263" y="30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00* </a:t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1716" y="2570"/>
              <a:ext cx="0" cy="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39" name="Google Shape;839;p27"/>
            <p:cNvSpPr txBox="1"/>
            <p:nvPr/>
          </p:nvSpPr>
          <p:spPr>
            <a:xfrm flipH="1">
              <a:off x="1687" y="296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1*</a:t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3348" y="2570"/>
              <a:ext cx="0" cy="6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2778" y="2720"/>
              <a:ext cx="0" cy="3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42" name="Google Shape;842;p27"/>
            <p:cNvSpPr txBox="1"/>
            <p:nvPr/>
          </p:nvSpPr>
          <p:spPr>
            <a:xfrm flipH="1">
              <a:off x="2676" y="2965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43" name="Google Shape;843;p27"/>
            <p:cNvSpPr txBox="1"/>
            <p:nvPr/>
          </p:nvSpPr>
          <p:spPr>
            <a:xfrm>
              <a:off x="3062" y="2935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(0+1)*</a:t>
              </a:r>
              <a:endParaRPr/>
            </a:p>
          </p:txBody>
        </p:sp>
      </p:grpSp>
      <p:sp>
        <p:nvSpPr>
          <p:cNvPr id="844" name="Google Shape;844;p27"/>
          <p:cNvSpPr txBox="1"/>
          <p:nvPr/>
        </p:nvSpPr>
        <p:spPr>
          <a:xfrm>
            <a:off x="5943600" y="5638800"/>
            <a:ext cx="3089400" cy="3999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Q) What is the language?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28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13</a:t>
            </a:fld>
            <a:endParaRPr/>
          </a:p>
        </p:txBody>
      </p:sp>
      <p:sp>
        <p:nvSpPr>
          <p:cNvPr id="851" name="Google Shape;851;p2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Converting a RE to an ε-NFA</a:t>
            </a:r>
            <a:endParaRPr/>
          </a:p>
        </p:txBody>
      </p:sp>
      <p:sp>
        <p:nvSpPr>
          <p:cNvPr id="852" name="Google Shape;852;p28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Proof is an induction on the number of operators (+, concatenation, *) in the RE.</a:t>
            </a:r>
            <a:endParaRPr/>
          </a:p>
          <a:p>
            <a:pPr marL="469900" lvl="0" indent="-3175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always construct an automaton of a special form (next slide).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9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14</a:t>
            </a:fld>
            <a:endParaRPr/>
          </a:p>
        </p:txBody>
      </p:sp>
      <p:sp>
        <p:nvSpPr>
          <p:cNvPr id="859" name="Google Shape;859;p2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Form of ε-NFA’s Constructed</a:t>
            </a:r>
            <a:endParaRPr/>
          </a:p>
        </p:txBody>
      </p:sp>
      <p:sp>
        <p:nvSpPr>
          <p:cNvPr id="860" name="Google Shape;860;p29"/>
          <p:cNvSpPr/>
          <p:nvPr/>
        </p:nvSpPr>
        <p:spPr>
          <a:xfrm>
            <a:off x="1905000" y="3733800"/>
            <a:ext cx="457200" cy="457200"/>
          </a:xfrm>
          <a:prstGeom prst="ellipse">
            <a:avLst/>
          </a:prstGeom>
          <a:solidFill>
            <a:srgbClr val="CC99FF">
              <a:alpha val="498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1" name="Google Shape;861;p29"/>
          <p:cNvSpPr/>
          <p:nvPr/>
        </p:nvSpPr>
        <p:spPr>
          <a:xfrm>
            <a:off x="5638800" y="3733800"/>
            <a:ext cx="457200" cy="457200"/>
          </a:xfrm>
          <a:prstGeom prst="ellipse">
            <a:avLst/>
          </a:prstGeom>
          <a:solidFill>
            <a:srgbClr val="CC99FF">
              <a:alpha val="498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862" name="Google Shape;862;p29"/>
          <p:cNvCxnSpPr/>
          <p:nvPr/>
        </p:nvCxnSpPr>
        <p:spPr>
          <a:xfrm>
            <a:off x="1371600" y="39624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63" name="Google Shape;863;p29"/>
          <p:cNvCxnSpPr/>
          <p:nvPr/>
        </p:nvCxnSpPr>
        <p:spPr>
          <a:xfrm>
            <a:off x="6096000" y="3962400"/>
            <a:ext cx="533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64" name="Google Shape;864;p29"/>
          <p:cNvSpPr/>
          <p:nvPr/>
        </p:nvSpPr>
        <p:spPr>
          <a:xfrm>
            <a:off x="2514600" y="2971800"/>
            <a:ext cx="2971800" cy="1981200"/>
          </a:xfrm>
          <a:prstGeom prst="ellipse">
            <a:avLst/>
          </a:prstGeom>
          <a:solidFill>
            <a:srgbClr val="FFFF00">
              <a:alpha val="4980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arcs from outside,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arcs leaving</a:t>
            </a:r>
            <a:endParaRPr/>
          </a:p>
        </p:txBody>
      </p:sp>
      <p:cxnSp>
        <p:nvCxnSpPr>
          <p:cNvPr id="865" name="Google Shape;865;p29"/>
          <p:cNvCxnSpPr/>
          <p:nvPr/>
        </p:nvCxnSpPr>
        <p:spPr>
          <a:xfrm>
            <a:off x="2286000" y="4114800"/>
            <a:ext cx="533400" cy="1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66" name="Google Shape;866;p29"/>
          <p:cNvCxnSpPr/>
          <p:nvPr/>
        </p:nvCxnSpPr>
        <p:spPr>
          <a:xfrm rot="10800000" flipH="1">
            <a:off x="2286000" y="3581400"/>
            <a:ext cx="914400" cy="228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67" name="Google Shape;867;p29"/>
          <p:cNvCxnSpPr/>
          <p:nvPr/>
        </p:nvCxnSpPr>
        <p:spPr>
          <a:xfrm>
            <a:off x="4572000" y="3429000"/>
            <a:ext cx="11430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868" name="Google Shape;868;p29"/>
          <p:cNvCxnSpPr/>
          <p:nvPr/>
        </p:nvCxnSpPr>
        <p:spPr>
          <a:xfrm rot="10800000" flipH="1">
            <a:off x="4724400" y="4114800"/>
            <a:ext cx="990600" cy="4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869" name="Google Shape;869;p29"/>
          <p:cNvSpPr txBox="1"/>
          <p:nvPr/>
        </p:nvSpPr>
        <p:spPr>
          <a:xfrm>
            <a:off x="304800" y="4038600"/>
            <a:ext cx="1936800" cy="1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state: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state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external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predecessors</a:t>
            </a:r>
            <a:endParaRPr/>
          </a:p>
        </p:txBody>
      </p:sp>
      <p:sp>
        <p:nvSpPr>
          <p:cNvPr id="870" name="Google Shape;870;p29"/>
          <p:cNvSpPr txBox="1"/>
          <p:nvPr/>
        </p:nvSpPr>
        <p:spPr>
          <a:xfrm>
            <a:off x="6156325" y="4071937"/>
            <a:ext cx="1930500" cy="15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“Final” state: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Only state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external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successors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0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15</a:t>
            </a:fld>
            <a:endParaRPr/>
          </a:p>
        </p:txBody>
      </p:sp>
      <p:sp>
        <p:nvSpPr>
          <p:cNvPr id="877" name="Google Shape;877;p3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 to ε-NFA: </a:t>
            </a:r>
            <a:r>
              <a:rPr lang="en-US" sz="2400" b="1" i="0" u="none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Basis</a:t>
            </a:r>
            <a:endParaRPr/>
          </a:p>
        </p:txBody>
      </p:sp>
      <p:sp>
        <p:nvSpPr>
          <p:cNvPr id="878" name="Google Shape;878;p30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Symbol </a:t>
            </a:r>
            <a:r>
              <a:rPr lang="en-US" sz="3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marL="469900" lvl="0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lang="en-US" sz="30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ε</a:t>
            </a: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  <a:p>
            <a:pPr marL="469900" lvl="0" indent="-279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endParaRPr sz="3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rPr>
              <a:t>∅</a:t>
            </a:r>
            <a:r>
              <a:rPr lang="en-US" sz="3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</a:t>
            </a:r>
            <a:endParaRPr/>
          </a:p>
        </p:txBody>
      </p:sp>
      <p:grpSp>
        <p:nvGrpSpPr>
          <p:cNvPr id="879" name="Google Shape;879;p30"/>
          <p:cNvGrpSpPr/>
          <p:nvPr/>
        </p:nvGrpSpPr>
        <p:grpSpPr>
          <a:xfrm>
            <a:off x="5029200" y="1828800"/>
            <a:ext cx="2152650" cy="781050"/>
            <a:chOff x="3168" y="1248"/>
            <a:chExt cx="1356" cy="492"/>
          </a:xfrm>
        </p:grpSpPr>
        <p:sp>
          <p:nvSpPr>
            <p:cNvPr id="880" name="Google Shape;880;p30"/>
            <p:cNvSpPr/>
            <p:nvPr/>
          </p:nvSpPr>
          <p:spPr>
            <a:xfrm>
              <a:off x="3168" y="1419"/>
              <a:ext cx="300" cy="300"/>
            </a:xfrm>
            <a:prstGeom prst="ellipse">
              <a:avLst/>
            </a:prstGeom>
            <a:solidFill>
              <a:srgbClr val="FF99CC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4224" y="1440"/>
              <a:ext cx="300" cy="300"/>
            </a:xfrm>
            <a:prstGeom prst="ellipse">
              <a:avLst/>
            </a:prstGeom>
            <a:solidFill>
              <a:srgbClr val="FF99CC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882" name="Google Shape;882;p30"/>
            <p:cNvCxnSpPr/>
            <p:nvPr/>
          </p:nvCxnSpPr>
          <p:spPr>
            <a:xfrm>
              <a:off x="3456" y="1563"/>
              <a:ext cx="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883" name="Google Shape;883;p30"/>
            <p:cNvSpPr txBox="1"/>
            <p:nvPr/>
          </p:nvSpPr>
          <p:spPr>
            <a:xfrm>
              <a:off x="3648" y="12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</a:t>
              </a:r>
              <a:endParaRPr/>
            </a:p>
          </p:txBody>
        </p:sp>
      </p:grpSp>
      <p:grpSp>
        <p:nvGrpSpPr>
          <p:cNvPr id="884" name="Google Shape;884;p30"/>
          <p:cNvGrpSpPr/>
          <p:nvPr/>
        </p:nvGrpSpPr>
        <p:grpSpPr>
          <a:xfrm>
            <a:off x="5029200" y="4373562"/>
            <a:ext cx="2152650" cy="522287"/>
            <a:chOff x="3168" y="2755"/>
            <a:chExt cx="1356" cy="329"/>
          </a:xfrm>
        </p:grpSpPr>
        <p:sp>
          <p:nvSpPr>
            <p:cNvPr id="885" name="Google Shape;885;p30"/>
            <p:cNvSpPr/>
            <p:nvPr/>
          </p:nvSpPr>
          <p:spPr>
            <a:xfrm>
              <a:off x="3168" y="2755"/>
              <a:ext cx="300" cy="300"/>
            </a:xfrm>
            <a:prstGeom prst="ellipse">
              <a:avLst/>
            </a:prstGeom>
            <a:solidFill>
              <a:srgbClr val="FF99CC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4224" y="2784"/>
              <a:ext cx="300" cy="300"/>
            </a:xfrm>
            <a:prstGeom prst="ellipse">
              <a:avLst/>
            </a:prstGeom>
            <a:solidFill>
              <a:srgbClr val="FF99CC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887" name="Google Shape;887;p30"/>
          <p:cNvGrpSpPr/>
          <p:nvPr/>
        </p:nvGrpSpPr>
        <p:grpSpPr>
          <a:xfrm>
            <a:off x="5029200" y="2895600"/>
            <a:ext cx="2152650" cy="827087"/>
            <a:chOff x="3168" y="1219"/>
            <a:chExt cx="1356" cy="521"/>
          </a:xfrm>
        </p:grpSpPr>
        <p:sp>
          <p:nvSpPr>
            <p:cNvPr id="888" name="Google Shape;888;p30"/>
            <p:cNvSpPr/>
            <p:nvPr/>
          </p:nvSpPr>
          <p:spPr>
            <a:xfrm>
              <a:off x="3168" y="1419"/>
              <a:ext cx="300" cy="300"/>
            </a:xfrm>
            <a:prstGeom prst="ellipse">
              <a:avLst/>
            </a:prstGeom>
            <a:solidFill>
              <a:srgbClr val="FF99CC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4224" y="1440"/>
              <a:ext cx="300" cy="300"/>
            </a:xfrm>
            <a:prstGeom prst="ellipse">
              <a:avLst/>
            </a:prstGeom>
            <a:solidFill>
              <a:srgbClr val="FF99CC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890" name="Google Shape;890;p30"/>
            <p:cNvCxnSpPr/>
            <p:nvPr/>
          </p:nvCxnSpPr>
          <p:spPr>
            <a:xfrm>
              <a:off x="3456" y="1563"/>
              <a:ext cx="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891" name="Google Shape;891;p30"/>
            <p:cNvSpPr txBox="1"/>
            <p:nvPr/>
          </p:nvSpPr>
          <p:spPr>
            <a:xfrm>
              <a:off x="3648" y="1219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Lucida Sans"/>
                <a:buNone/>
              </a:pPr>
              <a:r>
                <a:rPr lang="en-US" sz="3200" b="0" i="0" u="none">
                  <a:solidFill>
                    <a:schemeClr val="dk1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1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16</a:t>
            </a:fld>
            <a:endParaRPr/>
          </a:p>
        </p:txBody>
      </p:sp>
      <p:sp>
        <p:nvSpPr>
          <p:cNvPr id="898" name="Google Shape;898;p31"/>
          <p:cNvSpPr txBox="1">
            <a:spLocks noGrp="1"/>
          </p:cNvSpPr>
          <p:nvPr>
            <p:ph type="title"/>
          </p:nvPr>
        </p:nvSpPr>
        <p:spPr>
          <a:xfrm>
            <a:off x="-366712" y="33655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 to ε-NFA: </a:t>
            </a:r>
            <a:r>
              <a:rPr lang="en-US" sz="2400" b="1" i="0" u="none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Induction 1</a:t>
            </a: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Union</a:t>
            </a:r>
            <a:endParaRPr/>
          </a:p>
        </p:txBody>
      </p:sp>
      <p:grpSp>
        <p:nvGrpSpPr>
          <p:cNvPr id="899" name="Google Shape;899;p31"/>
          <p:cNvGrpSpPr/>
          <p:nvPr/>
        </p:nvGrpSpPr>
        <p:grpSpPr>
          <a:xfrm>
            <a:off x="2895600" y="2362200"/>
            <a:ext cx="2857500" cy="1428750"/>
            <a:chOff x="1824" y="1488"/>
            <a:chExt cx="1800" cy="900"/>
          </a:xfrm>
        </p:grpSpPr>
        <p:sp>
          <p:nvSpPr>
            <p:cNvPr id="900" name="Google Shape;900;p31"/>
            <p:cNvSpPr/>
            <p:nvPr/>
          </p:nvSpPr>
          <p:spPr>
            <a:xfrm>
              <a:off x="1824" y="1488"/>
              <a:ext cx="1800" cy="900"/>
            </a:xfrm>
            <a:prstGeom prst="ellipse">
              <a:avLst/>
            </a:prstGeom>
            <a:solidFill>
              <a:schemeClr val="accent1">
                <a:alpha val="49800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 E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3312" y="177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872" y="177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03" name="Google Shape;903;p31"/>
          <p:cNvGrpSpPr/>
          <p:nvPr/>
        </p:nvGrpSpPr>
        <p:grpSpPr>
          <a:xfrm>
            <a:off x="2895600" y="4191000"/>
            <a:ext cx="2857500" cy="1428750"/>
            <a:chOff x="1824" y="1488"/>
            <a:chExt cx="1800" cy="900"/>
          </a:xfrm>
        </p:grpSpPr>
        <p:sp>
          <p:nvSpPr>
            <p:cNvPr id="904" name="Google Shape;904;p31"/>
            <p:cNvSpPr/>
            <p:nvPr/>
          </p:nvSpPr>
          <p:spPr>
            <a:xfrm>
              <a:off x="1824" y="1488"/>
              <a:ext cx="1800" cy="900"/>
            </a:xfrm>
            <a:prstGeom prst="ellipse">
              <a:avLst/>
            </a:prstGeom>
            <a:solidFill>
              <a:schemeClr val="accent1">
                <a:alpha val="49800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 E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3312" y="177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1872" y="177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1311275" y="2286000"/>
            <a:ext cx="6191250" cy="3981449"/>
            <a:chOff x="826" y="1440"/>
            <a:chExt cx="3900" cy="2508"/>
          </a:xfrm>
        </p:grpSpPr>
        <p:sp>
          <p:nvSpPr>
            <p:cNvPr id="908" name="Google Shape;908;p31"/>
            <p:cNvSpPr/>
            <p:nvPr/>
          </p:nvSpPr>
          <p:spPr>
            <a:xfrm>
              <a:off x="826" y="1440"/>
              <a:ext cx="3900" cy="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09" name="Google Shape;909;p31"/>
            <p:cNvSpPr txBox="1"/>
            <p:nvPr/>
          </p:nvSpPr>
          <p:spPr>
            <a:xfrm>
              <a:off x="2208" y="3648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 E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</a:t>
              </a:r>
              <a:r>
                <a:rPr lang="en-US" sz="32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∪</a:t>
              </a: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 E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</p:grpSp>
      <p:grpSp>
        <p:nvGrpSpPr>
          <p:cNvPr id="910" name="Google Shape;910;p31"/>
          <p:cNvGrpSpPr/>
          <p:nvPr/>
        </p:nvGrpSpPr>
        <p:grpSpPr>
          <a:xfrm>
            <a:off x="1447800" y="2857500"/>
            <a:ext cx="5886450" cy="2038350"/>
            <a:chOff x="912" y="1800"/>
            <a:chExt cx="3708" cy="1284"/>
          </a:xfrm>
        </p:grpSpPr>
        <p:grpSp>
          <p:nvGrpSpPr>
            <p:cNvPr id="911" name="Google Shape;911;p31"/>
            <p:cNvGrpSpPr/>
            <p:nvPr/>
          </p:nvGrpSpPr>
          <p:grpSpPr>
            <a:xfrm>
              <a:off x="912" y="1800"/>
              <a:ext cx="3708" cy="1224"/>
              <a:chOff x="912" y="1800"/>
              <a:chExt cx="3708" cy="1224"/>
            </a:xfrm>
          </p:grpSpPr>
          <p:sp>
            <p:nvSpPr>
              <p:cNvPr id="912" name="Google Shape;912;p31"/>
              <p:cNvSpPr/>
              <p:nvPr/>
            </p:nvSpPr>
            <p:spPr>
              <a:xfrm>
                <a:off x="912" y="2352"/>
                <a:ext cx="300" cy="300"/>
              </a:xfrm>
              <a:prstGeom prst="ellipse">
                <a:avLst/>
              </a:prstGeom>
              <a:solidFill>
                <a:srgbClr val="FFFF99">
                  <a:alpha val="4980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913" name="Google Shape;913;p31"/>
              <p:cNvSpPr/>
              <p:nvPr/>
            </p:nvSpPr>
            <p:spPr>
              <a:xfrm>
                <a:off x="4320" y="2400"/>
                <a:ext cx="300" cy="300"/>
              </a:xfrm>
              <a:prstGeom prst="ellipse">
                <a:avLst/>
              </a:prstGeom>
              <a:solidFill>
                <a:srgbClr val="FFFF99">
                  <a:alpha val="49800"/>
                </a:srgbClr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914" name="Google Shape;914;p31"/>
              <p:cNvCxnSpPr/>
              <p:nvPr/>
            </p:nvCxnSpPr>
            <p:spPr>
              <a:xfrm rot="10800000" flipH="1">
                <a:off x="1152" y="1800"/>
                <a:ext cx="6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915" name="Google Shape;915;p31"/>
              <p:cNvCxnSpPr/>
              <p:nvPr/>
            </p:nvCxnSpPr>
            <p:spPr>
              <a:xfrm>
                <a:off x="1152" y="2592"/>
                <a:ext cx="6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916" name="Google Shape;916;p31"/>
              <p:cNvCxnSpPr/>
              <p:nvPr/>
            </p:nvCxnSpPr>
            <p:spPr>
              <a:xfrm>
                <a:off x="3600" y="1920"/>
                <a:ext cx="900" cy="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917" name="Google Shape;917;p31"/>
              <p:cNvCxnSpPr/>
              <p:nvPr/>
            </p:nvCxnSpPr>
            <p:spPr>
              <a:xfrm rot="10800000" flipH="1">
                <a:off x="3600" y="2724"/>
                <a:ext cx="900" cy="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</p:grpSp>
        <p:sp>
          <p:nvSpPr>
            <p:cNvPr id="918" name="Google Shape;918;p31"/>
            <p:cNvSpPr txBox="1"/>
            <p:nvPr/>
          </p:nvSpPr>
          <p:spPr>
            <a:xfrm>
              <a:off x="1344" y="192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ucida Sans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  <p:sp>
          <p:nvSpPr>
            <p:cNvPr id="919" name="Google Shape;919;p31"/>
            <p:cNvSpPr txBox="1"/>
            <p:nvPr/>
          </p:nvSpPr>
          <p:spPr>
            <a:xfrm>
              <a:off x="1344" y="278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ucida Sans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3936" y="278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ucida Sans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  <p:sp>
          <p:nvSpPr>
            <p:cNvPr id="921" name="Google Shape;921;p31"/>
            <p:cNvSpPr txBox="1"/>
            <p:nvPr/>
          </p:nvSpPr>
          <p:spPr>
            <a:xfrm>
              <a:off x="3936" y="192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ucida Sans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2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17</a:t>
            </a:fld>
            <a:endParaRPr/>
          </a:p>
        </p:txBody>
      </p:sp>
      <p:sp>
        <p:nvSpPr>
          <p:cNvPr id="928" name="Google Shape;928;p32"/>
          <p:cNvSpPr txBox="1">
            <a:spLocks noGrp="1"/>
          </p:cNvSpPr>
          <p:nvPr>
            <p:ph type="title"/>
          </p:nvPr>
        </p:nvSpPr>
        <p:spPr>
          <a:xfrm>
            <a:off x="114300" y="350837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 to ε-NFA: </a:t>
            </a:r>
            <a:r>
              <a:rPr lang="en-US" sz="2400" b="1" i="0" u="none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Induction 2</a:t>
            </a: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Concatenation</a:t>
            </a:r>
            <a:endParaRPr/>
          </a:p>
        </p:txBody>
      </p:sp>
      <p:grpSp>
        <p:nvGrpSpPr>
          <p:cNvPr id="929" name="Google Shape;929;p32"/>
          <p:cNvGrpSpPr/>
          <p:nvPr/>
        </p:nvGrpSpPr>
        <p:grpSpPr>
          <a:xfrm>
            <a:off x="914400" y="2971800"/>
            <a:ext cx="2857500" cy="1428750"/>
            <a:chOff x="1824" y="1488"/>
            <a:chExt cx="1800" cy="900"/>
          </a:xfrm>
        </p:grpSpPr>
        <p:sp>
          <p:nvSpPr>
            <p:cNvPr id="930" name="Google Shape;930;p32"/>
            <p:cNvSpPr/>
            <p:nvPr/>
          </p:nvSpPr>
          <p:spPr>
            <a:xfrm>
              <a:off x="1824" y="1488"/>
              <a:ext cx="1800" cy="900"/>
            </a:xfrm>
            <a:prstGeom prst="ellipse">
              <a:avLst/>
            </a:prstGeom>
            <a:solidFill>
              <a:schemeClr val="accent1">
                <a:alpha val="49800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 E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endParaRPr/>
            </a:p>
          </p:txBody>
        </p:sp>
        <p:sp>
          <p:nvSpPr>
            <p:cNvPr id="931" name="Google Shape;931;p32"/>
            <p:cNvSpPr/>
            <p:nvPr/>
          </p:nvSpPr>
          <p:spPr>
            <a:xfrm>
              <a:off x="3312" y="177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2" name="Google Shape;932;p32"/>
            <p:cNvSpPr/>
            <p:nvPr/>
          </p:nvSpPr>
          <p:spPr>
            <a:xfrm>
              <a:off x="1872" y="177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33" name="Google Shape;933;p32"/>
          <p:cNvGrpSpPr/>
          <p:nvPr/>
        </p:nvGrpSpPr>
        <p:grpSpPr>
          <a:xfrm>
            <a:off x="5486400" y="2971800"/>
            <a:ext cx="2857500" cy="1428750"/>
            <a:chOff x="1824" y="1488"/>
            <a:chExt cx="1800" cy="900"/>
          </a:xfrm>
        </p:grpSpPr>
        <p:sp>
          <p:nvSpPr>
            <p:cNvPr id="934" name="Google Shape;934;p32"/>
            <p:cNvSpPr/>
            <p:nvPr/>
          </p:nvSpPr>
          <p:spPr>
            <a:xfrm>
              <a:off x="1824" y="1488"/>
              <a:ext cx="1800" cy="900"/>
            </a:xfrm>
            <a:prstGeom prst="ellipse">
              <a:avLst/>
            </a:prstGeom>
            <a:solidFill>
              <a:schemeClr val="accent1">
                <a:alpha val="49800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 E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3312" y="177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6" name="Google Shape;936;p32"/>
            <p:cNvSpPr/>
            <p:nvPr/>
          </p:nvSpPr>
          <p:spPr>
            <a:xfrm>
              <a:off x="1872" y="177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37" name="Google Shape;937;p32"/>
          <p:cNvGrpSpPr/>
          <p:nvPr/>
        </p:nvGrpSpPr>
        <p:grpSpPr>
          <a:xfrm>
            <a:off x="609600" y="2514600"/>
            <a:ext cx="8096250" cy="3067050"/>
            <a:chOff x="384" y="1584"/>
            <a:chExt cx="5100" cy="1932"/>
          </a:xfrm>
        </p:grpSpPr>
        <p:sp>
          <p:nvSpPr>
            <p:cNvPr id="938" name="Google Shape;938;p32"/>
            <p:cNvSpPr/>
            <p:nvPr/>
          </p:nvSpPr>
          <p:spPr>
            <a:xfrm>
              <a:off x="384" y="1584"/>
              <a:ext cx="5100" cy="1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39" name="Google Shape;939;p32"/>
            <p:cNvSpPr txBox="1"/>
            <p:nvPr/>
          </p:nvSpPr>
          <p:spPr>
            <a:xfrm>
              <a:off x="2352" y="3216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 E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</a:t>
              </a:r>
              <a:r>
                <a:rPr lang="en-US" sz="1800" b="0" i="0" u="none" baseline="-250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</p:grpSp>
      <p:grpSp>
        <p:nvGrpSpPr>
          <p:cNvPr id="940" name="Google Shape;940;p32"/>
          <p:cNvGrpSpPr/>
          <p:nvPr/>
        </p:nvGrpSpPr>
        <p:grpSpPr>
          <a:xfrm>
            <a:off x="3733800" y="3200400"/>
            <a:ext cx="1905000" cy="476250"/>
            <a:chOff x="2352" y="2016"/>
            <a:chExt cx="1200" cy="300"/>
          </a:xfrm>
        </p:grpSpPr>
        <p:cxnSp>
          <p:nvCxnSpPr>
            <p:cNvPr id="941" name="Google Shape;941;p32"/>
            <p:cNvCxnSpPr/>
            <p:nvPr/>
          </p:nvCxnSpPr>
          <p:spPr>
            <a:xfrm>
              <a:off x="2352" y="2304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942" name="Google Shape;942;p32"/>
            <p:cNvSpPr txBox="1"/>
            <p:nvPr/>
          </p:nvSpPr>
          <p:spPr>
            <a:xfrm>
              <a:off x="2832" y="201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ucida Sans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33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</a:pPr>
            <a:fld id="{00000000-1234-1234-1234-123412341234}" type="slidenum">
              <a:rPr lang="en-US" sz="12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18</a:t>
            </a:fld>
            <a:endParaRPr/>
          </a:p>
        </p:txBody>
      </p:sp>
      <p:sp>
        <p:nvSpPr>
          <p:cNvPr id="949" name="Google Shape;949;p33"/>
          <p:cNvSpPr txBox="1">
            <a:spLocks noGrp="1"/>
          </p:cNvSpPr>
          <p:nvPr>
            <p:ph type="title"/>
          </p:nvPr>
        </p:nvSpPr>
        <p:spPr>
          <a:xfrm>
            <a:off x="-188912" y="3048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 to ε-NFA: </a:t>
            </a:r>
            <a:r>
              <a:rPr lang="en-US" sz="2400" b="1" i="0" u="none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Induction 3</a:t>
            </a: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– Closure</a:t>
            </a:r>
            <a:endParaRPr/>
          </a:p>
        </p:txBody>
      </p:sp>
      <p:grpSp>
        <p:nvGrpSpPr>
          <p:cNvPr id="950" name="Google Shape;950;p33"/>
          <p:cNvGrpSpPr/>
          <p:nvPr/>
        </p:nvGrpSpPr>
        <p:grpSpPr>
          <a:xfrm>
            <a:off x="2667000" y="2743200"/>
            <a:ext cx="2857500" cy="1428750"/>
            <a:chOff x="1680" y="1728"/>
            <a:chExt cx="1800" cy="900"/>
          </a:xfrm>
        </p:grpSpPr>
        <p:sp>
          <p:nvSpPr>
            <p:cNvPr id="951" name="Google Shape;951;p33"/>
            <p:cNvSpPr/>
            <p:nvPr/>
          </p:nvSpPr>
          <p:spPr>
            <a:xfrm>
              <a:off x="1680" y="1728"/>
              <a:ext cx="1800" cy="900"/>
            </a:xfrm>
            <a:prstGeom prst="ellipse">
              <a:avLst/>
            </a:prstGeom>
            <a:solidFill>
              <a:schemeClr val="accent1">
                <a:alpha val="49800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 E</a:t>
              </a:r>
              <a:endParaRPr/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3168" y="201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3" name="Google Shape;953;p33"/>
            <p:cNvSpPr/>
            <p:nvPr/>
          </p:nvSpPr>
          <p:spPr>
            <a:xfrm>
              <a:off x="1728" y="201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954" name="Google Shape;954;p33"/>
          <p:cNvGrpSpPr/>
          <p:nvPr/>
        </p:nvGrpSpPr>
        <p:grpSpPr>
          <a:xfrm>
            <a:off x="609600" y="1676400"/>
            <a:ext cx="7143750" cy="4362449"/>
            <a:chOff x="384" y="1056"/>
            <a:chExt cx="4500" cy="2748"/>
          </a:xfrm>
        </p:grpSpPr>
        <p:sp>
          <p:nvSpPr>
            <p:cNvPr id="955" name="Google Shape;955;p33"/>
            <p:cNvSpPr/>
            <p:nvPr/>
          </p:nvSpPr>
          <p:spPr>
            <a:xfrm>
              <a:off x="384" y="1056"/>
              <a:ext cx="4500" cy="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6" name="Google Shape;956;p33"/>
            <p:cNvSpPr txBox="1"/>
            <p:nvPr/>
          </p:nvSpPr>
          <p:spPr>
            <a:xfrm>
              <a:off x="2256" y="350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lang="en-US" sz="1800" b="1" i="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For E*</a:t>
              </a:r>
              <a:endParaRPr/>
            </a:p>
          </p:txBody>
        </p:sp>
      </p:grpSp>
      <p:grpSp>
        <p:nvGrpSpPr>
          <p:cNvPr id="957" name="Google Shape;957;p33"/>
          <p:cNvGrpSpPr/>
          <p:nvPr/>
        </p:nvGrpSpPr>
        <p:grpSpPr>
          <a:xfrm>
            <a:off x="990600" y="1752600"/>
            <a:ext cx="6115049" cy="3295650"/>
            <a:chOff x="624" y="1104"/>
            <a:chExt cx="3852" cy="2076"/>
          </a:xfrm>
        </p:grpSpPr>
        <p:sp>
          <p:nvSpPr>
            <p:cNvPr id="958" name="Google Shape;958;p33"/>
            <p:cNvSpPr/>
            <p:nvPr/>
          </p:nvSpPr>
          <p:spPr>
            <a:xfrm>
              <a:off x="4176" y="201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624" y="2016"/>
              <a:ext cx="300" cy="300"/>
            </a:xfrm>
            <a:prstGeom prst="ellipse">
              <a:avLst/>
            </a:prstGeom>
            <a:solidFill>
              <a:srgbClr val="FFFF99">
                <a:alpha val="49800"/>
              </a:srgb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960" name="Google Shape;960;p33"/>
            <p:cNvCxnSpPr/>
            <p:nvPr/>
          </p:nvCxnSpPr>
          <p:spPr>
            <a:xfrm>
              <a:off x="912" y="2160"/>
              <a:ext cx="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61" name="Google Shape;961;p33"/>
            <p:cNvCxnSpPr/>
            <p:nvPr/>
          </p:nvCxnSpPr>
          <p:spPr>
            <a:xfrm>
              <a:off x="3456" y="2160"/>
              <a:ext cx="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62" name="Google Shape;962;p33"/>
            <p:cNvCxnSpPr/>
            <p:nvPr/>
          </p:nvCxnSpPr>
          <p:spPr>
            <a:xfrm>
              <a:off x="2514" y="1266"/>
              <a:ext cx="0" cy="1500"/>
            </a:xfrm>
            <a:prstGeom prst="curvedConnector3">
              <a:avLst>
                <a:gd name="adj1" fmla="val -2014317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63" name="Google Shape;963;p33"/>
            <p:cNvCxnSpPr/>
            <p:nvPr/>
          </p:nvCxnSpPr>
          <p:spPr>
            <a:xfrm>
              <a:off x="2568" y="504"/>
              <a:ext cx="0" cy="3600"/>
            </a:xfrm>
            <a:prstGeom prst="curvedConnector3">
              <a:avLst>
                <a:gd name="adj1" fmla="val -23019742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964" name="Google Shape;964;p33"/>
            <p:cNvSpPr txBox="1"/>
            <p:nvPr/>
          </p:nvSpPr>
          <p:spPr>
            <a:xfrm>
              <a:off x="2496" y="110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ucida Sans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  <p:sp>
          <p:nvSpPr>
            <p:cNvPr id="965" name="Google Shape;965;p33"/>
            <p:cNvSpPr txBox="1"/>
            <p:nvPr/>
          </p:nvSpPr>
          <p:spPr>
            <a:xfrm>
              <a:off x="2544" y="28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ucida Sans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  <p:sp>
          <p:nvSpPr>
            <p:cNvPr id="966" name="Google Shape;966;p33"/>
            <p:cNvSpPr txBox="1"/>
            <p:nvPr/>
          </p:nvSpPr>
          <p:spPr>
            <a:xfrm>
              <a:off x="3696" y="18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ucida Sans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  <p:sp>
          <p:nvSpPr>
            <p:cNvPr id="967" name="Google Shape;967;p33"/>
            <p:cNvSpPr txBox="1"/>
            <p:nvPr/>
          </p:nvSpPr>
          <p:spPr>
            <a:xfrm>
              <a:off x="1152" y="18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Lucida Sans"/>
                <a:buNone/>
              </a:pPr>
              <a:r>
                <a:rPr lang="en-US" sz="1800" b="0" i="0" u="none">
                  <a:solidFill>
                    <a:schemeClr val="dk2"/>
                  </a:solidFill>
                  <a:latin typeface="Lucida Sans"/>
                  <a:ea typeface="Lucida Sans"/>
                  <a:cs typeface="Lucida Sans"/>
                  <a:sym typeface="Lucida Sans"/>
                </a:rPr>
                <a:t>ε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4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976" name="Google Shape;976;p34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 to ε-NFA construction </a:t>
            </a:r>
            <a:endParaRPr/>
          </a:p>
        </p:txBody>
      </p:sp>
      <p:sp>
        <p:nvSpPr>
          <p:cNvPr id="977" name="Google Shape;977;p34"/>
          <p:cNvSpPr/>
          <p:nvPr/>
        </p:nvSpPr>
        <p:spPr>
          <a:xfrm>
            <a:off x="5486400" y="381000"/>
            <a:ext cx="20574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-NFA</a:t>
            </a:r>
            <a:endParaRPr/>
          </a:p>
        </p:txBody>
      </p:sp>
      <p:sp>
        <p:nvSpPr>
          <p:cNvPr id="978" name="Google Shape;978;p34"/>
          <p:cNvSpPr/>
          <p:nvPr/>
        </p:nvSpPr>
        <p:spPr>
          <a:xfrm>
            <a:off x="2133600" y="457200"/>
            <a:ext cx="22098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Ex</a:t>
            </a:r>
            <a:endParaRPr/>
          </a:p>
        </p:txBody>
      </p:sp>
      <p:cxnSp>
        <p:nvCxnSpPr>
          <p:cNvPr id="979" name="Google Shape;979;p34"/>
          <p:cNvCxnSpPr/>
          <p:nvPr/>
        </p:nvCxnSpPr>
        <p:spPr>
          <a:xfrm rot="10800000">
            <a:off x="4343400" y="685800"/>
            <a:ext cx="1143000" cy="0"/>
          </a:xfrm>
          <a:prstGeom prst="straightConnector1">
            <a:avLst/>
          </a:prstGeom>
          <a:noFill/>
          <a:ln w="19050" cap="flat" cmpd="sng">
            <a:solidFill>
              <a:schemeClr val="hlink"/>
            </a:solidFill>
            <a:prstDash val="solid"/>
            <a:miter lim="800000"/>
            <a:headEnd type="stealth" w="med" len="med"/>
            <a:tailEnd type="none" w="med" len="med"/>
          </a:ln>
        </p:spPr>
      </p:cxnSp>
      <p:sp>
        <p:nvSpPr>
          <p:cNvPr id="980" name="Google Shape;980;p34"/>
          <p:cNvSpPr txBox="1"/>
          <p:nvPr/>
        </p:nvSpPr>
        <p:spPr>
          <a:xfrm>
            <a:off x="4267200" y="669925"/>
            <a:ext cx="14130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Theorem 2</a:t>
            </a:r>
            <a:endParaRPr/>
          </a:p>
        </p:txBody>
      </p:sp>
      <p:sp>
        <p:nvSpPr>
          <p:cNvPr id="981" name="Google Shape;981;p34"/>
          <p:cNvSpPr txBox="1"/>
          <p:nvPr/>
        </p:nvSpPr>
        <p:spPr>
          <a:xfrm>
            <a:off x="1203325" y="2152650"/>
            <a:ext cx="12429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sp>
        <p:nvSpPr>
          <p:cNvPr id="982" name="Google Shape;982;p34"/>
          <p:cNvSpPr txBox="1"/>
          <p:nvPr/>
        </p:nvSpPr>
        <p:spPr>
          <a:xfrm flipH="1">
            <a:off x="2590800" y="2133600"/>
            <a:ext cx="2514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(0+1)*01(0+1)*</a:t>
            </a:r>
            <a:endParaRPr/>
          </a:p>
        </p:txBody>
      </p:sp>
      <p:cxnSp>
        <p:nvCxnSpPr>
          <p:cNvPr id="983" name="Google Shape;983;p34"/>
          <p:cNvCxnSpPr/>
          <p:nvPr/>
        </p:nvCxnSpPr>
        <p:spPr>
          <a:xfrm>
            <a:off x="609600" y="4903787"/>
            <a:ext cx="304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grpSp>
        <p:nvGrpSpPr>
          <p:cNvPr id="984" name="Google Shape;984;p34"/>
          <p:cNvGrpSpPr/>
          <p:nvPr/>
        </p:nvGrpSpPr>
        <p:grpSpPr>
          <a:xfrm>
            <a:off x="1676400" y="4408487"/>
            <a:ext cx="1143000" cy="1028700"/>
            <a:chOff x="1676400" y="3771900"/>
            <a:chExt cx="1143000" cy="1028700"/>
          </a:xfrm>
        </p:grpSpPr>
        <p:sp>
          <p:nvSpPr>
            <p:cNvPr id="985" name="Google Shape;985;p34"/>
            <p:cNvSpPr/>
            <p:nvPr/>
          </p:nvSpPr>
          <p:spPr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987" name="Google Shape;987;p34"/>
            <p:cNvCxnSpPr/>
            <p:nvPr/>
          </p:nvCxnSpPr>
          <p:spPr>
            <a:xfrm>
              <a:off x="1981200" y="4038600"/>
              <a:ext cx="53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988" name="Google Shape;988;p34"/>
            <p:cNvSpPr/>
            <p:nvPr/>
          </p:nvSpPr>
          <p:spPr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989" name="Google Shape;989;p34"/>
            <p:cNvCxnSpPr/>
            <p:nvPr/>
          </p:nvCxnSpPr>
          <p:spPr>
            <a:xfrm>
              <a:off x="1981200" y="4648200"/>
              <a:ext cx="533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990" name="Google Shape;990;p34"/>
            <p:cNvSpPr/>
            <p:nvPr/>
          </p:nvSpPr>
          <p:spPr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91" name="Google Shape;991;p34"/>
            <p:cNvSpPr txBox="1"/>
            <p:nvPr/>
          </p:nvSpPr>
          <p:spPr>
            <a:xfrm>
              <a:off x="2041525" y="3771900"/>
              <a:ext cx="2682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92" name="Google Shape;992;p34"/>
            <p:cNvSpPr txBox="1"/>
            <p:nvPr/>
          </p:nvSpPr>
          <p:spPr>
            <a:xfrm>
              <a:off x="2057400" y="4449763"/>
              <a:ext cx="268200" cy="27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993" name="Google Shape;993;p34"/>
          <p:cNvGrpSpPr/>
          <p:nvPr/>
        </p:nvGrpSpPr>
        <p:grpSpPr>
          <a:xfrm>
            <a:off x="2819400" y="4408487"/>
            <a:ext cx="609600" cy="1082700"/>
            <a:chOff x="2819400" y="3771900"/>
            <a:chExt cx="609600" cy="1082700"/>
          </a:xfrm>
        </p:grpSpPr>
        <p:sp>
          <p:nvSpPr>
            <p:cNvPr id="994" name="Google Shape;994;p34"/>
            <p:cNvSpPr/>
            <p:nvPr/>
          </p:nvSpPr>
          <p:spPr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995" name="Google Shape;995;p34"/>
            <p:cNvCxnSpPr/>
            <p:nvPr/>
          </p:nvCxnSpPr>
          <p:spPr>
            <a:xfrm>
              <a:off x="2819400" y="4038600"/>
              <a:ext cx="304800" cy="152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996" name="Google Shape;996;p34"/>
            <p:cNvCxnSpPr/>
            <p:nvPr/>
          </p:nvCxnSpPr>
          <p:spPr>
            <a:xfrm rot="10800000" flipH="1">
              <a:off x="2819400" y="4343400"/>
              <a:ext cx="3048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997" name="Google Shape;997;p34"/>
            <p:cNvSpPr txBox="1"/>
            <p:nvPr/>
          </p:nvSpPr>
          <p:spPr>
            <a:xfrm>
              <a:off x="2819400" y="3771900"/>
              <a:ext cx="295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998" name="Google Shape;998;p34"/>
            <p:cNvSpPr txBox="1"/>
            <p:nvPr/>
          </p:nvSpPr>
          <p:spPr>
            <a:xfrm>
              <a:off x="2895600" y="4457700"/>
              <a:ext cx="295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grpSp>
        <p:nvGrpSpPr>
          <p:cNvPr id="999" name="Google Shape;999;p34"/>
          <p:cNvGrpSpPr/>
          <p:nvPr/>
        </p:nvGrpSpPr>
        <p:grpSpPr>
          <a:xfrm>
            <a:off x="914400" y="4484687"/>
            <a:ext cx="762000" cy="930300"/>
            <a:chOff x="914400" y="3848100"/>
            <a:chExt cx="762000" cy="930300"/>
          </a:xfrm>
        </p:grpSpPr>
        <p:sp>
          <p:nvSpPr>
            <p:cNvPr id="1000" name="Google Shape;1000;p34"/>
            <p:cNvSpPr/>
            <p:nvPr/>
          </p:nvSpPr>
          <p:spPr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001" name="Google Shape;1001;p34"/>
            <p:cNvCxnSpPr/>
            <p:nvPr/>
          </p:nvCxnSpPr>
          <p:spPr>
            <a:xfrm rot="10800000" flipH="1">
              <a:off x="1219200" y="4038600"/>
              <a:ext cx="4572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002" name="Google Shape;1002;p34"/>
            <p:cNvCxnSpPr/>
            <p:nvPr/>
          </p:nvCxnSpPr>
          <p:spPr>
            <a:xfrm>
              <a:off x="1219200" y="4343400"/>
              <a:ext cx="4572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03" name="Google Shape;1003;p34"/>
            <p:cNvSpPr txBox="1"/>
            <p:nvPr/>
          </p:nvSpPr>
          <p:spPr>
            <a:xfrm>
              <a:off x="1295400" y="3848100"/>
              <a:ext cx="295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004" name="Google Shape;1004;p34"/>
            <p:cNvSpPr txBox="1"/>
            <p:nvPr/>
          </p:nvSpPr>
          <p:spPr>
            <a:xfrm>
              <a:off x="1295400" y="4381500"/>
              <a:ext cx="295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grpSp>
        <p:nvGrpSpPr>
          <p:cNvPr id="1005" name="Google Shape;1005;p34"/>
          <p:cNvGrpSpPr/>
          <p:nvPr/>
        </p:nvGrpSpPr>
        <p:grpSpPr>
          <a:xfrm>
            <a:off x="1016000" y="5056049"/>
            <a:ext cx="2349500" cy="887474"/>
            <a:chOff x="1016000" y="4419600"/>
            <a:chExt cx="2349500" cy="887563"/>
          </a:xfrm>
        </p:grpSpPr>
        <p:sp>
          <p:nvSpPr>
            <p:cNvPr id="1006" name="Google Shape;1006;p34"/>
            <p:cNvSpPr/>
            <p:nvPr/>
          </p:nvSpPr>
          <p:spPr>
            <a:xfrm>
              <a:off x="1016000" y="4419600"/>
              <a:ext cx="2349500" cy="698500"/>
            </a:xfrm>
            <a:custGeom>
              <a:avLst/>
              <a:gdLst/>
              <a:ahLst/>
              <a:cxnLst/>
              <a:rect l="l" t="t" r="r" b="b"/>
              <a:pathLst>
                <a:path w="1480" h="440" extrusionOk="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07" name="Google Shape;1007;p34"/>
            <p:cNvSpPr txBox="1"/>
            <p:nvPr/>
          </p:nvSpPr>
          <p:spPr>
            <a:xfrm>
              <a:off x="2246313" y="4906963"/>
              <a:ext cx="29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grpSp>
        <p:nvGrpSpPr>
          <p:cNvPr id="1008" name="Google Shape;1008;p34"/>
          <p:cNvGrpSpPr/>
          <p:nvPr/>
        </p:nvGrpSpPr>
        <p:grpSpPr>
          <a:xfrm>
            <a:off x="1066800" y="3970260"/>
            <a:ext cx="2324100" cy="781032"/>
            <a:chOff x="1066800" y="3333690"/>
            <a:chExt cx="2324100" cy="781110"/>
          </a:xfrm>
        </p:grpSpPr>
        <p:sp>
          <p:nvSpPr>
            <p:cNvPr id="1009" name="Google Shape;1009;p34"/>
            <p:cNvSpPr/>
            <p:nvPr/>
          </p:nvSpPr>
          <p:spPr>
            <a:xfrm>
              <a:off x="1066800" y="3644900"/>
              <a:ext cx="2324100" cy="469900"/>
            </a:xfrm>
            <a:custGeom>
              <a:avLst/>
              <a:gdLst/>
              <a:ahLst/>
              <a:cxnLst/>
              <a:rect l="l" t="t" r="r" b="b"/>
              <a:pathLst>
                <a:path w="1464" h="296" extrusionOk="0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0" name="Google Shape;1010;p34"/>
            <p:cNvSpPr txBox="1"/>
            <p:nvPr/>
          </p:nvSpPr>
          <p:spPr>
            <a:xfrm>
              <a:off x="1828800" y="3333690"/>
              <a:ext cx="297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grpSp>
        <p:nvGrpSpPr>
          <p:cNvPr id="1011" name="Google Shape;1011;p34"/>
          <p:cNvGrpSpPr/>
          <p:nvPr/>
        </p:nvGrpSpPr>
        <p:grpSpPr>
          <a:xfrm>
            <a:off x="3429000" y="4560887"/>
            <a:ext cx="1884363" cy="666750"/>
            <a:chOff x="2160" y="2472"/>
            <a:chExt cx="1187" cy="420"/>
          </a:xfrm>
        </p:grpSpPr>
        <p:cxnSp>
          <p:nvCxnSpPr>
            <p:cNvPr id="1012" name="Google Shape;1012;p34"/>
            <p:cNvCxnSpPr/>
            <p:nvPr/>
          </p:nvCxnSpPr>
          <p:spPr>
            <a:xfrm>
              <a:off x="2160" y="2688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13" name="Google Shape;1013;p34"/>
            <p:cNvSpPr/>
            <p:nvPr/>
          </p:nvSpPr>
          <p:spPr>
            <a:xfrm>
              <a:off x="2400" y="2592"/>
              <a:ext cx="3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4" name="Google Shape;1014;p34"/>
            <p:cNvSpPr txBox="1"/>
            <p:nvPr/>
          </p:nvSpPr>
          <p:spPr>
            <a:xfrm>
              <a:off x="2183" y="247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cxnSp>
          <p:nvCxnSpPr>
            <p:cNvPr id="1015" name="Google Shape;1015;p34"/>
            <p:cNvCxnSpPr/>
            <p:nvPr/>
          </p:nvCxnSpPr>
          <p:spPr>
            <a:xfrm>
              <a:off x="2592" y="2669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16" name="Google Shape;1016;p34"/>
            <p:cNvSpPr/>
            <p:nvPr/>
          </p:nvSpPr>
          <p:spPr>
            <a:xfrm>
              <a:off x="2832" y="2573"/>
              <a:ext cx="3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17" name="Google Shape;1017;p34"/>
            <p:cNvSpPr txBox="1"/>
            <p:nvPr/>
          </p:nvSpPr>
          <p:spPr>
            <a:xfrm>
              <a:off x="2615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018" name="Google Shape;1018;p34"/>
            <p:cNvCxnSpPr/>
            <p:nvPr/>
          </p:nvCxnSpPr>
          <p:spPr>
            <a:xfrm>
              <a:off x="3024" y="2669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19" name="Google Shape;1019;p34"/>
            <p:cNvSpPr txBox="1"/>
            <p:nvPr/>
          </p:nvSpPr>
          <p:spPr>
            <a:xfrm>
              <a:off x="3047" y="249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1020" name="Google Shape;1020;p34"/>
          <p:cNvGrpSpPr/>
          <p:nvPr/>
        </p:nvGrpSpPr>
        <p:grpSpPr>
          <a:xfrm>
            <a:off x="5181600" y="3997325"/>
            <a:ext cx="2838450" cy="1954212"/>
            <a:chOff x="3264" y="2117"/>
            <a:chExt cx="1788" cy="1231"/>
          </a:xfrm>
        </p:grpSpPr>
        <p:sp>
          <p:nvSpPr>
            <p:cNvPr id="1021" name="Google Shape;1021;p34"/>
            <p:cNvSpPr/>
            <p:nvPr/>
          </p:nvSpPr>
          <p:spPr>
            <a:xfrm>
              <a:off x="3264" y="2592"/>
              <a:ext cx="3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022" name="Google Shape;1022;p34"/>
            <p:cNvCxnSpPr/>
            <p:nvPr/>
          </p:nvCxnSpPr>
          <p:spPr>
            <a:xfrm>
              <a:off x="3456" y="2688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23" name="Google Shape;1023;p34"/>
            <p:cNvSpPr/>
            <p:nvPr/>
          </p:nvSpPr>
          <p:spPr>
            <a:xfrm>
              <a:off x="3744" y="2448"/>
              <a:ext cx="3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3744" y="2832"/>
              <a:ext cx="3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025" name="Google Shape;1025;p34"/>
            <p:cNvCxnSpPr/>
            <p:nvPr/>
          </p:nvCxnSpPr>
          <p:spPr>
            <a:xfrm>
              <a:off x="3456" y="2736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026" name="Google Shape;1026;p34"/>
            <p:cNvCxnSpPr/>
            <p:nvPr/>
          </p:nvCxnSpPr>
          <p:spPr>
            <a:xfrm>
              <a:off x="3936" y="2544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27" name="Google Shape;1027;p34"/>
            <p:cNvSpPr/>
            <p:nvPr/>
          </p:nvSpPr>
          <p:spPr>
            <a:xfrm>
              <a:off x="4272" y="2448"/>
              <a:ext cx="3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028" name="Google Shape;1028;p34"/>
            <p:cNvCxnSpPr/>
            <p:nvPr/>
          </p:nvCxnSpPr>
          <p:spPr>
            <a:xfrm>
              <a:off x="3936" y="2928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29" name="Google Shape;1029;p34"/>
            <p:cNvSpPr/>
            <p:nvPr/>
          </p:nvSpPr>
          <p:spPr>
            <a:xfrm>
              <a:off x="4272" y="2832"/>
              <a:ext cx="3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30" name="Google Shape;1030;p34"/>
            <p:cNvSpPr/>
            <p:nvPr/>
          </p:nvSpPr>
          <p:spPr>
            <a:xfrm>
              <a:off x="4752" y="2592"/>
              <a:ext cx="300" cy="3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1031" name="Google Shape;1031;p34"/>
            <p:cNvCxnSpPr/>
            <p:nvPr/>
          </p:nvCxnSpPr>
          <p:spPr>
            <a:xfrm>
              <a:off x="4464" y="2544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1032" name="Google Shape;1032;p34"/>
            <p:cNvCxnSpPr/>
            <p:nvPr/>
          </p:nvCxnSpPr>
          <p:spPr>
            <a:xfrm>
              <a:off x="4464" y="2928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1033" name="Google Shape;1033;p34"/>
            <p:cNvSpPr txBox="1"/>
            <p:nvPr/>
          </p:nvSpPr>
          <p:spPr>
            <a:xfrm>
              <a:off x="3974" y="23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34" name="Google Shape;1034;p34"/>
            <p:cNvSpPr txBox="1"/>
            <p:nvPr/>
          </p:nvSpPr>
          <p:spPr>
            <a:xfrm>
              <a:off x="3984" y="2803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35" name="Google Shape;1035;p34"/>
            <p:cNvSpPr txBox="1"/>
            <p:nvPr/>
          </p:nvSpPr>
          <p:spPr>
            <a:xfrm>
              <a:off x="4464" y="2376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036" name="Google Shape;1036;p34"/>
            <p:cNvSpPr txBox="1"/>
            <p:nvPr/>
          </p:nvSpPr>
          <p:spPr>
            <a:xfrm>
              <a:off x="4512" y="280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037" name="Google Shape;1037;p34"/>
            <p:cNvSpPr txBox="1"/>
            <p:nvPr/>
          </p:nvSpPr>
          <p:spPr>
            <a:xfrm>
              <a:off x="3504" y="2424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038" name="Google Shape;1038;p34"/>
            <p:cNvSpPr txBox="1"/>
            <p:nvPr/>
          </p:nvSpPr>
          <p:spPr>
            <a:xfrm>
              <a:off x="3504" y="276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039" name="Google Shape;1039;p34"/>
            <p:cNvSpPr/>
            <p:nvPr/>
          </p:nvSpPr>
          <p:spPr>
            <a:xfrm>
              <a:off x="3328" y="2784"/>
              <a:ext cx="1480" cy="440"/>
            </a:xfrm>
            <a:custGeom>
              <a:avLst/>
              <a:gdLst/>
              <a:ahLst/>
              <a:cxnLst/>
              <a:rect l="l" t="t" r="r" b="b"/>
              <a:pathLst>
                <a:path w="1480" h="440" extrusionOk="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40" name="Google Shape;1040;p34"/>
            <p:cNvSpPr txBox="1"/>
            <p:nvPr/>
          </p:nvSpPr>
          <p:spPr>
            <a:xfrm>
              <a:off x="4103" y="304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041" name="Google Shape;1041;p34"/>
            <p:cNvSpPr/>
            <p:nvPr/>
          </p:nvSpPr>
          <p:spPr>
            <a:xfrm>
              <a:off x="3360" y="2296"/>
              <a:ext cx="1490" cy="296"/>
            </a:xfrm>
            <a:custGeom>
              <a:avLst/>
              <a:gdLst/>
              <a:ahLst/>
              <a:cxnLst/>
              <a:rect l="l" t="t" r="r" b="b"/>
              <a:pathLst>
                <a:path w="1464" h="296" extrusionOk="0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42" name="Google Shape;1042;p34"/>
            <p:cNvSpPr txBox="1"/>
            <p:nvPr/>
          </p:nvSpPr>
          <p:spPr>
            <a:xfrm>
              <a:off x="3840" y="211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1043" name="Google Shape;1043;p34"/>
            <p:cNvSpPr/>
            <p:nvPr/>
          </p:nvSpPr>
          <p:spPr>
            <a:xfrm>
              <a:off x="4704" y="2544"/>
              <a:ext cx="300" cy="300"/>
            </a:xfrm>
            <a:prstGeom prst="ellipse">
              <a:avLst/>
            </a:prstGeom>
            <a:solidFill>
              <a:schemeClr val="accent1">
                <a:alpha val="12549"/>
              </a:schemeClr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044" name="Google Shape;1044;p34"/>
          <p:cNvSpPr txBox="1"/>
          <p:nvPr/>
        </p:nvSpPr>
        <p:spPr>
          <a:xfrm flipH="1">
            <a:off x="1981200" y="3227387"/>
            <a:ext cx="1143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(0+1)*</a:t>
            </a:r>
            <a:endParaRPr/>
          </a:p>
        </p:txBody>
      </p:sp>
      <p:sp>
        <p:nvSpPr>
          <p:cNvPr id="1045" name="Google Shape;1045;p34"/>
          <p:cNvSpPr txBox="1"/>
          <p:nvPr/>
        </p:nvSpPr>
        <p:spPr>
          <a:xfrm flipH="1">
            <a:off x="3886200" y="3227387"/>
            <a:ext cx="762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01</a:t>
            </a:r>
            <a:endParaRPr/>
          </a:p>
        </p:txBody>
      </p:sp>
      <p:sp>
        <p:nvSpPr>
          <p:cNvPr id="1046" name="Google Shape;1046;p34"/>
          <p:cNvSpPr txBox="1"/>
          <p:nvPr/>
        </p:nvSpPr>
        <p:spPr>
          <a:xfrm flipH="1">
            <a:off x="5715000" y="3227387"/>
            <a:ext cx="11430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(0+1)*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7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69" name="Google Shape;669;p17"/>
          <p:cNvSpPr txBox="1">
            <a:spLocks noGrp="1"/>
          </p:cNvSpPr>
          <p:nvPr>
            <p:ph type="title"/>
          </p:nvPr>
        </p:nvSpPr>
        <p:spPr>
          <a:xfrm>
            <a:off x="247650" y="131762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Regular Expressions vs. Finite Automata</a:t>
            </a:r>
            <a:endParaRPr/>
          </a:p>
        </p:txBody>
      </p:sp>
      <p:sp>
        <p:nvSpPr>
          <p:cNvPr id="670" name="Google Shape;670;p17"/>
          <p:cNvSpPr txBox="1">
            <a:spLocks noGrp="1"/>
          </p:cNvSpPr>
          <p:nvPr>
            <p:ph type="body" idx="1"/>
          </p:nvPr>
        </p:nvSpPr>
        <p:spPr>
          <a:xfrm>
            <a:off x="533400" y="1978025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Offers a declarative way to express the pattern of any string we want to accept	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E.g., </a:t>
            </a:r>
            <a:r>
              <a:rPr lang="en-US" sz="2000" b="0" i="0" u="none">
                <a:solidFill>
                  <a:srgbClr val="CC3499"/>
                </a:solidFill>
                <a:latin typeface="Verdana"/>
                <a:ea typeface="Verdana"/>
                <a:cs typeface="Verdana"/>
                <a:sym typeface="Verdana"/>
              </a:rPr>
              <a:t>01*+ 10*</a:t>
            </a:r>
            <a:endParaRPr/>
          </a:p>
          <a:p>
            <a:pPr marL="908050" lvl="1" indent="-3095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>
              <a:solidFill>
                <a:srgbClr val="CC3499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Automata =&gt; more machine-like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&lt; input: string  , output: [accept/reject]  &gt;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 expressions =&gt; more program syntax-like</a:t>
            </a:r>
            <a:endParaRPr/>
          </a:p>
          <a:p>
            <a:pPr marL="469900" lvl="0" indent="-317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35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1055" name="Google Shape;1055;p35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Algebraic Laws of Regular Expressions</a:t>
            </a:r>
            <a:endParaRPr/>
          </a:p>
        </p:txBody>
      </p:sp>
      <p:sp>
        <p:nvSpPr>
          <p:cNvPr id="1056" name="Google Shape;1056;p35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Commutative: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E+F = F+E</a:t>
            </a: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Associative: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(E+F)+G = E+(F+G)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(EF)G = E(FG)</a:t>
            </a: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Identity: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E+Φ = E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= E 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E</a:t>
            </a: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Annihilator: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ΦE = EΦ = Φ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6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1065" name="Google Shape;1065;p36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Algebraic Law </a:t>
            </a:r>
            <a:endParaRPr/>
          </a:p>
        </p:txBody>
      </p:sp>
      <p:sp>
        <p:nvSpPr>
          <p:cNvPr id="1066" name="Google Shape;1066;p36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Distributive:</a:t>
            </a: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E(F+G) = EF + EG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(F+G)E = FE+GE</a:t>
            </a: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Idempotent: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+ E = E</a:t>
            </a: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Involving Kleene closures:</a:t>
            </a: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(E*)* 	= E*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Φ* 	= ε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ε*	= ε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</a:t>
            </a:r>
            <a:r>
              <a:rPr lang="en-US" sz="24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	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=EE*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E? 	= ε +E</a:t>
            </a: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17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37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1075" name="Google Shape;1075;p37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True or False?</a:t>
            </a:r>
            <a:endParaRPr/>
          </a:p>
        </p:txBody>
      </p:sp>
      <p:sp>
        <p:nvSpPr>
          <p:cNvPr id="1076" name="Google Shape;1076;p37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09600" lvl="0" indent="-609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R and S be two regular expressions. Then:</a:t>
            </a:r>
            <a:endParaRPr/>
          </a:p>
          <a:p>
            <a:pPr marL="609600" lvl="0" indent="-6096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((R*)*)* = R*				?</a:t>
            </a:r>
            <a:endParaRPr/>
          </a:p>
          <a:p>
            <a:pPr marL="990600" lvl="1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(R+S)* = R* + S*			?</a:t>
            </a:r>
            <a:endParaRPr/>
          </a:p>
          <a:p>
            <a:pPr marL="990600" lvl="1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90600" lvl="1" indent="-533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AutoNum type="arabicPeriod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(RS + R)* RS = (RR*S)*		?</a:t>
            </a:r>
            <a:endParaRPr/>
          </a:p>
          <a:p>
            <a:pPr marL="990600" lvl="1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90600" lvl="1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09600" lvl="0" indent="-4318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292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8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1085" name="Google Shape;1085;p38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Summary</a:t>
            </a:r>
            <a:endParaRPr/>
          </a:p>
        </p:txBody>
      </p:sp>
      <p:sp>
        <p:nvSpPr>
          <p:cNvPr id="1086" name="Google Shape;1086;p38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 expressions </a:t>
            </a:r>
            <a:endParaRPr/>
          </a:p>
          <a:p>
            <a:pPr marL="469900" lvl="0" indent="-469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Equivalence to finite automata</a:t>
            </a:r>
            <a:endParaRPr/>
          </a:p>
          <a:p>
            <a:pPr marL="469900" lvl="0" indent="-469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DFA to regular expression conversion</a:t>
            </a:r>
            <a:endParaRPr/>
          </a:p>
          <a:p>
            <a:pPr marL="469900" lvl="0" indent="-469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 expression to ε-NFA conversion</a:t>
            </a:r>
            <a:endParaRPr/>
          </a:p>
          <a:p>
            <a:pPr marL="469900" lvl="0" indent="-469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Algebraic laws of regular expressions</a:t>
            </a:r>
            <a:endParaRPr/>
          </a:p>
          <a:p>
            <a:pPr marL="469900" lvl="0" indent="-469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Unix regular expressions and Lexical Analyzer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8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79" name="Google Shape;679;p18"/>
          <p:cNvSpPr txBox="1">
            <a:spLocks noGrp="1"/>
          </p:cNvSpPr>
          <p:nvPr>
            <p:ph type="title"/>
          </p:nvPr>
        </p:nvSpPr>
        <p:spPr>
          <a:xfrm>
            <a:off x="247650" y="131762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Regular Expressions vs. Finite Automata</a:t>
            </a:r>
            <a:endParaRPr/>
          </a:p>
        </p:txBody>
      </p:sp>
      <p:sp>
        <p:nvSpPr>
          <p:cNvPr id="680" name="Google Shape;680;p18"/>
          <p:cNvSpPr txBox="1">
            <a:spLocks noGrp="1"/>
          </p:cNvSpPr>
          <p:nvPr>
            <p:ph type="body" idx="1"/>
          </p:nvPr>
        </p:nvSpPr>
        <p:spPr>
          <a:xfrm>
            <a:off x="533400" y="1978025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Unix environments heavily use regular expressions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E.g., bash shell, grep, vi &amp; other editors. 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Perl scripting – good for string processing</a:t>
            </a:r>
            <a:endParaRPr/>
          </a:p>
          <a:p>
            <a:pPr marL="469900" lvl="0" indent="-317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Lexical analyzers such as Lex or Flex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9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689" name="Google Shape;689;p19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Regular Expressions</a:t>
            </a:r>
            <a:endParaRPr/>
          </a:p>
        </p:txBody>
      </p:sp>
      <p:sp>
        <p:nvSpPr>
          <p:cNvPr id="690" name="Google Shape;690;p19"/>
          <p:cNvSpPr/>
          <p:nvPr/>
        </p:nvSpPr>
        <p:spPr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</p:txBody>
      </p:sp>
      <p:sp>
        <p:nvSpPr>
          <p:cNvPr id="691" name="Google Shape;691;p19"/>
          <p:cNvSpPr/>
          <p:nvPr/>
        </p:nvSpPr>
        <p:spPr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Automata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(DFA, NFA, ε-NFA)</a:t>
            </a:r>
            <a:endParaRPr/>
          </a:p>
        </p:txBody>
      </p:sp>
      <p:sp>
        <p:nvSpPr>
          <p:cNvPr id="692" name="Google Shape;692;p19"/>
          <p:cNvSpPr/>
          <p:nvPr/>
        </p:nvSpPr>
        <p:spPr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</a:t>
            </a:r>
            <a:b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endParaRPr/>
          </a:p>
        </p:txBody>
      </p:sp>
      <p:sp>
        <p:nvSpPr>
          <p:cNvPr id="693" name="Google Shape;693;p19"/>
          <p:cNvSpPr/>
          <p:nvPr/>
        </p:nvSpPr>
        <p:spPr>
          <a:xfrm rot="-1319936">
            <a:off x="3392420" y="2948005"/>
            <a:ext cx="274701" cy="139545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4" name="Google Shape;694;p19"/>
          <p:cNvSpPr/>
          <p:nvPr/>
        </p:nvSpPr>
        <p:spPr>
          <a:xfrm rot="1800524">
            <a:off x="4459270" y="3036918"/>
            <a:ext cx="274727" cy="137147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FF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5" name="Google Shape;695;p19"/>
          <p:cNvSpPr txBox="1"/>
          <p:nvPr/>
        </p:nvSpPr>
        <p:spPr>
          <a:xfrm>
            <a:off x="3946525" y="2225675"/>
            <a:ext cx="4224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696" name="Google Shape;696;p19"/>
          <p:cNvSpPr/>
          <p:nvPr/>
        </p:nvSpPr>
        <p:spPr>
          <a:xfrm>
            <a:off x="2587625" y="3894137"/>
            <a:ext cx="2951163" cy="2389188"/>
          </a:xfrm>
          <a:custGeom>
            <a:avLst/>
            <a:gdLst/>
            <a:ahLst/>
            <a:cxnLst/>
            <a:rect l="l" t="t" r="r" b="b"/>
            <a:pathLst>
              <a:path w="1859" h="1505" extrusionOk="0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569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7" name="Google Shape;697;p19"/>
          <p:cNvSpPr/>
          <p:nvPr/>
        </p:nvSpPr>
        <p:spPr>
          <a:xfrm>
            <a:off x="4495800" y="1752600"/>
            <a:ext cx="2995613" cy="1851025"/>
          </a:xfrm>
          <a:custGeom>
            <a:avLst/>
            <a:gdLst/>
            <a:ahLst/>
            <a:cxnLst/>
            <a:rect l="l" t="t" r="r" b="b"/>
            <a:pathLst>
              <a:path w="1887" h="1166" extrusionOk="0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980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8" name="Google Shape;698;p19"/>
          <p:cNvSpPr/>
          <p:nvPr/>
        </p:nvSpPr>
        <p:spPr>
          <a:xfrm>
            <a:off x="1057275" y="2041525"/>
            <a:ext cx="2878138" cy="1395413"/>
          </a:xfrm>
          <a:custGeom>
            <a:avLst/>
            <a:gdLst/>
            <a:ahLst/>
            <a:cxnLst/>
            <a:rect l="l" t="t" r="r" b="b"/>
            <a:pathLst>
              <a:path w="1813" h="879" extrusionOk="0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1760"/>
            </a:srgb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9" name="Google Shape;699;p19"/>
          <p:cNvSpPr txBox="1"/>
          <p:nvPr/>
        </p:nvSpPr>
        <p:spPr>
          <a:xfrm>
            <a:off x="6276975" y="3541712"/>
            <a:ext cx="26211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Automata/machines</a:t>
            </a:r>
            <a:endParaRPr/>
          </a:p>
        </p:txBody>
      </p:sp>
      <p:sp>
        <p:nvSpPr>
          <p:cNvPr id="700" name="Google Shape;700;p19"/>
          <p:cNvSpPr txBox="1"/>
          <p:nvPr/>
        </p:nvSpPr>
        <p:spPr>
          <a:xfrm>
            <a:off x="574675" y="3192462"/>
            <a:ext cx="1681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Syntactical </a:t>
            </a:r>
            <a:b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</p:txBody>
      </p:sp>
      <p:sp>
        <p:nvSpPr>
          <p:cNvPr id="701" name="Google Shape;701;p19"/>
          <p:cNvSpPr txBox="1"/>
          <p:nvPr/>
        </p:nvSpPr>
        <p:spPr>
          <a:xfrm>
            <a:off x="5538787" y="5376862"/>
            <a:ext cx="2306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language </a:t>
            </a:r>
            <a:b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0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710" name="Google Shape;710;p20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Language Operators</a:t>
            </a:r>
            <a:endParaRPr/>
          </a:p>
        </p:txBody>
      </p:sp>
      <p:sp>
        <p:nvSpPr>
          <p:cNvPr id="711" name="Google Shape;711;p20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Union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two languages: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1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L U M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all strings that are either in L or M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Note: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 union of two languages produces a third language</a:t>
            </a:r>
            <a:endParaRPr/>
          </a:p>
          <a:p>
            <a:pPr marL="469900" lvl="0" indent="-292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Concatenation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two languages: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1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L . M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all strings that are of the form </a:t>
            </a:r>
            <a:r>
              <a:rPr lang="en-US" sz="2400" b="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xy </a:t>
            </a:r>
            <a:br>
              <a:rPr lang="en-US" sz="2400" b="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2400" b="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s.t., x ∈ L and y ∈ M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2400" b="0" i="1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dot 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operator is usually omitted </a:t>
            </a:r>
            <a:endParaRPr/>
          </a:p>
          <a:p>
            <a:pPr marL="1304925" lvl="2" indent="-39528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i.e., </a:t>
            </a:r>
            <a:r>
              <a:rPr lang="en-US" sz="2000" b="1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LM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is same as L.M</a:t>
            </a:r>
            <a:endParaRPr/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1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720" name="Google Shape;720;p21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Kleene Closure (the * operator)</a:t>
            </a:r>
            <a:endParaRPr/>
          </a:p>
        </p:txBody>
      </p:sp>
      <p:sp>
        <p:nvSpPr>
          <p:cNvPr id="721" name="Google Shape;721;p21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Kleene Closure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a given language L: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{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{w | for some w 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∈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L}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{ w</a:t>
            </a:r>
            <a:r>
              <a:rPr lang="en-US" sz="1800" b="0" i="0" u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b="0" i="0" u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 w</a:t>
            </a:r>
            <a:r>
              <a:rPr lang="en-US" sz="1800" b="0" i="0" u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∈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L, w</a:t>
            </a:r>
            <a:r>
              <a:rPr lang="en-US" sz="1800" b="0" i="0" u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∈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 (duplicates allowed)}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{ w</a:t>
            </a:r>
            <a:r>
              <a:rPr lang="en-US" sz="1800" b="0" i="0" u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</a:t>
            </a:r>
            <a:r>
              <a:rPr lang="en-US" sz="1800" b="0" i="0" u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…w</a:t>
            </a:r>
            <a:r>
              <a:rPr lang="en-US" sz="1800" b="0" i="0" u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| all w’s chosen are 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∈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 (duplicates allowed)}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(Note: the choice of each w</a:t>
            </a:r>
            <a:r>
              <a:rPr lang="en-US" sz="1800" b="0" i="0" u="none" baseline="-25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independent)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1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L* 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= </a:t>
            </a:r>
            <a:r>
              <a:rPr lang="en-US" sz="24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1600" b="0" i="0" u="none" baseline="-2500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i≥0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L</a:t>
            </a:r>
            <a:r>
              <a:rPr lang="en-US" sz="1800" b="0" i="0" u="none" baseline="3000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(arbitrary number of concatenations)</a:t>
            </a:r>
            <a:endParaRPr/>
          </a:p>
          <a:p>
            <a:pPr marL="46990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1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marL="469900" lvl="0" indent="-469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L = { </a:t>
            </a:r>
            <a:r>
              <a:rPr lang="en-US" sz="20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US" sz="20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{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{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{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0000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b="0" i="0" u="none" baseline="30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= {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111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0000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000000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0000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-US" sz="1800" b="0" i="0" u="none">
                <a:solidFill>
                  <a:schemeClr val="folHlink"/>
                </a:solidFill>
                <a:latin typeface="Verdana"/>
                <a:ea typeface="Verdana"/>
                <a:cs typeface="Verdana"/>
                <a:sym typeface="Verdana"/>
              </a:rPr>
              <a:t>00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■"/>
            </a:pPr>
            <a:r>
              <a:rPr lang="en-US" sz="1800" b="1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L* 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= L</a:t>
            </a:r>
            <a:r>
              <a:rPr lang="en-US" sz="1800" b="0" i="0" u="none" baseline="3000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L</a:t>
            </a:r>
            <a:r>
              <a:rPr lang="en-US" sz="1800" b="0" i="0" u="none" baseline="3000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U 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1800" b="0" i="0" u="none" baseline="30000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8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24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-US" sz="1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…</a:t>
            </a:r>
            <a:endParaRPr/>
          </a:p>
          <a:p>
            <a:pPr marL="469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429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2" name="Google Shape;722;p21"/>
          <p:cNvSpPr/>
          <p:nvPr/>
        </p:nvSpPr>
        <p:spPr>
          <a:xfrm>
            <a:off x="2363787" y="79375"/>
            <a:ext cx="4873500" cy="93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84440" y="-4822"/>
                </a:moveTo>
                <a:lnTo>
                  <a:pt x="-20000" y="-4320"/>
                </a:lnTo>
                <a:lnTo>
                  <a:pt x="-20000" y="-4320"/>
                </a:lnTo>
                <a:lnTo>
                  <a:pt x="-10000" y="-2160"/>
                </a:lnTo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“i” here refers to how many strings to concatenate from the parent language L to produce strings in the language L</a:t>
            </a:r>
            <a:r>
              <a:rPr lang="en-US" sz="1600" b="0" i="0" u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2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731" name="Google Shape;731;p22"/>
          <p:cNvSpPr txBox="1">
            <a:spLocks noGrp="1"/>
          </p:cNvSpPr>
          <p:nvPr>
            <p:ph type="title"/>
          </p:nvPr>
        </p:nvSpPr>
        <p:spPr>
          <a:xfrm>
            <a:off x="1809750" y="420687"/>
            <a:ext cx="77931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Kleene Closure  </a:t>
            </a:r>
            <a:endParaRPr/>
          </a:p>
        </p:txBody>
      </p:sp>
      <p:sp>
        <p:nvSpPr>
          <p:cNvPr id="732" name="Google Shape;732;p22"/>
          <p:cNvSpPr txBox="1">
            <a:spLocks noGrp="1"/>
          </p:cNvSpPr>
          <p:nvPr>
            <p:ph type="body" idx="1"/>
          </p:nvPr>
        </p:nvSpPr>
        <p:spPr>
          <a:xfrm>
            <a:off x="1182687" y="2017712"/>
            <a:ext cx="7047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b="0" i="0" u="none" baseline="30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L* is an infinite set iff |L|≥1 and  L≠{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L={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}, then L* = {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46990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Char char="□"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L = Φ, then L* = {</a:t>
            </a: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  <a:p>
            <a:pPr marL="469900" lvl="0" indent="-292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r>
              <a:rPr lang="en-US" sz="28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Σ* denotes the set of all words over an alphabet Σ</a:t>
            </a:r>
            <a:endParaRPr/>
          </a:p>
          <a:p>
            <a:pPr marL="908050" lvl="1" indent="-4365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Therefore, an abbreviated way of saying there is an arbitrary language L over an alphabet Σ is: </a:t>
            </a:r>
            <a:endParaRPr/>
          </a:p>
          <a:p>
            <a:pPr marL="1304925" lvl="2" indent="-39528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⊆ Σ*</a:t>
            </a:r>
            <a:endParaRPr/>
          </a:p>
        </p:txBody>
      </p:sp>
      <p:sp>
        <p:nvSpPr>
          <p:cNvPr id="733" name="Google Shape;733;p22"/>
          <p:cNvSpPr/>
          <p:nvPr/>
        </p:nvSpPr>
        <p:spPr>
          <a:xfrm>
            <a:off x="1066800" y="4330700"/>
            <a:ext cx="6934200" cy="2514600"/>
          </a:xfrm>
          <a:prstGeom prst="roundRect">
            <a:avLst>
              <a:gd name="adj" fmla="val 16667"/>
            </a:avLst>
          </a:prstGeom>
          <a:solidFill>
            <a:schemeClr val="lt1">
              <a:alpha val="0"/>
            </a:schemeClr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4" name="Google Shape;734;p22"/>
          <p:cNvSpPr txBox="1"/>
          <p:nvPr/>
        </p:nvSpPr>
        <p:spPr>
          <a:xfrm>
            <a:off x="7966075" y="2362200"/>
            <a:ext cx="8841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sp>
        <p:nvSpPr>
          <p:cNvPr id="735" name="Google Shape;735;p22"/>
          <p:cNvSpPr txBox="1"/>
          <p:nvPr/>
        </p:nvSpPr>
        <p:spPr>
          <a:xfrm>
            <a:off x="8001000" y="3160712"/>
            <a:ext cx="8841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sp>
        <p:nvSpPr>
          <p:cNvPr id="736" name="Google Shape;736;p22"/>
          <p:cNvSpPr txBox="1"/>
          <p:nvPr/>
        </p:nvSpPr>
        <p:spPr>
          <a:xfrm>
            <a:off x="8001000" y="3813175"/>
            <a:ext cx="8841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3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745" name="Google Shape;745;p23"/>
          <p:cNvSpPr txBox="1">
            <a:spLocks noGrp="1"/>
          </p:cNvSpPr>
          <p:nvPr>
            <p:ph type="title"/>
          </p:nvPr>
        </p:nvSpPr>
        <p:spPr>
          <a:xfrm>
            <a:off x="574675" y="30480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1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Building Regular Expressions </a:t>
            </a:r>
            <a:endParaRPr/>
          </a:p>
        </p:txBody>
      </p:sp>
      <p:sp>
        <p:nvSpPr>
          <p:cNvPr id="746" name="Google Shape;746;p23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Let E be a regular expression and the language represented by E is L(E)</a:t>
            </a:r>
            <a:endParaRPr/>
          </a:p>
          <a:p>
            <a:pPr marL="469900" lvl="0" indent="-317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469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□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Then: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(E) = E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L(E + F) = L(E) U L(F)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L(E F) = L(E) L(F)</a:t>
            </a:r>
            <a:endParaRPr/>
          </a:p>
          <a:p>
            <a:pPr marL="908050" lvl="1" indent="-4365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■"/>
            </a:pPr>
            <a:r>
              <a:rPr lang="en-US" sz="2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L(E*) = (L(E))*</a:t>
            </a:r>
            <a:endParaRPr/>
          </a:p>
          <a:p>
            <a:pPr marL="469900" lvl="0" indent="-317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4"/>
          <p:cNvSpPr txBox="1"/>
          <p:nvPr/>
        </p:nvSpPr>
        <p:spPr>
          <a:xfrm>
            <a:off x="6553200" y="6245225"/>
            <a:ext cx="19812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755" name="Google Shape;755;p24"/>
          <p:cNvSpPr txBox="1">
            <a:spLocks noGrp="1"/>
          </p:cNvSpPr>
          <p:nvPr>
            <p:ph type="title"/>
          </p:nvPr>
        </p:nvSpPr>
        <p:spPr>
          <a:xfrm>
            <a:off x="179387" y="311150"/>
            <a:ext cx="80010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None/>
            </a:pPr>
            <a:r>
              <a:rPr lang="en-US" sz="2400" b="0" i="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Example: how to use these regular expression properties and language operators? </a:t>
            </a:r>
            <a:endParaRPr/>
          </a:p>
        </p:txBody>
      </p:sp>
      <p:sp>
        <p:nvSpPr>
          <p:cNvPr id="756" name="Google Shape;756;p24"/>
          <p:cNvSpPr txBox="1">
            <a:spLocks noGrp="1"/>
          </p:cNvSpPr>
          <p:nvPr>
            <p:ph type="body" idx="1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9900" lvl="0" indent="-469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lang="en-US" sz="1600" b="1" i="1" u="none">
                <a:solidFill>
                  <a:srgbClr val="CC3499"/>
                </a:solidFill>
                <a:latin typeface="Verdana"/>
                <a:ea typeface="Verdana"/>
                <a:cs typeface="Verdana"/>
                <a:sym typeface="Verdana"/>
              </a:rPr>
              <a:t>L = { w | w is a binary string which does not contain two consecutive 0s or two consecutive 1s anywhere)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E.g., w = 01010101 is in L, while w = 10010 is not in L</a:t>
            </a:r>
            <a:endParaRPr/>
          </a:p>
          <a:p>
            <a:pPr marL="469900" lvl="0" indent="-469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lang="en-US" sz="1600" b="0" i="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Goal: 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Build a regular expression for L</a:t>
            </a:r>
            <a:endParaRPr/>
          </a:p>
          <a:p>
            <a:pPr marL="469900" lvl="0" indent="-469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Four cases for w: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Case A: w starts with 0 and |w| is even 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Case B: w starts with 1 and |w| is even 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Case C: w starts with 0 and |w| is odd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Case D: w starts with 1 and |w| is odd </a:t>
            </a:r>
            <a:endParaRPr/>
          </a:p>
          <a:p>
            <a:pPr marL="469900" lvl="0" indent="-469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Regular expression for the four cases: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Case A: 	(01)*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Case B:	(10)*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Case C:	0(10)*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Case D: 	1(01)*</a:t>
            </a:r>
            <a:endParaRPr/>
          </a:p>
          <a:p>
            <a:pPr marL="469900" lvl="0" indent="-469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Since L is the union of all 4 cases: 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 Exp for L = </a:t>
            </a:r>
            <a:r>
              <a:rPr lang="en-US" sz="14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(01)* + (10)* + 0(10)* + 1(01)*</a:t>
            </a:r>
            <a:endParaRPr/>
          </a:p>
          <a:p>
            <a:pPr marL="469900" lvl="0" indent="-46990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Char char="□"/>
            </a:pP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we introduce </a:t>
            </a:r>
            <a:r>
              <a:rPr lang="en-US" sz="16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16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then the regular expression can be simplified to:</a:t>
            </a:r>
            <a:endParaRPr/>
          </a:p>
          <a:p>
            <a:pPr marL="908050" lvl="1" indent="-436562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</a:pPr>
            <a:r>
              <a:rPr lang="en-US" sz="14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Reg Exp for L = </a:t>
            </a:r>
            <a:r>
              <a:rPr lang="en-US" sz="14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20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14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+1)(01)*(</a:t>
            </a:r>
            <a:r>
              <a:rPr lang="en-US" sz="20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ε</a:t>
            </a:r>
            <a:r>
              <a:rPr lang="en-US" sz="1400" b="0" i="0" u="none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</a:rPr>
              <a:t> +0)</a:t>
            </a:r>
            <a:endParaRPr sz="1400" b="0" i="0" u="none">
              <a:solidFill>
                <a:schemeClr val="hlink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lvl="1" indent="-3476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endParaRPr sz="1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908050" lvl="1" indent="-347662" algn="l" rtl="0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</a:pPr>
            <a:endParaRPr sz="1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69900" lvl="0" indent="-381000" algn="l" rtl="0">
              <a:spcBef>
                <a:spcPts val="280"/>
              </a:spcBef>
              <a:spcAft>
                <a:spcPts val="0"/>
              </a:spcAft>
              <a:buSzPts val="1400"/>
              <a:buNone/>
            </a:pPr>
            <a:endParaRPr sz="14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1209</Words>
  <Application>Microsoft Office PowerPoint</Application>
  <PresentationFormat>On-screen Show (4:3)</PresentationFormat>
  <Paragraphs>322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Lucida Sans</vt:lpstr>
      <vt:lpstr>Noto Sans Symbols</vt:lpstr>
      <vt:lpstr>Tahoma</vt:lpstr>
      <vt:lpstr>Times New Roman</vt:lpstr>
      <vt:lpstr>Verdana</vt:lpstr>
      <vt:lpstr>1_Profile</vt:lpstr>
      <vt:lpstr>Profile</vt:lpstr>
      <vt:lpstr>2_Profile</vt:lpstr>
      <vt:lpstr>Regular Expressions </vt:lpstr>
      <vt:lpstr>Regular Expressions vs. Finite Automata</vt:lpstr>
      <vt:lpstr>Regular Expressions vs. Finite Automata</vt:lpstr>
      <vt:lpstr>Regular Expressions</vt:lpstr>
      <vt:lpstr>Language Operators</vt:lpstr>
      <vt:lpstr>Kleene Closure (the * operator)</vt:lpstr>
      <vt:lpstr>Kleene Closure  </vt:lpstr>
      <vt:lpstr>Building Regular Expressions </vt:lpstr>
      <vt:lpstr>Example: how to use these regular expression properties and language operators? </vt:lpstr>
      <vt:lpstr>Precedence of Operators</vt:lpstr>
      <vt:lpstr>Finite Automata (FA) &amp; Regular  Expressions (Reg Ex)</vt:lpstr>
      <vt:lpstr>DFA to RE construction</vt:lpstr>
      <vt:lpstr>Converting a RE to an ε-NFA</vt:lpstr>
      <vt:lpstr>Form of ε-NFA’s Constructed</vt:lpstr>
      <vt:lpstr>RE to ε-NFA: Basis</vt:lpstr>
      <vt:lpstr>RE to ε-NFA: Induction 1 – Union</vt:lpstr>
      <vt:lpstr>RE to ε-NFA: Induction 2 – Concatenation</vt:lpstr>
      <vt:lpstr>RE to ε-NFA: Induction 3 – Closure</vt:lpstr>
      <vt:lpstr>RE to ε-NFA construction </vt:lpstr>
      <vt:lpstr>Algebraic Laws of Regular Expressions</vt:lpstr>
      <vt:lpstr>Algebraic Law </vt:lpstr>
      <vt:lpstr>True or False?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Yadav, Priya</dc:creator>
  <cp:lastModifiedBy>Yadav, Priya</cp:lastModifiedBy>
  <cp:revision>2</cp:revision>
  <dcterms:modified xsi:type="dcterms:W3CDTF">2021-02-10T18:13:15Z</dcterms:modified>
</cp:coreProperties>
</file>