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511" r:id="rId2"/>
    <p:sldId id="363" r:id="rId3"/>
    <p:sldId id="398" r:id="rId4"/>
    <p:sldId id="449" r:id="rId5"/>
    <p:sldId id="397" r:id="rId6"/>
    <p:sldId id="450" r:id="rId7"/>
    <p:sldId id="399" r:id="rId8"/>
    <p:sldId id="509" r:id="rId9"/>
    <p:sldId id="510" r:id="rId10"/>
    <p:sldId id="506" r:id="rId11"/>
    <p:sldId id="507" r:id="rId12"/>
    <p:sldId id="508" r:id="rId13"/>
    <p:sldId id="364" r:id="rId14"/>
    <p:sldId id="451" r:id="rId15"/>
    <p:sldId id="462" r:id="rId16"/>
    <p:sldId id="464" r:id="rId17"/>
    <p:sldId id="475" r:id="rId18"/>
    <p:sldId id="381" r:id="rId19"/>
    <p:sldId id="465" r:id="rId20"/>
    <p:sldId id="452" r:id="rId21"/>
    <p:sldId id="453" r:id="rId22"/>
    <p:sldId id="556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534" r:id="rId44"/>
    <p:sldId id="535" r:id="rId45"/>
    <p:sldId id="536" r:id="rId46"/>
    <p:sldId id="537" r:id="rId47"/>
    <p:sldId id="538" r:id="rId48"/>
    <p:sldId id="539" r:id="rId49"/>
    <p:sldId id="540" r:id="rId50"/>
    <p:sldId id="541" r:id="rId51"/>
    <p:sldId id="542" r:id="rId52"/>
    <p:sldId id="543" r:id="rId53"/>
    <p:sldId id="544" r:id="rId54"/>
    <p:sldId id="545" r:id="rId55"/>
    <p:sldId id="546" r:id="rId56"/>
    <p:sldId id="547" r:id="rId57"/>
    <p:sldId id="548" r:id="rId58"/>
    <p:sldId id="549" r:id="rId59"/>
    <p:sldId id="550" r:id="rId60"/>
    <p:sldId id="551" r:id="rId61"/>
    <p:sldId id="552" r:id="rId62"/>
    <p:sldId id="553" r:id="rId63"/>
    <p:sldId id="554" r:id="rId64"/>
    <p:sldId id="555" r:id="rId65"/>
    <p:sldId id="466" r:id="rId66"/>
    <p:sldId id="467" r:id="rId67"/>
    <p:sldId id="471" r:id="rId68"/>
    <p:sldId id="472" r:id="rId69"/>
    <p:sldId id="473" r:id="rId70"/>
    <p:sldId id="474" r:id="rId71"/>
    <p:sldId id="477" r:id="rId72"/>
    <p:sldId id="478" r:id="rId73"/>
    <p:sldId id="481" r:id="rId74"/>
    <p:sldId id="482" r:id="rId75"/>
    <p:sldId id="479" r:id="rId76"/>
    <p:sldId id="483" r:id="rId7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22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50.wmf"/><Relationship Id="rId5" Type="http://schemas.openxmlformats.org/officeDocument/2006/relationships/image" Target="../media/image52.wmf"/><Relationship Id="rId4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48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5.wmf"/><Relationship Id="rId1" Type="http://schemas.openxmlformats.org/officeDocument/2006/relationships/image" Target="../media/image57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82.wmf"/><Relationship Id="rId4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84.wmf"/><Relationship Id="rId4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86.wmf"/><Relationship Id="rId4" Type="http://schemas.openxmlformats.org/officeDocument/2006/relationships/image" Target="../media/image8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86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86.wmf"/><Relationship Id="rId4" Type="http://schemas.openxmlformats.org/officeDocument/2006/relationships/image" Target="../media/image8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wmf"/><Relationship Id="rId1" Type="http://schemas.openxmlformats.org/officeDocument/2006/relationships/image" Target="../media/image86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6.wmf"/><Relationship Id="rId1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6.wmf"/><Relationship Id="rId1" Type="http://schemas.openxmlformats.org/officeDocument/2006/relationships/image" Target="../media/image90.wmf"/><Relationship Id="rId4" Type="http://schemas.openxmlformats.org/officeDocument/2006/relationships/image" Target="../media/image8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6.wmf"/><Relationship Id="rId1" Type="http://schemas.openxmlformats.org/officeDocument/2006/relationships/image" Target="../media/image90.wmf"/><Relationship Id="rId5" Type="http://schemas.openxmlformats.org/officeDocument/2006/relationships/image" Target="../media/image91.wmf"/><Relationship Id="rId4" Type="http://schemas.openxmlformats.org/officeDocument/2006/relationships/image" Target="../media/image8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6.wmf"/><Relationship Id="rId1" Type="http://schemas.openxmlformats.org/officeDocument/2006/relationships/image" Target="../media/image90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8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6.wmf"/><Relationship Id="rId1" Type="http://schemas.openxmlformats.org/officeDocument/2006/relationships/image" Target="../media/image90.wmf"/><Relationship Id="rId5" Type="http://schemas.openxmlformats.org/officeDocument/2006/relationships/image" Target="../media/image92.wmf"/><Relationship Id="rId4" Type="http://schemas.openxmlformats.org/officeDocument/2006/relationships/image" Target="../media/image8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6.wmf"/><Relationship Id="rId1" Type="http://schemas.openxmlformats.org/officeDocument/2006/relationships/image" Target="../media/image90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8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0.wmf"/><Relationship Id="rId5" Type="http://schemas.openxmlformats.org/officeDocument/2006/relationships/image" Target="../media/image2.wmf"/><Relationship Id="rId4" Type="http://schemas.openxmlformats.org/officeDocument/2006/relationships/image" Target="../media/image9.wmf"/><Relationship Id="rId9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83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83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95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89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95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86.wmf"/><Relationship Id="rId7" Type="http://schemas.openxmlformats.org/officeDocument/2006/relationships/image" Target="../media/image89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95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6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95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86.wmf"/><Relationship Id="rId7" Type="http://schemas.openxmlformats.org/officeDocument/2006/relationships/image" Target="../media/image97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95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86.wmf"/><Relationship Id="rId7" Type="http://schemas.openxmlformats.org/officeDocument/2006/relationships/image" Target="../media/image97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95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Relationship Id="rId9" Type="http://schemas.openxmlformats.org/officeDocument/2006/relationships/image" Target="../media/image9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14.wmf"/><Relationship Id="rId6" Type="http://schemas.openxmlformats.org/officeDocument/2006/relationships/image" Target="../media/image10.wmf"/><Relationship Id="rId5" Type="http://schemas.openxmlformats.org/officeDocument/2006/relationships/image" Target="../media/image2.wmf"/><Relationship Id="rId4" Type="http://schemas.openxmlformats.org/officeDocument/2006/relationships/image" Target="../media/image9.wmf"/><Relationship Id="rId9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86.wmf"/><Relationship Id="rId7" Type="http://schemas.openxmlformats.org/officeDocument/2006/relationships/image" Target="../media/image96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95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86.wmf"/><Relationship Id="rId7" Type="http://schemas.openxmlformats.org/officeDocument/2006/relationships/image" Target="../media/image99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95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Relationship Id="rId9" Type="http://schemas.openxmlformats.org/officeDocument/2006/relationships/image" Target="../media/image98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86.wmf"/><Relationship Id="rId7" Type="http://schemas.openxmlformats.org/officeDocument/2006/relationships/image" Target="../media/image96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95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79.wmf"/><Relationship Id="rId1" Type="http://schemas.openxmlformats.org/officeDocument/2006/relationships/image" Target="../media/image101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7.wmf"/><Relationship Id="rId5" Type="http://schemas.openxmlformats.org/officeDocument/2006/relationships/image" Target="../media/image2.wmf"/><Relationship Id="rId4" Type="http://schemas.openxmlformats.org/officeDocument/2006/relationships/image" Target="../media/image9.wmf"/><Relationship Id="rId9" Type="http://schemas.openxmlformats.org/officeDocument/2006/relationships/image" Target="../media/image1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51.wmf"/><Relationship Id="rId18" Type="http://schemas.openxmlformats.org/officeDocument/2006/relationships/image" Target="../media/image137.wmf"/><Relationship Id="rId3" Type="http://schemas.openxmlformats.org/officeDocument/2006/relationships/image" Target="../media/image135.wmf"/><Relationship Id="rId7" Type="http://schemas.openxmlformats.org/officeDocument/2006/relationships/image" Target="../media/image146.wmf"/><Relationship Id="rId12" Type="http://schemas.openxmlformats.org/officeDocument/2006/relationships/image" Target="../media/image150.wmf"/><Relationship Id="rId17" Type="http://schemas.openxmlformats.org/officeDocument/2006/relationships/image" Target="../media/image155.wmf"/><Relationship Id="rId2" Type="http://schemas.openxmlformats.org/officeDocument/2006/relationships/image" Target="../media/image142.wmf"/><Relationship Id="rId16" Type="http://schemas.openxmlformats.org/officeDocument/2006/relationships/image" Target="../media/image154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49.wmf"/><Relationship Id="rId5" Type="http://schemas.openxmlformats.org/officeDocument/2006/relationships/image" Target="../media/image144.wmf"/><Relationship Id="rId15" Type="http://schemas.openxmlformats.org/officeDocument/2006/relationships/image" Target="../media/image153.wmf"/><Relationship Id="rId10" Type="http://schemas.openxmlformats.org/officeDocument/2006/relationships/image" Target="../media/image148.wmf"/><Relationship Id="rId19" Type="http://schemas.openxmlformats.org/officeDocument/2006/relationships/image" Target="../media/image156.wmf"/><Relationship Id="rId4" Type="http://schemas.openxmlformats.org/officeDocument/2006/relationships/image" Target="../media/image143.wmf"/><Relationship Id="rId9" Type="http://schemas.openxmlformats.org/officeDocument/2006/relationships/image" Target="../media/image147.wmf"/><Relationship Id="rId14" Type="http://schemas.openxmlformats.org/officeDocument/2006/relationships/image" Target="../media/image1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4A7CFC73-5174-407A-B99A-252637FE97BA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FAF3BD7A-0386-4D7A-9CF6-B6F6B3387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9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1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0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2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33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31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49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7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48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8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6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55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7.bin"/><Relationship Id="rId4" Type="http://schemas.openxmlformats.org/officeDocument/2006/relationships/image" Target="../media/image57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6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0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6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7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7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8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2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83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3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8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85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3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85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4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8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4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5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88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5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88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6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81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6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81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7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81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7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81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9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81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8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81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9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7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9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7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0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1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7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8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17.bin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10" Type="http://schemas.openxmlformats.org/officeDocument/2006/relationships/image" Target="../media/image7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8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7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9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10" Type="http://schemas.openxmlformats.org/officeDocument/2006/relationships/image" Target="../media/image7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9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7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95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45.bin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10" Type="http://schemas.openxmlformats.org/officeDocument/2006/relationships/image" Target="../media/image7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95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10" Type="http://schemas.openxmlformats.org/officeDocument/2006/relationships/image" Target="../media/image7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9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263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95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2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7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95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2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280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95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86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2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10" Type="http://schemas.openxmlformats.org/officeDocument/2006/relationships/image" Target="../media/image7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9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2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293.bin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10" Type="http://schemas.openxmlformats.org/officeDocument/2006/relationships/image" Target="../media/image103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105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108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109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302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304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121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312.bin"/><Relationship Id="rId21" Type="http://schemas.openxmlformats.org/officeDocument/2006/relationships/oleObject" Target="../embeddings/oleObject321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3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320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323.bin"/><Relationship Id="rId4" Type="http://schemas.openxmlformats.org/officeDocument/2006/relationships/image" Target="../media/image133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13" Type="http://schemas.openxmlformats.org/officeDocument/2006/relationships/image" Target="../media/image13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328.bin"/><Relationship Id="rId17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0.bin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138.wmf"/><Relationship Id="rId5" Type="http://schemas.openxmlformats.org/officeDocument/2006/relationships/image" Target="../media/image135.wmf"/><Relationship Id="rId15" Type="http://schemas.openxmlformats.org/officeDocument/2006/relationships/image" Target="../media/image140.wmf"/><Relationship Id="rId10" Type="http://schemas.openxmlformats.org/officeDocument/2006/relationships/oleObject" Target="../embeddings/oleObject327.bin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329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3.bin"/><Relationship Id="rId13" Type="http://schemas.openxmlformats.org/officeDocument/2006/relationships/image" Target="../media/image144.wmf"/><Relationship Id="rId18" Type="http://schemas.openxmlformats.org/officeDocument/2006/relationships/oleObject" Target="../embeddings/oleObject338.bin"/><Relationship Id="rId26" Type="http://schemas.openxmlformats.org/officeDocument/2006/relationships/oleObject" Target="../embeddings/oleObject342.bin"/><Relationship Id="rId39" Type="http://schemas.openxmlformats.org/officeDocument/2006/relationships/image" Target="../media/image137.wmf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47.wmf"/><Relationship Id="rId34" Type="http://schemas.openxmlformats.org/officeDocument/2006/relationships/oleObject" Target="../embeddings/oleObject346.bin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335.bin"/><Relationship Id="rId17" Type="http://schemas.openxmlformats.org/officeDocument/2006/relationships/image" Target="../media/image146.wmf"/><Relationship Id="rId25" Type="http://schemas.openxmlformats.org/officeDocument/2006/relationships/image" Target="../media/image149.wmf"/><Relationship Id="rId33" Type="http://schemas.openxmlformats.org/officeDocument/2006/relationships/image" Target="../media/image153.wmf"/><Relationship Id="rId38" Type="http://schemas.openxmlformats.org/officeDocument/2006/relationships/oleObject" Target="../embeddings/oleObject34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7.bin"/><Relationship Id="rId20" Type="http://schemas.openxmlformats.org/officeDocument/2006/relationships/oleObject" Target="../embeddings/oleObject339.bin"/><Relationship Id="rId29" Type="http://schemas.openxmlformats.org/officeDocument/2006/relationships/image" Target="../media/image151.wmf"/><Relationship Id="rId41" Type="http://schemas.openxmlformats.org/officeDocument/2006/relationships/image" Target="../media/image156.wmf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332.bin"/><Relationship Id="rId11" Type="http://schemas.openxmlformats.org/officeDocument/2006/relationships/image" Target="../media/image143.wmf"/><Relationship Id="rId24" Type="http://schemas.openxmlformats.org/officeDocument/2006/relationships/oleObject" Target="../embeddings/oleObject341.bin"/><Relationship Id="rId32" Type="http://schemas.openxmlformats.org/officeDocument/2006/relationships/oleObject" Target="../embeddings/oleObject345.bin"/><Relationship Id="rId37" Type="http://schemas.openxmlformats.org/officeDocument/2006/relationships/image" Target="../media/image155.wmf"/><Relationship Id="rId40" Type="http://schemas.openxmlformats.org/officeDocument/2006/relationships/oleObject" Target="../embeddings/oleObject349.bin"/><Relationship Id="rId5" Type="http://schemas.openxmlformats.org/officeDocument/2006/relationships/image" Target="../media/image140.wmf"/><Relationship Id="rId15" Type="http://schemas.openxmlformats.org/officeDocument/2006/relationships/image" Target="../media/image145.wmf"/><Relationship Id="rId23" Type="http://schemas.openxmlformats.org/officeDocument/2006/relationships/image" Target="../media/image148.wmf"/><Relationship Id="rId28" Type="http://schemas.openxmlformats.org/officeDocument/2006/relationships/oleObject" Target="../embeddings/oleObject343.bin"/><Relationship Id="rId36" Type="http://schemas.openxmlformats.org/officeDocument/2006/relationships/oleObject" Target="../embeddings/oleObject347.bin"/><Relationship Id="rId10" Type="http://schemas.openxmlformats.org/officeDocument/2006/relationships/oleObject" Target="../embeddings/oleObject334.bin"/><Relationship Id="rId19" Type="http://schemas.openxmlformats.org/officeDocument/2006/relationships/image" Target="../media/image141.wmf"/><Relationship Id="rId31" Type="http://schemas.openxmlformats.org/officeDocument/2006/relationships/image" Target="../media/image152.wmf"/><Relationship Id="rId4" Type="http://schemas.openxmlformats.org/officeDocument/2006/relationships/oleObject" Target="../embeddings/oleObject331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336.bin"/><Relationship Id="rId22" Type="http://schemas.openxmlformats.org/officeDocument/2006/relationships/oleObject" Target="../embeddings/oleObject340.bin"/><Relationship Id="rId27" Type="http://schemas.openxmlformats.org/officeDocument/2006/relationships/image" Target="../media/image150.wmf"/><Relationship Id="rId30" Type="http://schemas.openxmlformats.org/officeDocument/2006/relationships/oleObject" Target="../embeddings/oleObject344.bin"/><Relationship Id="rId35" Type="http://schemas.openxmlformats.org/officeDocument/2006/relationships/image" Target="../media/image15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3684588"/>
            <a:ext cx="7696200" cy="738187"/>
          </a:xfrm>
        </p:spPr>
        <p:txBody>
          <a:bodyPr/>
          <a:lstStyle/>
          <a:p>
            <a:pPr algn="ctr" eaLnBrk="1" hangingPunct="1"/>
            <a:r>
              <a:rPr lang="en-US" altLang="en-US" sz="3200" b="1" smtClean="0">
                <a:latin typeface="Tahoma" panose="020B0604030504040204" pitchFamily="34" charset="0"/>
                <a:cs typeface="Tahoma" panose="020B0604030504040204" pitchFamily="34" charset="0"/>
              </a:rPr>
              <a:t>Push Down Automata  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7408863" y="127000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311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  <a:endParaRPr lang="en-US" altLang="en-US" sz="1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label of each transition represents the input (left of arrow) and pushed stack symbol (right of the arrow). </a:t>
            </a:r>
          </a:p>
        </p:txBody>
      </p:sp>
      <p:graphicFrame>
        <p:nvGraphicFramePr>
          <p:cNvPr id="33" name="Content Placeholder 61"/>
          <p:cNvGraphicFramePr>
            <a:graphicFrameLocks noChangeAspect="1"/>
          </p:cNvGraphicFramePr>
          <p:nvPr/>
        </p:nvGraphicFramePr>
        <p:xfrm>
          <a:off x="1571604" y="1571612"/>
          <a:ext cx="14176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00" name="משוואה" r:id="rId3" imgW="406080" imgH="152280" progId="Equation.3">
                  <p:embed/>
                </p:oleObj>
              </mc:Choice>
              <mc:Fallback>
                <p:oleObj name="משוואה" r:id="rId3" imgW="406080" imgH="152280" progId="Equation.3">
                  <p:embed/>
                  <p:pic>
                    <p:nvPicPr>
                      <p:cNvPr id="0" name="Content Placeholder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571612"/>
                        <a:ext cx="14176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>
          <a:xfrm>
            <a:off x="785786" y="1571612"/>
            <a:ext cx="3071834" cy="2286016"/>
            <a:chOff x="785786" y="2143116"/>
            <a:chExt cx="3071834" cy="2286016"/>
          </a:xfrm>
        </p:grpSpPr>
        <p:cxnSp>
          <p:nvCxnSpPr>
            <p:cNvPr id="14" name="Straight Arrow Connector 13"/>
            <p:cNvCxnSpPr>
              <a:stCxn id="31" idx="6"/>
              <a:endCxn id="25" idx="2"/>
            </p:cNvCxnSpPr>
            <p:nvPr/>
          </p:nvCxnSpPr>
          <p:spPr>
            <a:xfrm>
              <a:off x="1571604" y="2464587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9"/>
            <p:cNvGrpSpPr/>
            <p:nvPr/>
          </p:nvGrpSpPr>
          <p:grpSpPr>
            <a:xfrm>
              <a:off x="857224" y="2143116"/>
              <a:ext cx="714380" cy="642942"/>
              <a:chOff x="857224" y="2000240"/>
              <a:chExt cx="714380" cy="64294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1035050" y="2117728"/>
              <a:ext cx="369888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201" name="משוואה" r:id="rId5" imgW="139680" imgH="177480" progId="Equation.3">
                      <p:embed/>
                    </p:oleObj>
                  </mc:Choice>
                  <mc:Fallback>
                    <p:oleObj name="משוואה" r:id="rId5" imgW="139680" imgH="17748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5050" y="2117728"/>
                            <a:ext cx="369888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3"/>
            <p:cNvGrpSpPr/>
            <p:nvPr/>
          </p:nvGrpSpPr>
          <p:grpSpPr>
            <a:xfrm>
              <a:off x="785786" y="3786190"/>
              <a:ext cx="714380" cy="642942"/>
              <a:chOff x="-4786378" y="3643314"/>
              <a:chExt cx="714380" cy="6429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-478637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-4643502" y="3738567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202" name="משוואה" r:id="rId7" imgW="164880" imgH="215640" progId="Equation.3">
                      <p:embed/>
                    </p:oleObj>
                  </mc:Choice>
                  <mc:Fallback>
                    <p:oleObj name="משוואה" r:id="rId7" imgW="164880" imgH="21564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4643502" y="3738567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Oval 24"/>
            <p:cNvSpPr/>
            <p:nvPr/>
          </p:nvSpPr>
          <p:spPr>
            <a:xfrm>
              <a:off x="3143240" y="2143116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3143240" y="3786190"/>
              <a:ext cx="714380" cy="642942"/>
              <a:chOff x="-500098" y="3643314"/>
              <a:chExt cx="714380" cy="64294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-50009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/>
            </p:nvGraphicFramePr>
            <p:xfrm>
              <a:off x="-357222" y="3714752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203" name="משוואה" r:id="rId9" imgW="164880" imgH="228600" progId="Equation.3">
                      <p:embed/>
                    </p:oleObj>
                  </mc:Choice>
                  <mc:Fallback>
                    <p:oleObj name="משוואה" r:id="rId9" imgW="164880" imgH="22860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57222" y="3714752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2071670" y="214311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A PDA Recognizing_________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10</a:t>
            </a:fld>
            <a:endParaRPr lang="en-US" sz="16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/>
        </p:nvGraphicFramePr>
        <p:xfrm>
          <a:off x="4949825" y="528638"/>
          <a:ext cx="1870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04" name="משוואה" r:id="rId11" imgW="622080" imgH="228600" progId="Equation.3">
                  <p:embed/>
                </p:oleObj>
              </mc:Choice>
              <mc:Fallback>
                <p:oleObj name="משוואה" r:id="rId11" imgW="6220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528638"/>
                        <a:ext cx="1870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3309938" y="1677988"/>
          <a:ext cx="404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05" name="משוואה" r:id="rId13" imgW="152280" imgH="177480" progId="Equation.3">
                  <p:embed/>
                </p:oleObj>
              </mc:Choice>
              <mc:Fallback>
                <p:oleObj name="משוואה" r:id="rId13" imgW="15228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677988"/>
                        <a:ext cx="40481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stCxn id="25" idx="4"/>
            <a:endCxn id="23" idx="0"/>
          </p:cNvCxnSpPr>
          <p:nvPr/>
        </p:nvCxnSpPr>
        <p:spPr>
          <a:xfrm rot="5400000">
            <a:off x="3000364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8" name="Content Placeholder 61"/>
          <p:cNvGraphicFramePr>
            <a:graphicFrameLocks noChangeAspect="1"/>
          </p:cNvGraphicFramePr>
          <p:nvPr/>
        </p:nvGraphicFramePr>
        <p:xfrm>
          <a:off x="5060950" y="1651000"/>
          <a:ext cx="14620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06" name="משוואה" r:id="rId15" imgW="419040" imgH="164880" progId="Equation.3">
                  <p:embed/>
                </p:oleObj>
              </mc:Choice>
              <mc:Fallback>
                <p:oleObj name="משוואה" r:id="rId15" imgW="419040" imgH="164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651000"/>
                        <a:ext cx="14620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hape 40"/>
          <p:cNvCxnSpPr/>
          <p:nvPr/>
        </p:nvCxnSpPr>
        <p:spPr>
          <a:xfrm rot="16200000" flipH="1">
            <a:off x="3525687" y="1869571"/>
            <a:ext cx="454628" cy="1588"/>
          </a:xfrm>
          <a:prstGeom prst="curvedConnector5">
            <a:avLst>
              <a:gd name="adj1" fmla="val -50283"/>
              <a:gd name="adj2" fmla="val 76392656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3" idx="7"/>
            <a:endCxn id="23" idx="5"/>
          </p:cNvCxnSpPr>
          <p:nvPr/>
        </p:nvCxnSpPr>
        <p:spPr>
          <a:xfrm rot="16200000" flipH="1">
            <a:off x="3525687" y="3536157"/>
            <a:ext cx="454628" cy="1588"/>
          </a:xfrm>
          <a:prstGeom prst="curvedConnector5">
            <a:avLst>
              <a:gd name="adj1" fmla="val -50283"/>
              <a:gd name="adj2" fmla="val 73560791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9" name="Object 11"/>
          <p:cNvGraphicFramePr>
            <a:graphicFrameLocks noChangeAspect="1"/>
          </p:cNvGraphicFramePr>
          <p:nvPr/>
        </p:nvGraphicFramePr>
        <p:xfrm>
          <a:off x="5094288" y="3286125"/>
          <a:ext cx="1373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07" name="משוואה" r:id="rId17" imgW="393480" imgH="164880" progId="Equation.3">
                  <p:embed/>
                </p:oleObj>
              </mc:Choice>
              <mc:Fallback>
                <p:oleObj name="משוואה" r:id="rId17" imgW="393480" imgH="164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286125"/>
                        <a:ext cx="13731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Object 12"/>
          <p:cNvGraphicFramePr>
            <a:graphicFrameLocks noChangeAspect="1"/>
          </p:cNvGraphicFramePr>
          <p:nvPr/>
        </p:nvGraphicFramePr>
        <p:xfrm>
          <a:off x="3714744" y="2500306"/>
          <a:ext cx="1373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08" name="משוואה" r:id="rId19" imgW="393480" imgH="164880" progId="Equation.3">
                  <p:embed/>
                </p:oleObj>
              </mc:Choice>
              <mc:Fallback>
                <p:oleObj name="משוואה" r:id="rId19" imgW="393480" imgH="164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2500306"/>
                        <a:ext cx="13731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>
            <a:stCxn id="23" idx="2"/>
            <a:endCxn id="29" idx="6"/>
          </p:cNvCxnSpPr>
          <p:nvPr/>
        </p:nvCxnSpPr>
        <p:spPr>
          <a:xfrm rot="10800000">
            <a:off x="1500166" y="353615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7224" y="328612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1654175" y="3500438"/>
          <a:ext cx="14620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09" name="משוואה" r:id="rId20" imgW="419040" imgH="164880" progId="Equation.3">
                  <p:embed/>
                </p:oleObj>
              </mc:Choice>
              <mc:Fallback>
                <p:oleObj name="משוואה" r:id="rId20" imgW="419040" imgH="164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500438"/>
                        <a:ext cx="14620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Oval 51"/>
          <p:cNvSpPr/>
          <p:nvPr/>
        </p:nvSpPr>
        <p:spPr>
          <a:xfrm>
            <a:off x="928662" y="164305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$ symbol, pushed onto the stack at the beginning of the computation, is used as an “empty” marker.  </a:t>
            </a:r>
          </a:p>
        </p:txBody>
      </p:sp>
      <p:graphicFrame>
        <p:nvGraphicFramePr>
          <p:cNvPr id="33" name="Content Placeholder 61"/>
          <p:cNvGraphicFramePr>
            <a:graphicFrameLocks noChangeAspect="1"/>
          </p:cNvGraphicFramePr>
          <p:nvPr/>
        </p:nvGraphicFramePr>
        <p:xfrm>
          <a:off x="1571604" y="1571612"/>
          <a:ext cx="14176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24" name="משוואה" r:id="rId3" imgW="406080" imgH="152280" progId="Equation.3">
                  <p:embed/>
                </p:oleObj>
              </mc:Choice>
              <mc:Fallback>
                <p:oleObj name="משוואה" r:id="rId3" imgW="406080" imgH="152280" progId="Equation.3">
                  <p:embed/>
                  <p:pic>
                    <p:nvPicPr>
                      <p:cNvPr id="0" name="Content Placeholder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571612"/>
                        <a:ext cx="14176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>
          <a:xfrm>
            <a:off x="785786" y="1571612"/>
            <a:ext cx="3071834" cy="2286016"/>
            <a:chOff x="785786" y="2143116"/>
            <a:chExt cx="3071834" cy="2286016"/>
          </a:xfrm>
        </p:grpSpPr>
        <p:cxnSp>
          <p:nvCxnSpPr>
            <p:cNvPr id="14" name="Straight Arrow Connector 13"/>
            <p:cNvCxnSpPr>
              <a:stCxn id="31" idx="6"/>
              <a:endCxn id="25" idx="2"/>
            </p:cNvCxnSpPr>
            <p:nvPr/>
          </p:nvCxnSpPr>
          <p:spPr>
            <a:xfrm>
              <a:off x="1571604" y="2464587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9"/>
            <p:cNvGrpSpPr/>
            <p:nvPr/>
          </p:nvGrpSpPr>
          <p:grpSpPr>
            <a:xfrm>
              <a:off x="857224" y="2143116"/>
              <a:ext cx="714380" cy="642942"/>
              <a:chOff x="857224" y="2000240"/>
              <a:chExt cx="714380" cy="64294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1035050" y="2117728"/>
              <a:ext cx="369888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225" name="משוואה" r:id="rId5" imgW="139680" imgH="177480" progId="Equation.3">
                      <p:embed/>
                    </p:oleObj>
                  </mc:Choice>
                  <mc:Fallback>
                    <p:oleObj name="משוואה" r:id="rId5" imgW="139680" imgH="17748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5050" y="2117728"/>
                            <a:ext cx="369888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3"/>
            <p:cNvGrpSpPr/>
            <p:nvPr/>
          </p:nvGrpSpPr>
          <p:grpSpPr>
            <a:xfrm>
              <a:off x="785786" y="3786190"/>
              <a:ext cx="714380" cy="642942"/>
              <a:chOff x="-4786378" y="3643314"/>
              <a:chExt cx="714380" cy="6429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-478637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-4643502" y="3738567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226" name="משוואה" r:id="rId7" imgW="164880" imgH="215640" progId="Equation.3">
                      <p:embed/>
                    </p:oleObj>
                  </mc:Choice>
                  <mc:Fallback>
                    <p:oleObj name="משוואה" r:id="rId7" imgW="164880" imgH="21564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4643502" y="3738567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Oval 24"/>
            <p:cNvSpPr/>
            <p:nvPr/>
          </p:nvSpPr>
          <p:spPr>
            <a:xfrm>
              <a:off x="3143240" y="2143116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3143240" y="3786190"/>
              <a:ext cx="714380" cy="642942"/>
              <a:chOff x="-500098" y="3643314"/>
              <a:chExt cx="714380" cy="64294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-50009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/>
            </p:nvGraphicFramePr>
            <p:xfrm>
              <a:off x="-357222" y="3714752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227" name="משוואה" r:id="rId9" imgW="164880" imgH="228600" progId="Equation.3">
                      <p:embed/>
                    </p:oleObj>
                  </mc:Choice>
                  <mc:Fallback>
                    <p:oleObj name="משוואה" r:id="rId9" imgW="164880" imgH="228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57222" y="3714752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2071670" y="214311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A PDA Recognizing_________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11</a:t>
            </a:fld>
            <a:endParaRPr lang="en-US" sz="16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/>
        </p:nvGraphicFramePr>
        <p:xfrm>
          <a:off x="4949825" y="528638"/>
          <a:ext cx="1870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28" name="משוואה" r:id="rId11" imgW="622080" imgH="228600" progId="Equation.3">
                  <p:embed/>
                </p:oleObj>
              </mc:Choice>
              <mc:Fallback>
                <p:oleObj name="משוואה" r:id="rId11" imgW="6220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528638"/>
                        <a:ext cx="1870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3309938" y="1677988"/>
          <a:ext cx="404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29" name="משוואה" r:id="rId13" imgW="152280" imgH="177480" progId="Equation.3">
                  <p:embed/>
                </p:oleObj>
              </mc:Choice>
              <mc:Fallback>
                <p:oleObj name="משוואה" r:id="rId13" imgW="15228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677988"/>
                        <a:ext cx="40481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stCxn id="25" idx="4"/>
            <a:endCxn id="23" idx="0"/>
          </p:cNvCxnSpPr>
          <p:nvPr/>
        </p:nvCxnSpPr>
        <p:spPr>
          <a:xfrm rot="5400000">
            <a:off x="3000364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8" name="Content Placeholder 61"/>
          <p:cNvGraphicFramePr>
            <a:graphicFrameLocks noChangeAspect="1"/>
          </p:cNvGraphicFramePr>
          <p:nvPr/>
        </p:nvGraphicFramePr>
        <p:xfrm>
          <a:off x="5060950" y="1651000"/>
          <a:ext cx="14620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30" name="משוואה" r:id="rId15" imgW="419040" imgH="164880" progId="Equation.3">
                  <p:embed/>
                </p:oleObj>
              </mc:Choice>
              <mc:Fallback>
                <p:oleObj name="משוואה" r:id="rId15" imgW="419040" imgH="164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651000"/>
                        <a:ext cx="14620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hape 40"/>
          <p:cNvCxnSpPr/>
          <p:nvPr/>
        </p:nvCxnSpPr>
        <p:spPr>
          <a:xfrm rot="16200000" flipH="1">
            <a:off x="3525687" y="1869571"/>
            <a:ext cx="454628" cy="1588"/>
          </a:xfrm>
          <a:prstGeom prst="curvedConnector5">
            <a:avLst>
              <a:gd name="adj1" fmla="val -50283"/>
              <a:gd name="adj2" fmla="val 76392656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3" idx="7"/>
            <a:endCxn id="23" idx="5"/>
          </p:cNvCxnSpPr>
          <p:nvPr/>
        </p:nvCxnSpPr>
        <p:spPr>
          <a:xfrm rot="16200000" flipH="1">
            <a:off x="3525687" y="3536157"/>
            <a:ext cx="454628" cy="1588"/>
          </a:xfrm>
          <a:prstGeom prst="curvedConnector5">
            <a:avLst>
              <a:gd name="adj1" fmla="val -50283"/>
              <a:gd name="adj2" fmla="val 73560791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9" name="Object 11"/>
          <p:cNvGraphicFramePr>
            <a:graphicFrameLocks noChangeAspect="1"/>
          </p:cNvGraphicFramePr>
          <p:nvPr/>
        </p:nvGraphicFramePr>
        <p:xfrm>
          <a:off x="5094288" y="3286125"/>
          <a:ext cx="1373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31" name="משוואה" r:id="rId17" imgW="393480" imgH="164880" progId="Equation.3">
                  <p:embed/>
                </p:oleObj>
              </mc:Choice>
              <mc:Fallback>
                <p:oleObj name="משוואה" r:id="rId17" imgW="393480" imgH="164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286125"/>
                        <a:ext cx="13731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Object 12"/>
          <p:cNvGraphicFramePr>
            <a:graphicFrameLocks noChangeAspect="1"/>
          </p:cNvGraphicFramePr>
          <p:nvPr/>
        </p:nvGraphicFramePr>
        <p:xfrm>
          <a:off x="3714744" y="2500306"/>
          <a:ext cx="1373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32" name="משוואה" r:id="rId19" imgW="393480" imgH="164880" progId="Equation.3">
                  <p:embed/>
                </p:oleObj>
              </mc:Choice>
              <mc:Fallback>
                <p:oleObj name="משוואה" r:id="rId19" imgW="39348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2500306"/>
                        <a:ext cx="13731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>
            <a:stCxn id="23" idx="2"/>
            <a:endCxn id="29" idx="6"/>
          </p:cNvCxnSpPr>
          <p:nvPr/>
        </p:nvCxnSpPr>
        <p:spPr>
          <a:xfrm rot="10800000">
            <a:off x="1500166" y="353615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7224" y="328612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1654175" y="3500438"/>
          <a:ext cx="14620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33" name="משוואה" r:id="rId20" imgW="419040" imgH="164880" progId="Equation.3">
                  <p:embed/>
                </p:oleObj>
              </mc:Choice>
              <mc:Fallback>
                <p:oleObj name="משוואה" r:id="rId20" imgW="419040" imgH="164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500438"/>
                        <a:ext cx="14620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Oval 51"/>
          <p:cNvSpPr/>
          <p:nvPr/>
        </p:nvSpPr>
        <p:spPr>
          <a:xfrm>
            <a:off x="928662" y="164305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PDA accepts either if  the input is empty, or if scanning the input is completed and the PDA is at      .  </a:t>
            </a:r>
          </a:p>
        </p:txBody>
      </p:sp>
      <p:graphicFrame>
        <p:nvGraphicFramePr>
          <p:cNvPr id="33" name="Content Placeholder 61"/>
          <p:cNvGraphicFramePr>
            <a:graphicFrameLocks noChangeAspect="1"/>
          </p:cNvGraphicFramePr>
          <p:nvPr/>
        </p:nvGraphicFramePr>
        <p:xfrm>
          <a:off x="1571604" y="1571612"/>
          <a:ext cx="14176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91" name="משוואה" r:id="rId3" imgW="406080" imgH="152280" progId="Equation.3">
                  <p:embed/>
                </p:oleObj>
              </mc:Choice>
              <mc:Fallback>
                <p:oleObj name="משוואה" r:id="rId3" imgW="406080" imgH="152280" progId="Equation.3">
                  <p:embed/>
                  <p:pic>
                    <p:nvPicPr>
                      <p:cNvPr id="0" name="Content Placeholder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571612"/>
                        <a:ext cx="14176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>
          <a:xfrm>
            <a:off x="785786" y="1571612"/>
            <a:ext cx="3071834" cy="2286016"/>
            <a:chOff x="785786" y="2143116"/>
            <a:chExt cx="3071834" cy="2286016"/>
          </a:xfrm>
        </p:grpSpPr>
        <p:cxnSp>
          <p:nvCxnSpPr>
            <p:cNvPr id="14" name="Straight Arrow Connector 13"/>
            <p:cNvCxnSpPr>
              <a:stCxn id="31" idx="6"/>
              <a:endCxn id="25" idx="2"/>
            </p:cNvCxnSpPr>
            <p:nvPr/>
          </p:nvCxnSpPr>
          <p:spPr>
            <a:xfrm>
              <a:off x="1571604" y="2464587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9"/>
            <p:cNvGrpSpPr/>
            <p:nvPr/>
          </p:nvGrpSpPr>
          <p:grpSpPr>
            <a:xfrm>
              <a:off x="857224" y="2143116"/>
              <a:ext cx="714380" cy="642942"/>
              <a:chOff x="857224" y="2000240"/>
              <a:chExt cx="714380" cy="64294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1035050" y="2117728"/>
              <a:ext cx="369888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292" name="משוואה" r:id="rId5" imgW="139680" imgH="177480" progId="Equation.3">
                      <p:embed/>
                    </p:oleObj>
                  </mc:Choice>
                  <mc:Fallback>
                    <p:oleObj name="משוואה" r:id="rId5" imgW="139680" imgH="17748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5050" y="2117728"/>
                            <a:ext cx="369888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3"/>
            <p:cNvGrpSpPr/>
            <p:nvPr/>
          </p:nvGrpSpPr>
          <p:grpSpPr>
            <a:xfrm>
              <a:off x="785786" y="3786190"/>
              <a:ext cx="714380" cy="642942"/>
              <a:chOff x="-4786378" y="3643314"/>
              <a:chExt cx="714380" cy="6429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-478637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-4643502" y="3738567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293" name="משוואה" r:id="rId7" imgW="164880" imgH="215640" progId="Equation.3">
                      <p:embed/>
                    </p:oleObj>
                  </mc:Choice>
                  <mc:Fallback>
                    <p:oleObj name="משוואה" r:id="rId7" imgW="164880" imgH="21564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4643502" y="3738567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Oval 24"/>
            <p:cNvSpPr/>
            <p:nvPr/>
          </p:nvSpPr>
          <p:spPr>
            <a:xfrm>
              <a:off x="3143240" y="2143116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3143240" y="3786190"/>
              <a:ext cx="714380" cy="642942"/>
              <a:chOff x="-500098" y="3643314"/>
              <a:chExt cx="714380" cy="64294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-50009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/>
            </p:nvGraphicFramePr>
            <p:xfrm>
              <a:off x="-357222" y="3714752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294" name="משוואה" r:id="rId9" imgW="164880" imgH="228600" progId="Equation.3">
                      <p:embed/>
                    </p:oleObj>
                  </mc:Choice>
                  <mc:Fallback>
                    <p:oleObj name="משוואה" r:id="rId9" imgW="164880" imgH="228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57222" y="3714752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2071670" y="214311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A PDA Recognizing_________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12</a:t>
            </a:fld>
            <a:endParaRPr lang="en-US" sz="16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/>
        </p:nvGraphicFramePr>
        <p:xfrm>
          <a:off x="4949825" y="528638"/>
          <a:ext cx="1870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95" name="משוואה" r:id="rId11" imgW="622080" imgH="228600" progId="Equation.3">
                  <p:embed/>
                </p:oleObj>
              </mc:Choice>
              <mc:Fallback>
                <p:oleObj name="משוואה" r:id="rId11" imgW="6220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528638"/>
                        <a:ext cx="1870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3309938" y="1677988"/>
          <a:ext cx="404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96" name="משוואה" r:id="rId13" imgW="152280" imgH="177480" progId="Equation.3">
                  <p:embed/>
                </p:oleObj>
              </mc:Choice>
              <mc:Fallback>
                <p:oleObj name="משוואה" r:id="rId13" imgW="15228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677988"/>
                        <a:ext cx="40481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stCxn id="25" idx="4"/>
            <a:endCxn id="23" idx="0"/>
          </p:cNvCxnSpPr>
          <p:nvPr/>
        </p:nvCxnSpPr>
        <p:spPr>
          <a:xfrm rot="5400000">
            <a:off x="3000364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8" name="Content Placeholder 61"/>
          <p:cNvGraphicFramePr>
            <a:graphicFrameLocks noChangeAspect="1"/>
          </p:cNvGraphicFramePr>
          <p:nvPr/>
        </p:nvGraphicFramePr>
        <p:xfrm>
          <a:off x="5060950" y="1651000"/>
          <a:ext cx="14620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97" name="משוואה" r:id="rId15" imgW="419040" imgH="164880" progId="Equation.3">
                  <p:embed/>
                </p:oleObj>
              </mc:Choice>
              <mc:Fallback>
                <p:oleObj name="משוואה" r:id="rId15" imgW="419040" imgH="164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651000"/>
                        <a:ext cx="14620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hape 40"/>
          <p:cNvCxnSpPr/>
          <p:nvPr/>
        </p:nvCxnSpPr>
        <p:spPr>
          <a:xfrm rot="16200000" flipH="1">
            <a:off x="3525687" y="1869571"/>
            <a:ext cx="454628" cy="1588"/>
          </a:xfrm>
          <a:prstGeom prst="curvedConnector5">
            <a:avLst>
              <a:gd name="adj1" fmla="val -50283"/>
              <a:gd name="adj2" fmla="val 76392656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3" idx="7"/>
            <a:endCxn id="23" idx="5"/>
          </p:cNvCxnSpPr>
          <p:nvPr/>
        </p:nvCxnSpPr>
        <p:spPr>
          <a:xfrm rot="16200000" flipH="1">
            <a:off x="3525687" y="3536157"/>
            <a:ext cx="454628" cy="1588"/>
          </a:xfrm>
          <a:prstGeom prst="curvedConnector5">
            <a:avLst>
              <a:gd name="adj1" fmla="val -50283"/>
              <a:gd name="adj2" fmla="val 73560791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9" name="Object 11"/>
          <p:cNvGraphicFramePr>
            <a:graphicFrameLocks noChangeAspect="1"/>
          </p:cNvGraphicFramePr>
          <p:nvPr/>
        </p:nvGraphicFramePr>
        <p:xfrm>
          <a:off x="5094288" y="3286125"/>
          <a:ext cx="1373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98" name="משוואה" r:id="rId17" imgW="393480" imgH="164880" progId="Equation.3">
                  <p:embed/>
                </p:oleObj>
              </mc:Choice>
              <mc:Fallback>
                <p:oleObj name="משוואה" r:id="rId17" imgW="393480" imgH="164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286125"/>
                        <a:ext cx="13731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Object 12"/>
          <p:cNvGraphicFramePr>
            <a:graphicFrameLocks noChangeAspect="1"/>
          </p:cNvGraphicFramePr>
          <p:nvPr/>
        </p:nvGraphicFramePr>
        <p:xfrm>
          <a:off x="3714744" y="2500306"/>
          <a:ext cx="1373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99" name="משוואה" r:id="rId19" imgW="393480" imgH="164880" progId="Equation.3">
                  <p:embed/>
                </p:oleObj>
              </mc:Choice>
              <mc:Fallback>
                <p:oleObj name="משוואה" r:id="rId19" imgW="39348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2500306"/>
                        <a:ext cx="13731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>
            <a:stCxn id="23" idx="2"/>
            <a:endCxn id="29" idx="6"/>
          </p:cNvCxnSpPr>
          <p:nvPr/>
        </p:nvCxnSpPr>
        <p:spPr>
          <a:xfrm rot="10800000">
            <a:off x="1500166" y="353615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7224" y="328612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1654175" y="3500438"/>
          <a:ext cx="14620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00" name="משוואה" r:id="rId20" imgW="419040" imgH="164880" progId="Equation.3">
                  <p:embed/>
                </p:oleObj>
              </mc:Choice>
              <mc:Fallback>
                <p:oleObj name="משוואה" r:id="rId20" imgW="419040" imgH="164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500438"/>
                        <a:ext cx="14620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Oval 51"/>
          <p:cNvSpPr/>
          <p:nvPr/>
        </p:nvSpPr>
        <p:spPr>
          <a:xfrm>
            <a:off x="928662" y="164305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2571751" y="5214950"/>
          <a:ext cx="500051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01" name="משוואה" r:id="rId22" imgW="164880" imgH="215640" progId="Equation.3">
                  <p:embed/>
                </p:oleObj>
              </mc:Choice>
              <mc:Fallback>
                <p:oleObj name="משוואה" r:id="rId22" imgW="1648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5214950"/>
                        <a:ext cx="500051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Nondeterministic PDA allows nondeterministic transitions.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Nondeterministic PDA-s are </a:t>
            </a:r>
            <a:r>
              <a:rPr lang="en-US" b="1" dirty="0" smtClean="0"/>
              <a:t>strictly stronger </a:t>
            </a:r>
            <a:r>
              <a:rPr lang="en-US" dirty="0" smtClean="0"/>
              <a:t>then deterministic PDA-s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 this respect, the situation is not similar to the situation of DFA-s and NFA-s.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Nondeterministic PDA-s are </a:t>
            </a:r>
            <a:r>
              <a:rPr lang="en-US" b="1" dirty="0" smtClean="0"/>
              <a:t>equivalent to CFL-s</a:t>
            </a:r>
            <a:r>
              <a:rPr lang="en-US" dirty="0" smtClean="0"/>
              <a:t>.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Nondeterministic PDAs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13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75775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pushdown automaton </a:t>
            </a:r>
            <a:r>
              <a:rPr lang="en-US" dirty="0" smtClean="0"/>
              <a:t>is a 6-tupple                  </a:t>
            </a:r>
            <a:br>
              <a:rPr lang="en-US" dirty="0" smtClean="0"/>
            </a:br>
            <a:r>
              <a:rPr lang="en-US" dirty="0" smtClean="0"/>
              <a:t>                        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is a finite set called the </a:t>
            </a:r>
            <a:r>
              <a:rPr lang="en-US" b="1" i="1" dirty="0" smtClean="0"/>
              <a:t>states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is the </a:t>
            </a:r>
            <a:r>
              <a:rPr lang="en-US" b="1" i="1" dirty="0" smtClean="0"/>
              <a:t>input</a:t>
            </a:r>
            <a:r>
              <a:rPr lang="en-US" b="1" dirty="0" smtClean="0"/>
              <a:t> </a:t>
            </a:r>
            <a:r>
              <a:rPr lang="en-US" b="1" i="1" dirty="0" smtClean="0"/>
              <a:t>alphabet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is the </a:t>
            </a:r>
            <a:r>
              <a:rPr lang="en-US" b="1" i="1" dirty="0" smtClean="0"/>
              <a:t>stack</a:t>
            </a:r>
            <a:r>
              <a:rPr lang="en-US" b="1" dirty="0" smtClean="0"/>
              <a:t> </a:t>
            </a:r>
            <a:r>
              <a:rPr lang="en-US" b="1" i="1" dirty="0" smtClean="0"/>
              <a:t>alphabet</a:t>
            </a:r>
            <a:r>
              <a:rPr lang="en-US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                         is the </a:t>
            </a:r>
            <a:r>
              <a:rPr lang="en-US" b="1" i="1" dirty="0" smtClean="0"/>
              <a:t>transition function</a:t>
            </a:r>
            <a:r>
              <a:rPr lang="en-US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                </a:t>
            </a:r>
            <a:r>
              <a:rPr lang="en-US" dirty="0" smtClean="0"/>
              <a:t>is the </a:t>
            </a:r>
            <a:r>
              <a:rPr lang="en-US" b="1" i="1" dirty="0" smtClean="0"/>
              <a:t>start state</a:t>
            </a:r>
            <a:r>
              <a:rPr lang="en-US" dirty="0" smtClean="0"/>
              <a:t>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</a:t>
            </a:r>
            <a:r>
              <a:rPr lang="en-US" b="1" i="1" dirty="0" smtClean="0"/>
              <a:t>               </a:t>
            </a:r>
            <a:r>
              <a:rPr lang="en-US" dirty="0" smtClean="0"/>
              <a:t>is the set of </a:t>
            </a:r>
            <a:r>
              <a:rPr lang="en-US" b="1" i="1" dirty="0" smtClean="0"/>
              <a:t>accepting states</a:t>
            </a:r>
            <a:r>
              <a:rPr lang="en-US" dirty="0" smtClean="0"/>
              <a:t>.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PDA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14</a:t>
            </a:fld>
            <a:endParaRPr lang="en-US" sz="16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715953" y="2143120"/>
          <a:ext cx="24272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39" name="משוואה" r:id="rId4" imgW="1041120" imgH="228600" progId="Equation.3">
                  <p:embed/>
                </p:oleObj>
              </mc:Choice>
              <mc:Fallback>
                <p:oleObj name="משוואה" r:id="rId4" imgW="10411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53" y="2143120"/>
                        <a:ext cx="24272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000100" y="2714620"/>
          <a:ext cx="649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40" name="משוואה" r:id="rId6" imgW="152280" imgH="203040" progId="Equation.3">
                  <p:embed/>
                </p:oleObj>
              </mc:Choice>
              <mc:Fallback>
                <p:oleObj name="משוואה" r:id="rId6" imgW="152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714620"/>
                        <a:ext cx="6492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000100" y="3352800"/>
          <a:ext cx="712792" cy="43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41" name="משוואה" r:id="rId8" imgW="139680" imgH="152280" progId="Equation.3">
                  <p:embed/>
                </p:oleObj>
              </mc:Choice>
              <mc:Fallback>
                <p:oleObj name="משוואה" r:id="rId8" imgW="13968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2800"/>
                        <a:ext cx="712792" cy="433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001711" y="4508511"/>
          <a:ext cx="34274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42" name="משוואה" r:id="rId10" imgW="1612800" imgH="228600" progId="Equation.3">
                  <p:embed/>
                </p:oleObj>
              </mc:Choice>
              <mc:Fallback>
                <p:oleObj name="משוואה" r:id="rId10" imgW="16128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1" y="4508511"/>
                        <a:ext cx="34274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1142976" y="5072074"/>
          <a:ext cx="1357322" cy="54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43" name="משוואה" r:id="rId12" imgW="431640" imgH="228600" progId="Equation.3">
                  <p:embed/>
                </p:oleObj>
              </mc:Choice>
              <mc:Fallback>
                <p:oleObj name="משוואה" r:id="rId12" imgW="4316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072074"/>
                        <a:ext cx="1357322" cy="549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71537" y="5643578"/>
          <a:ext cx="148591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44" name="משוואה" r:id="rId14" imgW="444240" imgH="203040" progId="Equation.3">
                  <p:embed/>
                </p:oleObj>
              </mc:Choice>
              <mc:Fallback>
                <p:oleObj name="משוואה" r:id="rId14" imgW="44424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7" y="5643578"/>
                        <a:ext cx="1485913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4" name="Object 8"/>
          <p:cNvGraphicFramePr>
            <a:graphicFrameLocks noChangeAspect="1"/>
          </p:cNvGraphicFramePr>
          <p:nvPr/>
        </p:nvGraphicFramePr>
        <p:xfrm>
          <a:off x="1071538" y="3929066"/>
          <a:ext cx="712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45" name="משוואה" r:id="rId16" imgW="139680" imgH="152280" progId="Equation.3">
                  <p:embed/>
                </p:oleObj>
              </mc:Choice>
              <mc:Fallback>
                <p:oleObj name="משוואה" r:id="rId16" imgW="139680" imgH="152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929066"/>
                        <a:ext cx="71278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928662" y="4357694"/>
            <a:ext cx="7715304" cy="6429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8662" y="3714752"/>
            <a:ext cx="4572032" cy="6429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Consider the expression                                        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Recall that                   , and that    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Assume that the PDA is in state           , the next input symbol is          ,  and the top stack symbol is         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PDA - The Transition Function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15</a:t>
            </a:fld>
            <a:endParaRPr lang="en-US" sz="1600" dirty="0"/>
          </a:p>
        </p:txBody>
      </p:sp>
      <p:graphicFrame>
        <p:nvGraphicFramePr>
          <p:cNvPr id="273416" name="Object 8"/>
          <p:cNvGraphicFramePr>
            <a:graphicFrameLocks noChangeAspect="1"/>
          </p:cNvGraphicFramePr>
          <p:nvPr/>
        </p:nvGraphicFramePr>
        <p:xfrm>
          <a:off x="4643438" y="1793867"/>
          <a:ext cx="34274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12" name="משוואה" r:id="rId3" imgW="1612800" imgH="228600" progId="Equation.3">
                  <p:embed/>
                </p:oleObj>
              </mc:Choice>
              <mc:Fallback>
                <p:oleObj name="משוואה" r:id="rId3" imgW="1612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93867"/>
                        <a:ext cx="34274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7" name="Object 9"/>
          <p:cNvGraphicFramePr>
            <a:graphicFrameLocks noChangeAspect="1"/>
          </p:cNvGraphicFramePr>
          <p:nvPr/>
        </p:nvGraphicFramePr>
        <p:xfrm>
          <a:off x="2357438" y="2428868"/>
          <a:ext cx="16462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13" name="משוואה" r:id="rId5" imgW="774360" imgH="228600" progId="Equation.3">
                  <p:embed/>
                </p:oleObj>
              </mc:Choice>
              <mc:Fallback>
                <p:oleObj name="משוואה" r:id="rId5" imgW="7743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428868"/>
                        <a:ext cx="16462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8" name="Object 10"/>
          <p:cNvGraphicFramePr>
            <a:graphicFrameLocks noChangeAspect="1"/>
          </p:cNvGraphicFramePr>
          <p:nvPr/>
        </p:nvGraphicFramePr>
        <p:xfrm>
          <a:off x="5783282" y="2428868"/>
          <a:ext cx="16462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14" name="משוואה" r:id="rId7" imgW="774360" imgH="228600" progId="Equation.3">
                  <p:embed/>
                </p:oleObj>
              </mc:Choice>
              <mc:Fallback>
                <p:oleObj name="משוואה" r:id="rId7" imgW="7743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82" y="2428868"/>
                        <a:ext cx="16462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9" name="Object 11"/>
          <p:cNvGraphicFramePr>
            <a:graphicFrameLocks noChangeAspect="1"/>
          </p:cNvGraphicFramePr>
          <p:nvPr/>
        </p:nvGraphicFramePr>
        <p:xfrm>
          <a:off x="2643174" y="4357694"/>
          <a:ext cx="7874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15" name="משוואה" r:id="rId9" imgW="291960" imgH="152280" progId="Equation.3">
                  <p:embed/>
                </p:oleObj>
              </mc:Choice>
              <mc:Fallback>
                <p:oleObj name="משוואה" r:id="rId9" imgW="291960" imgH="152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357694"/>
                        <a:ext cx="7874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8" name="Object 11"/>
          <p:cNvGraphicFramePr>
            <a:graphicFrameLocks noChangeAspect="1"/>
          </p:cNvGraphicFramePr>
          <p:nvPr/>
        </p:nvGraphicFramePr>
        <p:xfrm>
          <a:off x="5786446" y="3127376"/>
          <a:ext cx="8207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16" name="משוואה" r:id="rId11" imgW="304560" imgH="164880" progId="Equation.3">
                  <p:embed/>
                </p:oleObj>
              </mc:Choice>
              <mc:Fallback>
                <p:oleObj name="משוואה" r:id="rId11" imgW="304560" imgH="164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3127376"/>
                        <a:ext cx="82073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9" name="Object 11"/>
          <p:cNvGraphicFramePr>
            <a:graphicFrameLocks noChangeAspect="1"/>
          </p:cNvGraphicFramePr>
          <p:nvPr/>
        </p:nvGraphicFramePr>
        <p:xfrm>
          <a:off x="3643306" y="3714752"/>
          <a:ext cx="8207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17" name="משוואה" r:id="rId13" imgW="304560" imgH="139680" progId="Equation.3">
                  <p:embed/>
                </p:oleObj>
              </mc:Choice>
              <mc:Fallback>
                <p:oleObj name="משוואה" r:id="rId13" imgW="304560" imgH="1396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714752"/>
                        <a:ext cx="8207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The next transition may either depend on the input symbol     and the stack symbol    , or only on the input symbol   , or only on the stack symbol    , or on none of them.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This choice is formally expressed by the argument of the transition function as detailed in the next slides.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PDA - The Transition Function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16</a:t>
            </a:fld>
            <a:endParaRPr lang="en-US" sz="1600" dirty="0"/>
          </a:p>
        </p:txBody>
      </p:sp>
      <p:graphicFrame>
        <p:nvGraphicFramePr>
          <p:cNvPr id="3625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00126"/>
              </p:ext>
            </p:extLst>
          </p:nvPr>
        </p:nvGraphicFramePr>
        <p:xfrm>
          <a:off x="7661101" y="2438396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77" name="משוואה" r:id="rId3" imgW="114120" imgH="139680" progId="Equation.3">
                  <p:embed/>
                </p:oleObj>
              </mc:Choice>
              <mc:Fallback>
                <p:oleObj name="משוואה" r:id="rId3" imgW="114120" imgH="139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101" y="2438396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6" name="Object 13"/>
          <p:cNvGraphicFramePr>
            <a:graphicFrameLocks noChangeAspect="1"/>
          </p:cNvGraphicFramePr>
          <p:nvPr/>
        </p:nvGraphicFramePr>
        <p:xfrm>
          <a:off x="3214678" y="2428868"/>
          <a:ext cx="3286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78" name="משוואה" r:id="rId5" imgW="126720" imgH="126720" progId="Equation.3">
                  <p:embed/>
                </p:oleObj>
              </mc:Choice>
              <mc:Fallback>
                <p:oleObj name="משוואה" r:id="rId5" imgW="126720" imgH="1267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428868"/>
                        <a:ext cx="3286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9924"/>
              </p:ext>
            </p:extLst>
          </p:nvPr>
        </p:nvGraphicFramePr>
        <p:xfrm>
          <a:off x="5395516" y="3000372"/>
          <a:ext cx="3286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79" name="משוואה" r:id="rId7" imgW="126720" imgH="126720" progId="Equation.3">
                  <p:embed/>
                </p:oleObj>
              </mc:Choice>
              <mc:Fallback>
                <p:oleObj name="משוואה" r:id="rId7" imgW="126720" imgH="1267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6" y="3000372"/>
                        <a:ext cx="3286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996849"/>
              </p:ext>
            </p:extLst>
          </p:nvPr>
        </p:nvGraphicFramePr>
        <p:xfrm>
          <a:off x="3059832" y="3581404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80" name="משוואה" r:id="rId9" imgW="114120" imgH="139680" progId="Equation.3">
                  <p:embed/>
                </p:oleObj>
              </mc:Choice>
              <mc:Fallback>
                <p:oleObj name="משוואה" r:id="rId9" imgW="114120" imgH="139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581404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Each step of the automaton is </a:t>
            </a:r>
            <a:r>
              <a:rPr lang="en-US" b="1" dirty="0" smtClean="0"/>
              <a:t>atomic</a:t>
            </a:r>
            <a:r>
              <a:rPr lang="en-US" dirty="0" smtClean="0"/>
              <a:t>, meaning it is executed in a single indivisible time unit.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For descriptive purposes only, each step is divided into two separate sub-steps: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Sub-step1: </a:t>
            </a:r>
            <a:r>
              <a:rPr lang="en-US" dirty="0" smtClean="0"/>
              <a:t>A symbol may be read from the input, a symbol may be read and popped off the stack.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Sub-step2: </a:t>
            </a:r>
            <a:r>
              <a:rPr lang="en-US" dirty="0" smtClean="0"/>
              <a:t>A state transition is carried out and a stack symbol may be pushed on the stack.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Transition Function Sub-steps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17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If the transition depends both on     and      we write                . In this case     is consumed and      is removed from the stack.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If the transition depends only on     we write                    </a:t>
            </a:r>
            <a:br>
              <a:rPr lang="en-US" dirty="0" smtClean="0"/>
            </a:br>
            <a:r>
              <a:rPr lang="en-US" dirty="0" smtClean="0"/>
              <a:t>             ,     is consumed and the stack does not change.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Transition Function – 1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Sub-step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18</a:t>
            </a:fld>
            <a:endParaRPr lang="en-US" sz="1600" dirty="0"/>
          </a:p>
        </p:txBody>
      </p:sp>
      <p:graphicFrame>
        <p:nvGraphicFramePr>
          <p:cNvPr id="273425" name="Object 14"/>
          <p:cNvGraphicFramePr>
            <a:graphicFrameLocks noChangeAspect="1"/>
          </p:cNvGraphicFramePr>
          <p:nvPr/>
        </p:nvGraphicFramePr>
        <p:xfrm>
          <a:off x="2068504" y="2362196"/>
          <a:ext cx="12176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80" name="משוואה" r:id="rId3" imgW="469800" imgH="164880" progId="Equation.3">
                  <p:embed/>
                </p:oleObj>
              </mc:Choice>
              <mc:Fallback>
                <p:oleObj name="משוואה" r:id="rId3" imgW="46980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04" y="2362196"/>
                        <a:ext cx="12176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3" name="Object 14"/>
          <p:cNvGraphicFramePr>
            <a:graphicFrameLocks noChangeAspect="1"/>
          </p:cNvGraphicFramePr>
          <p:nvPr/>
        </p:nvGraphicFramePr>
        <p:xfrm>
          <a:off x="1000100" y="4219584"/>
          <a:ext cx="1184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81" name="משוואה" r:id="rId5" imgW="457200" imgH="164880" progId="Equation.3">
                  <p:embed/>
                </p:oleObj>
              </mc:Choice>
              <mc:Fallback>
                <p:oleObj name="משוואה" r:id="rId5" imgW="457200" imgH="1648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219584"/>
                        <a:ext cx="11842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5" name="Object 13"/>
          <p:cNvGraphicFramePr>
            <a:graphicFrameLocks noChangeAspect="1"/>
          </p:cNvGraphicFramePr>
          <p:nvPr/>
        </p:nvGraphicFramePr>
        <p:xfrm>
          <a:off x="1847833" y="3009900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82" name="משוואה" r:id="rId7" imgW="114120" imgH="139680" progId="Equation.3">
                  <p:embed/>
                </p:oleObj>
              </mc:Choice>
              <mc:Fallback>
                <p:oleObj name="משוואה" r:id="rId7" imgW="114120" imgH="139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33" y="3009900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6" name="Object 28"/>
          <p:cNvGraphicFramePr>
            <a:graphicFrameLocks noChangeAspect="1"/>
          </p:cNvGraphicFramePr>
          <p:nvPr/>
        </p:nvGraphicFramePr>
        <p:xfrm>
          <a:off x="6029337" y="1833554"/>
          <a:ext cx="328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83" name="משוואה" r:id="rId9" imgW="126720" imgH="126720" progId="Equation.3">
                  <p:embed/>
                </p:oleObj>
              </mc:Choice>
              <mc:Fallback>
                <p:oleObj name="משוואה" r:id="rId9" imgW="126720" imgH="1267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37" y="1833554"/>
                        <a:ext cx="328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8" name="Object 30"/>
          <p:cNvGraphicFramePr>
            <a:graphicFrameLocks noChangeAspect="1"/>
          </p:cNvGraphicFramePr>
          <p:nvPr/>
        </p:nvGraphicFramePr>
        <p:xfrm>
          <a:off x="5457833" y="2428868"/>
          <a:ext cx="328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84" name="משוואה" r:id="rId11" imgW="126720" imgH="126720" progId="Equation.3">
                  <p:embed/>
                </p:oleObj>
              </mc:Choice>
              <mc:Fallback>
                <p:oleObj name="משוואה" r:id="rId11" imgW="126720" imgH="12672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33" y="2428868"/>
                        <a:ext cx="328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40" name="Object 32"/>
          <p:cNvGraphicFramePr>
            <a:graphicFrameLocks noChangeAspect="1"/>
          </p:cNvGraphicFramePr>
          <p:nvPr/>
        </p:nvGraphicFramePr>
        <p:xfrm>
          <a:off x="5957899" y="3690942"/>
          <a:ext cx="328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85" name="משוואה" r:id="rId12" imgW="126720" imgH="126720" progId="Equation.3">
                  <p:embed/>
                </p:oleObj>
              </mc:Choice>
              <mc:Fallback>
                <p:oleObj name="משוואה" r:id="rId12" imgW="126720" imgH="12672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99" y="3690942"/>
                        <a:ext cx="328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42" name="Object 34"/>
          <p:cNvGraphicFramePr>
            <a:graphicFrameLocks noChangeAspect="1"/>
          </p:cNvGraphicFramePr>
          <p:nvPr/>
        </p:nvGraphicFramePr>
        <p:xfrm>
          <a:off x="2357422" y="4286256"/>
          <a:ext cx="328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86" name="משוואה" r:id="rId13" imgW="126720" imgH="126720" progId="Equation.3">
                  <p:embed/>
                </p:oleObj>
              </mc:Choice>
              <mc:Fallback>
                <p:oleObj name="משוואה" r:id="rId13" imgW="126720" imgH="12672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286256"/>
                        <a:ext cx="328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43" name="Object 13"/>
          <p:cNvGraphicFramePr>
            <a:graphicFrameLocks noChangeAspect="1"/>
          </p:cNvGraphicFramePr>
          <p:nvPr/>
        </p:nvGraphicFramePr>
        <p:xfrm>
          <a:off x="7205683" y="1785926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87" name="משוואה" r:id="rId14" imgW="114120" imgH="139680" progId="Equation.3">
                  <p:embed/>
                </p:oleObj>
              </mc:Choice>
              <mc:Fallback>
                <p:oleObj name="משוואה" r:id="rId14" imgW="114120" imgH="13968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83" y="1785926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If the transition depends only on     ,  we write                      </a:t>
            </a:r>
            <a:br>
              <a:rPr lang="en-US" dirty="0" smtClean="0"/>
            </a:br>
            <a:r>
              <a:rPr lang="en-US" dirty="0" smtClean="0"/>
              <a:t>             . In this case      is not consumed and       </a:t>
            </a:r>
            <a:br>
              <a:rPr lang="en-US" dirty="0" smtClean="0"/>
            </a:br>
            <a:r>
              <a:rPr lang="en-US" dirty="0" smtClean="0"/>
              <a:t>     is removed from the stack.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Finally, If the transition depends neither on     , nor on    , we write               . In this case      is not consumed and the stack is not changed.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Transition Function – 1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Sub-step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19</a:t>
            </a:fld>
            <a:endParaRPr lang="en-US" sz="1600" dirty="0"/>
          </a:p>
        </p:txBody>
      </p:sp>
      <p:graphicFrame>
        <p:nvGraphicFramePr>
          <p:cNvPr id="273421" name="Object 13"/>
          <p:cNvGraphicFramePr>
            <a:graphicFrameLocks noChangeAspect="1"/>
          </p:cNvGraphicFramePr>
          <p:nvPr/>
        </p:nvGraphicFramePr>
        <p:xfrm>
          <a:off x="6072198" y="1785926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70" name="משוואה" r:id="rId3" imgW="114120" imgH="139680" progId="Equation.3">
                  <p:embed/>
                </p:oleObj>
              </mc:Choice>
              <mc:Fallback>
                <p:oleObj name="משוואה" r:id="rId3" imgW="114120" imgH="139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785926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5" name="Object 14"/>
          <p:cNvGraphicFramePr>
            <a:graphicFrameLocks noChangeAspect="1"/>
          </p:cNvGraphicFramePr>
          <p:nvPr/>
        </p:nvGraphicFramePr>
        <p:xfrm>
          <a:off x="1033463" y="2362200"/>
          <a:ext cx="11509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71" name="משוואה" r:id="rId5" imgW="444240" imgH="164880" progId="Equation.3">
                  <p:embed/>
                </p:oleObj>
              </mc:Choice>
              <mc:Fallback>
                <p:oleObj name="משוואה" r:id="rId5" imgW="44424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362200"/>
                        <a:ext cx="11509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3" name="Object 14"/>
          <p:cNvGraphicFramePr>
            <a:graphicFrameLocks noChangeAspect="1"/>
          </p:cNvGraphicFramePr>
          <p:nvPr/>
        </p:nvGraphicFramePr>
        <p:xfrm>
          <a:off x="4286248" y="4219575"/>
          <a:ext cx="11509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72" name="משוואה" r:id="rId7" imgW="444240" imgH="164880" progId="Equation.3">
                  <p:embed/>
                </p:oleObj>
              </mc:Choice>
              <mc:Fallback>
                <p:oleObj name="משוואה" r:id="rId7" imgW="444240" imgH="164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4219575"/>
                        <a:ext cx="11509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5" name="Object 13"/>
          <p:cNvGraphicFramePr>
            <a:graphicFrameLocks noChangeAspect="1"/>
          </p:cNvGraphicFramePr>
          <p:nvPr/>
        </p:nvGraphicFramePr>
        <p:xfrm>
          <a:off x="1071538" y="3009900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73" name="משוואה" r:id="rId9" imgW="114120" imgH="139680" progId="Equation.3">
                  <p:embed/>
                </p:oleObj>
              </mc:Choice>
              <mc:Fallback>
                <p:oleObj name="משוואה" r:id="rId9" imgW="11412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009900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8" name="Object 30"/>
          <p:cNvGraphicFramePr>
            <a:graphicFrameLocks noChangeAspect="1"/>
          </p:cNvGraphicFramePr>
          <p:nvPr/>
        </p:nvGraphicFramePr>
        <p:xfrm>
          <a:off x="4357686" y="2428868"/>
          <a:ext cx="328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74" name="משוואה" r:id="rId11" imgW="126720" imgH="126720" progId="Equation.3">
                  <p:embed/>
                </p:oleObj>
              </mc:Choice>
              <mc:Fallback>
                <p:oleObj name="משוואה" r:id="rId11" imgW="126720" imgH="1267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2428868"/>
                        <a:ext cx="328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1" name="Object 30"/>
          <p:cNvGraphicFramePr>
            <a:graphicFrameLocks noChangeAspect="1"/>
          </p:cNvGraphicFramePr>
          <p:nvPr/>
        </p:nvGraphicFramePr>
        <p:xfrm>
          <a:off x="7743850" y="3690942"/>
          <a:ext cx="3286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75" name="משוואה" r:id="rId13" imgW="126720" imgH="126720" progId="Equation.3">
                  <p:embed/>
                </p:oleObj>
              </mc:Choice>
              <mc:Fallback>
                <p:oleObj name="משוואה" r:id="rId13" imgW="126720" imgH="1267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850" y="3690942"/>
                        <a:ext cx="3286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2" name="Object 13"/>
          <p:cNvGraphicFramePr>
            <a:graphicFrameLocks noChangeAspect="1"/>
          </p:cNvGraphicFramePr>
          <p:nvPr/>
        </p:nvGraphicFramePr>
        <p:xfrm>
          <a:off x="2214546" y="4214818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76" name="משוואה" r:id="rId14" imgW="114120" imgH="139680" progId="Equation.3">
                  <p:embed/>
                </p:oleObj>
              </mc:Choice>
              <mc:Fallback>
                <p:oleObj name="משוואה" r:id="rId14" imgW="114120" imgH="139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214818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3" name="Object 30"/>
          <p:cNvGraphicFramePr>
            <a:graphicFrameLocks noChangeAspect="1"/>
          </p:cNvGraphicFramePr>
          <p:nvPr/>
        </p:nvGraphicFramePr>
        <p:xfrm>
          <a:off x="7643834" y="4262446"/>
          <a:ext cx="328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77" name="משוואה" r:id="rId15" imgW="126720" imgH="126720" progId="Equation.3">
                  <p:embed/>
                </p:oleObj>
              </mc:Choice>
              <mc:Fallback>
                <p:oleObj name="משוואה" r:id="rId15" imgW="126720" imgH="1267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4262446"/>
                        <a:ext cx="328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b="1" i="1" dirty="0" smtClean="0"/>
              <a:t>Pushdown Automata</a:t>
            </a:r>
            <a:r>
              <a:rPr lang="en-US" dirty="0"/>
              <a:t>:</a:t>
            </a:r>
            <a:r>
              <a:rPr lang="en-US" dirty="0" smtClean="0"/>
              <a:t> A computational model equivalent to context free languages.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class of Context Free Languages is an intermediate class between the class of regular languages and the class of </a:t>
            </a:r>
            <a:r>
              <a:rPr lang="en-US" b="1" dirty="0"/>
              <a:t>Decidable Languages</a:t>
            </a:r>
            <a:r>
              <a:rPr lang="en-US" dirty="0"/>
              <a:t> (To be defined).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A pushdown automata is an NFA </a:t>
            </a:r>
            <a:r>
              <a:rPr lang="en-US" b="1" dirty="0" smtClean="0"/>
              <a:t>augmented with an infinitely large stack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The additional memory enables recognition of some non regular languages.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Introduction and Motivation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range of the transition function is             :</a:t>
            </a:r>
            <a:br>
              <a:rPr lang="en-US" dirty="0" smtClean="0"/>
            </a:br>
            <a:r>
              <a:rPr lang="en-US" dirty="0" smtClean="0"/>
              <a:t>The power set of the Cartesian product of the set of PDA states and the stack alphabet.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Using pairs means that      determines: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1. The new state to which the PDA moves.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2. The new stack symbol </a:t>
            </a:r>
            <a:r>
              <a:rPr lang="en-US" b="1" dirty="0" smtClean="0"/>
              <a:t>pushed </a:t>
            </a:r>
            <a:r>
              <a:rPr lang="en-US" dirty="0" smtClean="0"/>
              <a:t>on</a:t>
            </a:r>
            <a:r>
              <a:rPr lang="en-US" b="1" dirty="0" smtClean="0"/>
              <a:t> </a:t>
            </a:r>
            <a:r>
              <a:rPr lang="en-US" dirty="0" smtClean="0"/>
              <a:t>the stack.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PDA - The Transition Function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20</a:t>
            </a:fld>
            <a:endParaRPr lang="en-US" sz="1600" dirty="0"/>
          </a:p>
        </p:txBody>
      </p:sp>
      <p:graphicFrame>
        <p:nvGraphicFramePr>
          <p:cNvPr id="273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967969"/>
              </p:ext>
            </p:extLst>
          </p:nvPr>
        </p:nvGraphicFramePr>
        <p:xfrm>
          <a:off x="7164288" y="1772816"/>
          <a:ext cx="11604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0" name="משוואה" r:id="rId3" imgW="545760" imgH="228600" progId="Equation.3">
                  <p:embed/>
                </p:oleObj>
              </mc:Choice>
              <mc:Fallback>
                <p:oleObj name="משוואה" r:id="rId3" imgW="5457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1772816"/>
                        <a:ext cx="1160462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574885"/>
              </p:ext>
            </p:extLst>
          </p:nvPr>
        </p:nvGraphicFramePr>
        <p:xfrm>
          <a:off x="4788024" y="3717912"/>
          <a:ext cx="2428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1" name="משוואה" r:id="rId5" imgW="114120" imgH="152280" progId="Equation.3">
                  <p:embed/>
                </p:oleObj>
              </mc:Choice>
              <mc:Fallback>
                <p:oleObj name="משוואה" r:id="rId5" imgW="114120" imgH="152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717912"/>
                        <a:ext cx="242887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Using the power set means that the PDA is nondeterministic: At any given situation, it may make a </a:t>
            </a:r>
            <a:r>
              <a:rPr lang="en-US" b="1" i="1" dirty="0" smtClean="0"/>
              <a:t>nondeterministic transition</a:t>
            </a:r>
            <a:r>
              <a:rPr lang="en-US" dirty="0" smtClean="0"/>
              <a:t>.</a:t>
            </a:r>
            <a:r>
              <a:rPr lang="en-US" b="1" i="1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Finally, the use of                      means that at each transition the PDA may either push a stack symbol onto the stack or not (if the value is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PDA - The Transition Function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21</a:t>
            </a:fld>
            <a:endParaRPr lang="en-US" sz="1600" dirty="0"/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668039"/>
              </p:ext>
            </p:extLst>
          </p:nvPr>
        </p:nvGraphicFramePr>
        <p:xfrm>
          <a:off x="3748881" y="3501008"/>
          <a:ext cx="16462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4" name="משוואה" r:id="rId3" imgW="774360" imgH="228600" progId="Equation.3">
                  <p:embed/>
                </p:oleObj>
              </mc:Choice>
              <mc:Fallback>
                <p:oleObj name="משוואה" r:id="rId3" imgW="7743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881" y="3501008"/>
                        <a:ext cx="16462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44365"/>
              </p:ext>
            </p:extLst>
          </p:nvPr>
        </p:nvGraphicFramePr>
        <p:xfrm>
          <a:off x="971600" y="5229200"/>
          <a:ext cx="368302" cy="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5" name="משוואה" r:id="rId5" imgW="114120" imgH="126720" progId="Equation.3">
                  <p:embed/>
                </p:oleObj>
              </mc:Choice>
              <mc:Fallback>
                <p:oleObj name="משוואה" r:id="rId5" imgW="114120" imgH="126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229200"/>
                        <a:ext cx="368302" cy="47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897725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70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class of Context Free Languages is an intermediate class between the class of regular languages and the class of </a:t>
            </a:r>
            <a:r>
              <a:rPr lang="en-US" b="1" dirty="0" smtClean="0"/>
              <a:t>Decidable Languages</a:t>
            </a:r>
            <a:r>
              <a:rPr lang="en-US" dirty="0" smtClean="0"/>
              <a:t> (To be defined).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23</a:t>
            </a:fld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Context Free Grammar </a:t>
            </a:r>
            <a:r>
              <a:rPr lang="en-US" dirty="0" smtClean="0"/>
              <a:t> is a “machine” that creates a language.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 language created by a CF grammar is called </a:t>
            </a:r>
            <a:r>
              <a:rPr lang="en-US" b="1" i="1" dirty="0" smtClean="0"/>
              <a:t>A Context Free Language</a:t>
            </a:r>
            <a:r>
              <a:rPr lang="en-US" i="1" dirty="0" smtClean="0"/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(We will show that) The class of Context Free Languages </a:t>
            </a:r>
            <a:r>
              <a:rPr lang="en-US" i="1" dirty="0" smtClean="0"/>
              <a:t> </a:t>
            </a:r>
            <a:r>
              <a:rPr lang="en-US" b="1" i="1" dirty="0" smtClean="0"/>
              <a:t>Properly Contains </a:t>
            </a:r>
            <a:r>
              <a:rPr lang="en-US" dirty="0" smtClean="0"/>
              <a:t>the class of Regular Languages.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24</a:t>
            </a:fld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9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Consider grammar       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 CFL consists of substitution rules called </a:t>
            </a:r>
            <a:r>
              <a:rPr lang="en-US" b="1" i="1" dirty="0" smtClean="0"/>
              <a:t>Productions</a:t>
            </a:r>
            <a:r>
              <a:rPr lang="en-US" b="1" dirty="0" smtClean="0"/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capital letters are the</a:t>
            </a:r>
            <a:r>
              <a:rPr lang="en-US" i="1" dirty="0" smtClean="0"/>
              <a:t> </a:t>
            </a:r>
            <a:r>
              <a:rPr lang="en-US" b="1" i="1" dirty="0" smtClean="0"/>
              <a:t>Variables</a:t>
            </a:r>
            <a:r>
              <a:rPr lang="en-US" dirty="0" smtClean="0"/>
              <a:t>.</a:t>
            </a:r>
            <a:r>
              <a:rPr lang="en-US" b="1" i="1" dirty="0" smtClean="0"/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other symbols are the </a:t>
            </a:r>
            <a:r>
              <a:rPr lang="en-US" b="1" i="1" dirty="0" smtClean="0"/>
              <a:t>Terminals</a:t>
            </a:r>
            <a:r>
              <a:rPr lang="en-US" i="1" dirty="0" smtClean="0"/>
              <a:t>.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25</a:t>
            </a:fld>
            <a:endParaRPr lang="en-US" sz="1600" dirty="0"/>
          </a:p>
        </p:txBody>
      </p:sp>
      <p:graphicFrame>
        <p:nvGraphicFramePr>
          <p:cNvPr id="234499" name="Object 2"/>
          <p:cNvGraphicFramePr>
            <a:graphicFrameLocks noChangeAspect="1"/>
          </p:cNvGraphicFramePr>
          <p:nvPr/>
        </p:nvGraphicFramePr>
        <p:xfrm>
          <a:off x="3738560" y="1703379"/>
          <a:ext cx="547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8" name="משוואה" r:id="rId3" imgW="177480" imgH="215640" progId="Equation.3">
                  <p:embed/>
                </p:oleObj>
              </mc:Choice>
              <mc:Fallback>
                <p:oleObj name="משוואה" r:id="rId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0" y="1703379"/>
                        <a:ext cx="5476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2"/>
          <p:cNvGraphicFramePr>
            <a:graphicFrameLocks noChangeAspect="1"/>
          </p:cNvGraphicFramePr>
          <p:nvPr/>
        </p:nvGraphicFramePr>
        <p:xfrm>
          <a:off x="673085" y="2189163"/>
          <a:ext cx="16843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9" name="משוואה" r:id="rId5" imgW="545760" imgH="406080" progId="Equation.3">
                  <p:embed/>
                </p:oleObj>
              </mc:Choice>
              <mc:Fallback>
                <p:oleObj name="משוואה" r:id="rId5" imgW="545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85" y="2189163"/>
                        <a:ext cx="1684337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9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Consider grammar       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grammar       </a:t>
            </a:r>
            <a:r>
              <a:rPr lang="en-US" b="1" i="1" dirty="0" smtClean="0"/>
              <a:t>generates  </a:t>
            </a:r>
            <a:r>
              <a:rPr lang="en-US" dirty="0" smtClean="0"/>
              <a:t>the language                            </a:t>
            </a:r>
            <a:br>
              <a:rPr lang="en-US" dirty="0" smtClean="0"/>
            </a:br>
            <a:r>
              <a:rPr lang="en-US" dirty="0" smtClean="0"/>
              <a:t>                                    called </a:t>
            </a:r>
            <a:r>
              <a:rPr lang="en-US" b="1" i="1" dirty="0" smtClean="0"/>
              <a:t>the language of              </a:t>
            </a:r>
            <a:br>
              <a:rPr lang="en-US" b="1" i="1" dirty="0" smtClean="0"/>
            </a:br>
            <a:r>
              <a:rPr lang="en-US" b="1" i="1" dirty="0" smtClean="0"/>
              <a:t>    </a:t>
            </a:r>
            <a:r>
              <a:rPr lang="en-US" dirty="0" smtClean="0"/>
              <a:t>,</a:t>
            </a:r>
            <a:r>
              <a:rPr lang="en-US" b="1" i="1" dirty="0" smtClean="0"/>
              <a:t> </a:t>
            </a:r>
            <a:r>
              <a:rPr lang="en-US" dirty="0" smtClean="0"/>
              <a:t>denoted  by               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26</a:t>
            </a:fld>
            <a:endParaRPr lang="en-US" sz="1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62023" y="4097347"/>
          <a:ext cx="32527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88" name="משוואה" r:id="rId3" imgW="1054080" imgH="228600" progId="Equation.3">
                  <p:embed/>
                </p:oleObj>
              </mc:Choice>
              <mc:Fallback>
                <p:oleObj name="משוואה" r:id="rId3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3" y="4097347"/>
                        <a:ext cx="3252787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9" name="Object 2"/>
          <p:cNvGraphicFramePr>
            <a:graphicFrameLocks noChangeAspect="1"/>
          </p:cNvGraphicFramePr>
          <p:nvPr/>
        </p:nvGraphicFramePr>
        <p:xfrm>
          <a:off x="3738560" y="1703379"/>
          <a:ext cx="547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89" name="משוואה" r:id="rId5" imgW="177480" imgH="215640" progId="Equation.3">
                  <p:embed/>
                </p:oleObj>
              </mc:Choice>
              <mc:Fallback>
                <p:oleObj name="משוואה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0" y="1703379"/>
                        <a:ext cx="5476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2"/>
          <p:cNvGraphicFramePr>
            <a:graphicFrameLocks noChangeAspect="1"/>
          </p:cNvGraphicFramePr>
          <p:nvPr/>
        </p:nvGraphicFramePr>
        <p:xfrm>
          <a:off x="673085" y="2189163"/>
          <a:ext cx="16843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90" name="משוואה" r:id="rId7" imgW="545760" imgH="406080" progId="Equation.3">
                  <p:embed/>
                </p:oleObj>
              </mc:Choice>
              <mc:Fallback>
                <p:oleObj name="משוואה" r:id="rId7" imgW="545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85" y="2189163"/>
                        <a:ext cx="1684337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2786050" y="3560767"/>
          <a:ext cx="5476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91" name="משוואה" r:id="rId9" imgW="177480" imgH="215640" progId="Equation.3">
                  <p:embed/>
                </p:oleObj>
              </mc:Choice>
              <mc:Fallback>
                <p:oleObj name="משוואה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560767"/>
                        <a:ext cx="54768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928662" y="4703776"/>
          <a:ext cx="5476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92" name="משוואה" r:id="rId11" imgW="177480" imgH="215640" progId="Equation.3">
                  <p:embed/>
                </p:oleObj>
              </mc:Choice>
              <mc:Fallback>
                <p:oleObj name="משוואה" r:id="rId11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703776"/>
                        <a:ext cx="54768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3714744" y="4714884"/>
          <a:ext cx="11731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93" name="משוואה" r:id="rId12" imgW="380880" imgH="215640" progId="Equation.3">
                  <p:embed/>
                </p:oleObj>
              </mc:Choice>
              <mc:Fallback>
                <p:oleObj name="משוואה" r:id="rId12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4714884"/>
                        <a:ext cx="1173163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7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Consider grammar       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This is a </a:t>
            </a:r>
            <a:r>
              <a:rPr lang="en-US" b="1" i="1" dirty="0" smtClean="0"/>
              <a:t>Derivation </a:t>
            </a:r>
            <a:r>
              <a:rPr lang="en-US" dirty="0" smtClean="0"/>
              <a:t> of the word                  by      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/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On each step, a single rule is activated. This mechanism is </a:t>
            </a:r>
            <a:r>
              <a:rPr lang="en-US" b="1" dirty="0" smtClean="0"/>
              <a:t>nondeterministic.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27</a:t>
            </a:fld>
            <a:endParaRPr lang="en-US" sz="1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0863" y="4165600"/>
          <a:ext cx="77612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83" name="משוואה" r:id="rId3" imgW="2514600" imgH="177480" progId="Equation.3">
                  <p:embed/>
                </p:oleObj>
              </mc:Choice>
              <mc:Fallback>
                <p:oleObj name="משוואה" r:id="rId3" imgW="2514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165600"/>
                        <a:ext cx="776128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9" name="Object 2"/>
          <p:cNvGraphicFramePr>
            <a:graphicFrameLocks noChangeAspect="1"/>
          </p:cNvGraphicFramePr>
          <p:nvPr/>
        </p:nvGraphicFramePr>
        <p:xfrm>
          <a:off x="3738560" y="1703379"/>
          <a:ext cx="547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84" name="משוואה" r:id="rId5" imgW="177480" imgH="215640" progId="Equation.3">
                  <p:embed/>
                </p:oleObj>
              </mc:Choice>
              <mc:Fallback>
                <p:oleObj name="משוואה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0" y="1703379"/>
                        <a:ext cx="5476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2"/>
          <p:cNvGraphicFramePr>
            <a:graphicFrameLocks noChangeAspect="1"/>
          </p:cNvGraphicFramePr>
          <p:nvPr/>
        </p:nvGraphicFramePr>
        <p:xfrm>
          <a:off x="673085" y="2189163"/>
          <a:ext cx="16843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85" name="משוואה" r:id="rId7" imgW="545760" imgH="406080" progId="Equation.3">
                  <p:embed/>
                </p:oleObj>
              </mc:Choice>
              <mc:Fallback>
                <p:oleObj name="משוואה" r:id="rId7" imgW="545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85" y="2189163"/>
                        <a:ext cx="1684337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7953403" y="3560767"/>
          <a:ext cx="5476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86" name="משוואה" r:id="rId9" imgW="177480" imgH="215640" progId="Equation.3">
                  <p:embed/>
                </p:oleObj>
              </mc:Choice>
              <mc:Fallback>
                <p:oleObj name="משוואה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403" y="3560767"/>
                        <a:ext cx="54768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0" name="Object 2"/>
          <p:cNvGraphicFramePr>
            <a:graphicFrameLocks noChangeAspect="1"/>
          </p:cNvGraphicFramePr>
          <p:nvPr/>
        </p:nvGraphicFramePr>
        <p:xfrm>
          <a:off x="5957888" y="3571875"/>
          <a:ext cx="15684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87" name="משוואה" r:id="rId11" imgW="507960" imgH="177480" progId="Equation.3">
                  <p:embed/>
                </p:oleObj>
              </mc:Choice>
              <mc:Fallback>
                <p:oleObj name="משוואה" r:id="rId11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3571875"/>
                        <a:ext cx="15684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6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This is </a:t>
            </a:r>
            <a:r>
              <a:rPr lang="en-US" b="1" i="1" dirty="0" smtClean="0"/>
              <a:t>A Parse Tree</a:t>
            </a:r>
            <a:r>
              <a:rPr lang="en-US" i="1" dirty="0" smtClean="0"/>
              <a:t> </a:t>
            </a:r>
            <a:r>
              <a:rPr lang="en-US" dirty="0" smtClean="0"/>
              <a:t>of the word                  </a:t>
            </a:r>
            <a:br>
              <a:rPr lang="en-US" dirty="0" smtClean="0"/>
            </a:br>
            <a:r>
              <a:rPr lang="en-US" dirty="0" smtClean="0"/>
              <a:t>by       :</a:t>
            </a:r>
            <a:endParaRPr lang="en-US" b="1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28</a:t>
            </a:fld>
            <a:endParaRPr lang="en-US" sz="1600" dirty="0"/>
          </a:p>
        </p:txBody>
      </p:sp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1643042" y="2285992"/>
          <a:ext cx="5476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65" name="משוואה" r:id="rId3" imgW="177480" imgH="215640" progId="Equation.3">
                  <p:embed/>
                </p:oleObj>
              </mc:Choice>
              <mc:Fallback>
                <p:oleObj name="משוואה" r:id="rId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285992"/>
                        <a:ext cx="54768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0" name="Object 2"/>
          <p:cNvGraphicFramePr>
            <a:graphicFrameLocks noChangeAspect="1"/>
          </p:cNvGraphicFramePr>
          <p:nvPr/>
        </p:nvGraphicFramePr>
        <p:xfrm>
          <a:off x="5808663" y="1689091"/>
          <a:ext cx="14716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66" name="משוואה" r:id="rId5" imgW="507960" imgH="177480" progId="Equation.3">
                  <p:embed/>
                </p:oleObj>
              </mc:Choice>
              <mc:Fallback>
                <p:oleObj name="משוואה" r:id="rId5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689091"/>
                        <a:ext cx="147161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71934" y="2571744"/>
            <a:ext cx="500066" cy="715174"/>
            <a:chOff x="4071934" y="2571744"/>
            <a:chExt cx="500066" cy="715174"/>
          </a:xfrm>
        </p:grpSpPr>
        <p:graphicFrame>
          <p:nvGraphicFramePr>
            <p:cNvPr id="275463" name="Object 5"/>
            <p:cNvGraphicFramePr>
              <a:graphicFrameLocks noChangeAspect="1"/>
            </p:cNvGraphicFramePr>
            <p:nvPr/>
          </p:nvGraphicFramePr>
          <p:xfrm>
            <a:off x="4198938" y="2620963"/>
            <a:ext cx="280987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167" name="משוואה" r:id="rId7" imgW="126720" imgH="152280" progId="Equation.3">
                    <p:embed/>
                  </p:oleObj>
                </mc:Choice>
                <mc:Fallback>
                  <p:oleObj name="משוואה" r:id="rId7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938" y="2620963"/>
                          <a:ext cx="280987" cy="293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4071934" y="2571744"/>
              <a:ext cx="500066" cy="428628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2"/>
              <a:endCxn id="19" idx="0"/>
            </p:cNvCxnSpPr>
            <p:nvPr/>
          </p:nvCxnSpPr>
          <p:spPr>
            <a:xfrm rot="5400000">
              <a:off x="4179091" y="314324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71934" y="3286124"/>
            <a:ext cx="500066" cy="715174"/>
            <a:chOff x="4071934" y="2571744"/>
            <a:chExt cx="500066" cy="715174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4198938" y="2620963"/>
            <a:ext cx="280987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168" name="משוואה" r:id="rId9" imgW="126720" imgH="152280" progId="Equation.3">
                    <p:embed/>
                  </p:oleObj>
                </mc:Choice>
                <mc:Fallback>
                  <p:oleObj name="משוואה" r:id="rId9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938" y="2620963"/>
                          <a:ext cx="280987" cy="293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8"/>
            <p:cNvSpPr/>
            <p:nvPr/>
          </p:nvSpPr>
          <p:spPr>
            <a:xfrm>
              <a:off x="4071934" y="2571744"/>
              <a:ext cx="500066" cy="428628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9" idx="2"/>
              <a:endCxn id="23" idx="0"/>
            </p:cNvCxnSpPr>
            <p:nvPr/>
          </p:nvCxnSpPr>
          <p:spPr>
            <a:xfrm rot="5400000">
              <a:off x="4179091" y="314324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4198938" y="4049723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69" name="משוואה" r:id="rId11" imgW="126720" imgH="152280" progId="Equation.3">
                  <p:embed/>
                </p:oleObj>
              </mc:Choice>
              <mc:Fallback>
                <p:oleObj name="משוואה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4049723"/>
                        <a:ext cx="280987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4071934" y="4000504"/>
            <a:ext cx="500066" cy="42862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hape 40"/>
          <p:cNvCxnSpPr>
            <a:stCxn id="12" idx="1"/>
          </p:cNvCxnSpPr>
          <p:nvPr/>
        </p:nvCxnSpPr>
        <p:spPr>
          <a:xfrm rot="10800000" flipV="1">
            <a:off x="1071538" y="2786058"/>
            <a:ext cx="3000396" cy="30003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2" idx="3"/>
          </p:cNvCxnSpPr>
          <p:nvPr/>
        </p:nvCxnSpPr>
        <p:spPr>
          <a:xfrm>
            <a:off x="4572000" y="2786058"/>
            <a:ext cx="2786082" cy="30003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19" idx="1"/>
          </p:cNvCxnSpPr>
          <p:nvPr/>
        </p:nvCxnSpPr>
        <p:spPr>
          <a:xfrm rot="10800000" flipV="1">
            <a:off x="2071670" y="3500438"/>
            <a:ext cx="2000264" cy="228601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9" idx="3"/>
          </p:cNvCxnSpPr>
          <p:nvPr/>
        </p:nvCxnSpPr>
        <p:spPr>
          <a:xfrm>
            <a:off x="4572000" y="3500438"/>
            <a:ext cx="1928826" cy="22145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23" idx="1"/>
          </p:cNvCxnSpPr>
          <p:nvPr/>
        </p:nvCxnSpPr>
        <p:spPr>
          <a:xfrm rot="10800000" flipV="1">
            <a:off x="3000364" y="4214818"/>
            <a:ext cx="1071570" cy="15001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23" idx="3"/>
          </p:cNvCxnSpPr>
          <p:nvPr/>
        </p:nvCxnSpPr>
        <p:spPr>
          <a:xfrm>
            <a:off x="4572000" y="4214818"/>
            <a:ext cx="1000132" cy="14287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5468" name="Object 2"/>
          <p:cNvGraphicFramePr>
            <a:graphicFrameLocks noChangeAspect="1"/>
          </p:cNvGraphicFramePr>
          <p:nvPr/>
        </p:nvGraphicFramePr>
        <p:xfrm>
          <a:off x="1001713" y="5734069"/>
          <a:ext cx="65865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70" name="משוואה" r:id="rId12" imgW="2133360" imgH="177480" progId="Equation.3">
                  <p:embed/>
                </p:oleObj>
              </mc:Choice>
              <mc:Fallback>
                <p:oleObj name="משוואה" r:id="rId12" imgW="2133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5734069"/>
                        <a:ext cx="658653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1" name="Straight Arrow Connector 570"/>
          <p:cNvCxnSpPr>
            <a:stCxn id="23" idx="2"/>
            <a:endCxn id="25" idx="0"/>
          </p:cNvCxnSpPr>
          <p:nvPr/>
        </p:nvCxnSpPr>
        <p:spPr>
          <a:xfrm rot="5400000">
            <a:off x="4143372" y="460772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71934" y="4786322"/>
            <a:ext cx="500066" cy="42862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5469" name="Object 13"/>
          <p:cNvGraphicFramePr>
            <a:graphicFrameLocks noChangeAspect="1"/>
          </p:cNvGraphicFramePr>
          <p:nvPr/>
        </p:nvGraphicFramePr>
        <p:xfrm>
          <a:off x="4214810" y="4849825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71" name="משוואה" r:id="rId14" imgW="126720" imgH="152280" progId="Equation.3">
                  <p:embed/>
                </p:oleObj>
              </mc:Choice>
              <mc:Fallback>
                <p:oleObj name="משוואה" r:id="rId14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849825"/>
                        <a:ext cx="280987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>
            <a:stCxn id="25" idx="2"/>
          </p:cNvCxnSpPr>
          <p:nvPr/>
        </p:nvCxnSpPr>
        <p:spPr>
          <a:xfrm rot="16200000" flipH="1">
            <a:off x="4054073" y="5482843"/>
            <a:ext cx="57150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Each internal node of the tree is associated with a single production.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29</a:t>
            </a:fld>
            <a:endParaRPr lang="en-US" sz="1600" dirty="0"/>
          </a:p>
        </p:txBody>
      </p:sp>
      <p:graphicFrame>
        <p:nvGraphicFramePr>
          <p:cNvPr id="275468" name="Object 2"/>
          <p:cNvGraphicFramePr>
            <a:graphicFrameLocks noChangeAspect="1"/>
          </p:cNvGraphicFramePr>
          <p:nvPr/>
        </p:nvGraphicFramePr>
        <p:xfrm>
          <a:off x="1406544" y="4000500"/>
          <a:ext cx="5880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89" name="משוואה" r:id="rId3" imgW="1904760" imgH="177480" progId="Equation.3">
                  <p:embed/>
                </p:oleObj>
              </mc:Choice>
              <mc:Fallback>
                <p:oleObj name="משוואה" r:id="rId3" imgW="1904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44" y="4000500"/>
                        <a:ext cx="58801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785918" y="1357298"/>
            <a:ext cx="4500594" cy="2571768"/>
            <a:chOff x="1785918" y="2357428"/>
            <a:chExt cx="4500594" cy="2571768"/>
          </a:xfrm>
        </p:grpSpPr>
        <p:sp>
          <p:nvSpPr>
            <p:cNvPr id="23" name="Rectangle 22"/>
            <p:cNvSpPr/>
            <p:nvPr/>
          </p:nvSpPr>
          <p:spPr>
            <a:xfrm>
              <a:off x="4071934" y="3571874"/>
              <a:ext cx="500066" cy="428628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785918" y="2357428"/>
              <a:ext cx="4500594" cy="2571768"/>
              <a:chOff x="1785918" y="2357428"/>
              <a:chExt cx="4500594" cy="2571768"/>
            </a:xfrm>
          </p:grpSpPr>
          <p:graphicFrame>
            <p:nvGraphicFramePr>
              <p:cNvPr id="22" name="Object 5"/>
              <p:cNvGraphicFramePr>
                <a:graphicFrameLocks noChangeAspect="1"/>
              </p:cNvGraphicFramePr>
              <p:nvPr/>
            </p:nvGraphicFramePr>
            <p:xfrm>
              <a:off x="4198938" y="3643312"/>
              <a:ext cx="280987" cy="2936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6190" name="משוואה" r:id="rId5" imgW="126720" imgH="152280" progId="Equation.3">
                      <p:embed/>
                    </p:oleObj>
                  </mc:Choice>
                  <mc:Fallback>
                    <p:oleObj name="משוואה" r:id="rId5" imgW="12672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938" y="3643312"/>
                            <a:ext cx="280987" cy="2936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Rectangle 24"/>
              <p:cNvSpPr/>
              <p:nvPr/>
            </p:nvSpPr>
            <p:spPr>
              <a:xfrm>
                <a:off x="4071934" y="4214816"/>
                <a:ext cx="500066" cy="428628"/>
              </a:xfrm>
              <a:prstGeom prst="rect">
                <a:avLst/>
              </a:prstGeom>
              <a:no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75469" name="Object 13"/>
              <p:cNvGraphicFramePr>
                <a:graphicFrameLocks noChangeAspect="1"/>
              </p:cNvGraphicFramePr>
              <p:nvPr/>
            </p:nvGraphicFramePr>
            <p:xfrm>
              <a:off x="4214810" y="4286254"/>
              <a:ext cx="280987" cy="2936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6191" name="משוואה" r:id="rId7" imgW="126720" imgH="152280" progId="Equation.3">
                      <p:embed/>
                    </p:oleObj>
                  </mc:Choice>
                  <mc:Fallback>
                    <p:oleObj name="משוואה" r:id="rId7" imgW="12672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4810" y="4286254"/>
                            <a:ext cx="280987" cy="2936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8" name="Group 27"/>
              <p:cNvGrpSpPr/>
              <p:nvPr/>
            </p:nvGrpSpPr>
            <p:grpSpPr>
              <a:xfrm>
                <a:off x="1785918" y="2357428"/>
                <a:ext cx="4500594" cy="2571768"/>
                <a:chOff x="1785918" y="2571744"/>
                <a:chExt cx="4500594" cy="2571768"/>
              </a:xfrm>
            </p:grpSpPr>
            <p:grpSp>
              <p:nvGrpSpPr>
                <p:cNvPr id="5" name="Group 15"/>
                <p:cNvGrpSpPr/>
                <p:nvPr/>
              </p:nvGrpSpPr>
              <p:grpSpPr>
                <a:xfrm>
                  <a:off x="4071934" y="2571744"/>
                  <a:ext cx="500066" cy="572298"/>
                  <a:chOff x="4071934" y="2571744"/>
                  <a:chExt cx="500066" cy="572298"/>
                </a:xfrm>
              </p:grpSpPr>
              <p:graphicFrame>
                <p:nvGraphicFramePr>
                  <p:cNvPr id="275463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4198938" y="2620963"/>
                  <a:ext cx="280987" cy="2936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6192" name="משוואה" r:id="rId8" imgW="126720" imgH="152280" progId="Equation.3">
                          <p:embed/>
                        </p:oleObj>
                      </mc:Choice>
                      <mc:Fallback>
                        <p:oleObj name="משוואה" r:id="rId8" imgW="126720" imgH="1522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98938" y="2620963"/>
                                <a:ext cx="280987" cy="29368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2" name="Rectangle 11"/>
                  <p:cNvSpPr/>
                  <p:nvPr/>
                </p:nvSpPr>
                <p:spPr>
                  <a:xfrm>
                    <a:off x="4071934" y="2571744"/>
                    <a:ext cx="500066" cy="428628"/>
                  </a:xfrm>
                  <a:prstGeom prst="rect">
                    <a:avLst/>
                  </a:prstGeom>
                  <a:noFill/>
                  <a:ln w="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Arrow Connector 13"/>
                  <p:cNvCxnSpPr>
                    <a:stCxn id="12" idx="2"/>
                    <a:endCxn id="19" idx="0"/>
                  </p:cNvCxnSpPr>
                  <p:nvPr/>
                </p:nvCxnSpPr>
                <p:spPr>
                  <a:xfrm rot="5400000">
                    <a:off x="4250529" y="3071810"/>
                    <a:ext cx="142876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16"/>
                <p:cNvGrpSpPr/>
                <p:nvPr/>
              </p:nvGrpSpPr>
              <p:grpSpPr>
                <a:xfrm>
                  <a:off x="4071934" y="3143248"/>
                  <a:ext cx="500066" cy="643736"/>
                  <a:chOff x="4071934" y="2428868"/>
                  <a:chExt cx="500066" cy="643736"/>
                </a:xfrm>
              </p:grpSpPr>
              <p:graphicFrame>
                <p:nvGraphicFramePr>
                  <p:cNvPr id="18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4198938" y="2500306"/>
                  <a:ext cx="280987" cy="2936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6193" name="משוואה" r:id="rId10" imgW="126720" imgH="152280" progId="Equation.3">
                          <p:embed/>
                        </p:oleObj>
                      </mc:Choice>
                      <mc:Fallback>
                        <p:oleObj name="משוואה" r:id="rId10" imgW="126720" imgH="1522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98938" y="2500306"/>
                                <a:ext cx="280987" cy="29368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9" name="Rectangle 18"/>
                  <p:cNvSpPr/>
                  <p:nvPr/>
                </p:nvSpPr>
                <p:spPr>
                  <a:xfrm>
                    <a:off x="4071934" y="2428868"/>
                    <a:ext cx="500066" cy="428628"/>
                  </a:xfrm>
                  <a:prstGeom prst="rect">
                    <a:avLst/>
                  </a:prstGeom>
                  <a:noFill/>
                  <a:ln w="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" name="Straight Arrow Connector 19"/>
                  <p:cNvCxnSpPr>
                    <a:stCxn id="19" idx="2"/>
                    <a:endCxn id="23" idx="0"/>
                  </p:cNvCxnSpPr>
                  <p:nvPr/>
                </p:nvCxnSpPr>
                <p:spPr>
                  <a:xfrm rot="5400000">
                    <a:off x="4214810" y="2964653"/>
                    <a:ext cx="214314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hape 40"/>
                <p:cNvCxnSpPr>
                  <a:stCxn id="12" idx="1"/>
                </p:cNvCxnSpPr>
                <p:nvPr/>
              </p:nvCxnSpPr>
              <p:spPr>
                <a:xfrm rot="10800000" flipV="1">
                  <a:off x="1785918" y="2786058"/>
                  <a:ext cx="2286016" cy="2286016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hape 48"/>
                <p:cNvCxnSpPr>
                  <a:stCxn id="19" idx="3"/>
                </p:cNvCxnSpPr>
                <p:nvPr/>
              </p:nvCxnSpPr>
              <p:spPr>
                <a:xfrm>
                  <a:off x="4572000" y="3357562"/>
                  <a:ext cx="1714512" cy="1785950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Arrow Connector 570"/>
                <p:cNvCxnSpPr>
                  <a:stCxn id="23" idx="2"/>
                  <a:endCxn id="25" idx="0"/>
                </p:cNvCxnSpPr>
                <p:nvPr/>
              </p:nvCxnSpPr>
              <p:spPr>
                <a:xfrm rot="5400000">
                  <a:off x="4214810" y="4321975"/>
                  <a:ext cx="21431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rot="16200000" flipH="1">
                  <a:off x="4196950" y="4982776"/>
                  <a:ext cx="285752" cy="357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42" name="Shape 41"/>
          <p:cNvCxnSpPr>
            <a:stCxn id="12" idx="3"/>
          </p:cNvCxnSpPr>
          <p:nvPr/>
        </p:nvCxnSpPr>
        <p:spPr>
          <a:xfrm>
            <a:off x="4572000" y="1571612"/>
            <a:ext cx="2428892" cy="24288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23" idx="3"/>
          </p:cNvCxnSpPr>
          <p:nvPr/>
        </p:nvCxnSpPr>
        <p:spPr>
          <a:xfrm>
            <a:off x="4572000" y="2786058"/>
            <a:ext cx="1000132" cy="11430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23" idx="1"/>
          </p:cNvCxnSpPr>
          <p:nvPr/>
        </p:nvCxnSpPr>
        <p:spPr>
          <a:xfrm rot="10800000" flipV="1">
            <a:off x="3214678" y="2786058"/>
            <a:ext cx="857256" cy="10715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9" idx="1"/>
          </p:cNvCxnSpPr>
          <p:nvPr/>
        </p:nvCxnSpPr>
        <p:spPr>
          <a:xfrm rot="10800000" flipV="1">
            <a:off x="2357422" y="2143116"/>
            <a:ext cx="1714512" cy="17145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0825" name="Object 4"/>
          <p:cNvGraphicFramePr>
            <a:graphicFrameLocks noChangeAspect="1"/>
          </p:cNvGraphicFramePr>
          <p:nvPr/>
        </p:nvGraphicFramePr>
        <p:xfrm>
          <a:off x="571472" y="1357298"/>
          <a:ext cx="16843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94" name="משוואה" r:id="rId11" imgW="545760" imgH="177480" progId="Equation.3">
                  <p:embed/>
                </p:oleObj>
              </mc:Choice>
              <mc:Fallback>
                <p:oleObj name="משוואה" r:id="rId11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357298"/>
                        <a:ext cx="1684338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6" name="Object 4"/>
          <p:cNvGraphicFramePr>
            <a:graphicFrameLocks noChangeAspect="1"/>
          </p:cNvGraphicFramePr>
          <p:nvPr/>
        </p:nvGraphicFramePr>
        <p:xfrm>
          <a:off x="357158" y="3124201"/>
          <a:ext cx="12938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95" name="משוואה" r:id="rId13" imgW="419040" imgH="164880" progId="Equation.3">
                  <p:embed/>
                </p:oleObj>
              </mc:Choice>
              <mc:Fallback>
                <p:oleObj name="משוואה" r:id="rId13" imgW="419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124201"/>
                        <a:ext cx="129381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/>
          <p:cNvCxnSpPr>
            <a:stCxn id="12" idx="1"/>
          </p:cNvCxnSpPr>
          <p:nvPr/>
        </p:nvCxnSpPr>
        <p:spPr>
          <a:xfrm rot="10800000">
            <a:off x="2214546" y="1571612"/>
            <a:ext cx="185738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0034" y="1357298"/>
            <a:ext cx="164307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19" idx="1"/>
          </p:cNvCxnSpPr>
          <p:nvPr/>
        </p:nvCxnSpPr>
        <p:spPr>
          <a:xfrm rot="10800000">
            <a:off x="2143108" y="1714488"/>
            <a:ext cx="1928826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3" idx="1"/>
          </p:cNvCxnSpPr>
          <p:nvPr/>
        </p:nvCxnSpPr>
        <p:spPr>
          <a:xfrm rot="10800000">
            <a:off x="2071670" y="1928802"/>
            <a:ext cx="2000264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5" idx="1"/>
          </p:cNvCxnSpPr>
          <p:nvPr/>
        </p:nvCxnSpPr>
        <p:spPr>
          <a:xfrm rot="10800000">
            <a:off x="1643042" y="3357562"/>
            <a:ext cx="2428892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57158" y="3071810"/>
            <a:ext cx="1285884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1" grpId="0" animBg="1"/>
      <p:bldP spid="7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Schematic of a Finite Automaton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</a:t>
            </a:fld>
            <a:endParaRPr lang="en-US" sz="1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857224" y="2303498"/>
            <a:ext cx="8501122" cy="1679500"/>
            <a:chOff x="857224" y="2303498"/>
            <a:chExt cx="8501122" cy="1679500"/>
          </a:xfrm>
        </p:grpSpPr>
        <p:sp>
          <p:nvSpPr>
            <p:cNvPr id="8" name="TextBox 7"/>
            <p:cNvSpPr txBox="1"/>
            <p:nvPr/>
          </p:nvSpPr>
          <p:spPr>
            <a:xfrm>
              <a:off x="1071538" y="2643182"/>
              <a:ext cx="28575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Finite control</a:t>
              </a:r>
              <a:endParaRPr lang="en-US" sz="30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57224" y="2303498"/>
              <a:ext cx="8501122" cy="1679500"/>
              <a:chOff x="857224" y="2357430"/>
              <a:chExt cx="8501122" cy="16795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57224" y="2357430"/>
                <a:ext cx="6500858" cy="1676111"/>
                <a:chOff x="857224" y="2357430"/>
                <a:chExt cx="6500858" cy="1676111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857224" y="2357430"/>
                  <a:ext cx="3286148" cy="16430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214942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072198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b</a:t>
                  </a:r>
                  <a:endParaRPr lang="en-US" sz="24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643570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500826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29454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c</a:t>
                  </a:r>
                  <a:endParaRPr lang="en-US" sz="2400" dirty="0"/>
                </a:p>
              </p:txBody>
            </p:sp>
            <p:cxnSp>
              <p:nvCxnSpPr>
                <p:cNvPr id="22" name="Straight Connector 21"/>
                <p:cNvCxnSpPr>
                  <a:stCxn id="7" idx="3"/>
                </p:cNvCxnSpPr>
                <p:nvPr/>
              </p:nvCxnSpPr>
              <p:spPr>
                <a:xfrm flipV="1">
                  <a:off x="4143372" y="3143248"/>
                  <a:ext cx="1285884" cy="357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13" idx="0"/>
                </p:cNvCxnSpPr>
                <p:nvPr/>
              </p:nvCxnSpPr>
              <p:spPr>
                <a:xfrm rot="5400000">
                  <a:off x="5214942" y="3357562"/>
                  <a:ext cx="42862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7500958" y="3482932"/>
                <a:ext cx="18573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input</a:t>
                </a:r>
                <a:endParaRPr lang="en-US" sz="30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Context Free Grammar </a:t>
            </a:r>
            <a:r>
              <a:rPr lang="en-US" dirty="0" smtClean="0"/>
              <a:t>is a 4-tupple                  </a:t>
            </a:r>
            <a:br>
              <a:rPr lang="en-US" dirty="0" smtClean="0"/>
            </a:br>
            <a:r>
              <a:rPr lang="en-US" dirty="0" smtClean="0"/>
              <a:t>                 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is a finite set called the </a:t>
            </a:r>
            <a:r>
              <a:rPr lang="en-US" b="1" i="1" dirty="0" smtClean="0"/>
              <a:t>variables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is a finite set, disjoint from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called the </a:t>
            </a:r>
            <a:r>
              <a:rPr lang="en-US" b="1" i="1" dirty="0" smtClean="0"/>
              <a:t>terminals</a:t>
            </a:r>
            <a:r>
              <a:rPr lang="en-US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is a set of </a:t>
            </a:r>
            <a:r>
              <a:rPr lang="en-US" b="1" i="1" dirty="0" smtClean="0"/>
              <a:t>rules</a:t>
            </a:r>
            <a:r>
              <a:rPr lang="en-US" dirty="0" smtClean="0"/>
              <a:t>, where a rule is a variable and a string of variables and terminals,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is the </a:t>
            </a:r>
            <a:r>
              <a:rPr lang="en-US" b="1" i="1" dirty="0" smtClean="0"/>
              <a:t>start variable</a:t>
            </a:r>
            <a:r>
              <a:rPr lang="en-US" dirty="0" smtClean="0"/>
              <a:t> . </a:t>
            </a:r>
            <a:endParaRPr lang="en-US" b="1" i="1" dirty="0" smtClean="0"/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CF Grammar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30</a:t>
            </a:fld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357818" y="485776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857224" y="2159000"/>
          <a:ext cx="15986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1" name="משוואה" r:id="rId3" imgW="685800" imgH="215640" progId="Equation.3">
                  <p:embed/>
                </p:oleObj>
              </mc:Choice>
              <mc:Fallback>
                <p:oleObj name="משוואה" r:id="rId3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159000"/>
                        <a:ext cx="15986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000125" y="2763838"/>
          <a:ext cx="649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2" name="משוואה" r:id="rId5" imgW="152280" imgH="164880" progId="Equation.3">
                  <p:embed/>
                </p:oleObj>
              </mc:Choice>
              <mc:Fallback>
                <p:oleObj name="משוואה" r:id="rId5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63838"/>
                        <a:ext cx="6492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000100" y="3352800"/>
          <a:ext cx="712792" cy="43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3" name="משוואה" r:id="rId7" imgW="139680" imgH="152280" progId="Equation.3">
                  <p:embed/>
                </p:oleObj>
              </mc:Choice>
              <mc:Fallback>
                <p:oleObj name="משוואה" r:id="rId7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2800"/>
                        <a:ext cx="712792" cy="433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949303" y="4470400"/>
          <a:ext cx="4794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4" name="משוואה" r:id="rId9" imgW="152280" imgH="152280" progId="Equation.3">
                  <p:embed/>
                </p:oleObj>
              </mc:Choice>
              <mc:Fallback>
                <p:oleObj name="משוואה" r:id="rId9" imgW="1522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03" y="4470400"/>
                        <a:ext cx="4794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00100" y="5495943"/>
          <a:ext cx="11017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5" name="משוואה" r:id="rId11" imgW="380880" imgH="177480" progId="Equation.3">
                  <p:embed/>
                </p:oleObj>
              </mc:Choice>
              <mc:Fallback>
                <p:oleObj name="משוואה" r:id="rId11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495943"/>
                        <a:ext cx="110172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9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A word is a string of </a:t>
            </a:r>
            <a:r>
              <a:rPr lang="en-US" b="1" i="1" dirty="0" smtClean="0"/>
              <a:t>terminals</a:t>
            </a:r>
            <a:r>
              <a:rPr lang="en-US" i="1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derivation </a:t>
            </a:r>
            <a:r>
              <a:rPr lang="en-US" dirty="0" smtClean="0"/>
              <a:t>of a word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 from a context Free Grammar</a:t>
            </a:r>
            <a:r>
              <a:rPr lang="en-US" b="1" i="1" dirty="0" smtClean="0"/>
              <a:t>                            </a:t>
            </a:r>
            <a:r>
              <a:rPr lang="en-US" dirty="0" smtClean="0"/>
              <a:t>is a sequence of strings                                                     ,</a:t>
            </a:r>
            <a:br>
              <a:rPr lang="en-US" dirty="0" smtClean="0"/>
            </a:br>
            <a:r>
              <a:rPr lang="en-US" dirty="0" smtClean="0"/>
              <a:t>over              , 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  is the start variable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For each                 ,        is obtained by activating a single production (rule)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on one of the variables of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/>
              <a:t>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A Derivation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31</a:t>
            </a:fld>
            <a:endParaRPr lang="en-US" sz="16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2779716" y="2571744"/>
          <a:ext cx="2220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83" name="משוואה" r:id="rId3" imgW="952200" imgH="215640" progId="Equation.3">
                  <p:embed/>
                </p:oleObj>
              </mc:Choice>
              <mc:Fallback>
                <p:oleObj name="משוואה" r:id="rId3" imgW="952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6" y="2571744"/>
                        <a:ext cx="22209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2714612" y="4538673"/>
          <a:ext cx="14192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84" name="משוואה" r:id="rId5" imgW="495000" imgH="177480" progId="Equation.3">
                  <p:embed/>
                </p:oleObj>
              </mc:Choice>
              <mc:Fallback>
                <p:oleObj name="משוואה" r:id="rId5" imgW="495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538673"/>
                        <a:ext cx="14192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74721" y="4000500"/>
          <a:ext cx="12112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85" name="משוואה" r:id="rId7" imgW="419040" imgH="228600" progId="Equation.3">
                  <p:embed/>
                </p:oleObj>
              </mc:Choice>
              <mc:Fallback>
                <p:oleObj name="משוואה" r:id="rId7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21" y="4000500"/>
                        <a:ext cx="1211263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Object 3"/>
          <p:cNvGraphicFramePr>
            <a:graphicFrameLocks noChangeAspect="1"/>
          </p:cNvGraphicFramePr>
          <p:nvPr/>
        </p:nvGraphicFramePr>
        <p:xfrm>
          <a:off x="2293938" y="3000375"/>
          <a:ext cx="46878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86" name="משוואה" r:id="rId9" imgW="1638000" imgH="228600" progId="Equation.3">
                  <p:embed/>
                </p:oleObj>
              </mc:Choice>
              <mc:Fallback>
                <p:oleObj name="משוואה" r:id="rId9" imgW="163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000375"/>
                        <a:ext cx="468788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8" name="Object 3"/>
          <p:cNvGraphicFramePr>
            <a:graphicFrameLocks noChangeAspect="1"/>
          </p:cNvGraphicFramePr>
          <p:nvPr/>
        </p:nvGraphicFramePr>
        <p:xfrm>
          <a:off x="1908164" y="3571879"/>
          <a:ext cx="11636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87" name="משוואה" r:id="rId11" imgW="406080" imgH="164880" progId="Equation.3">
                  <p:embed/>
                </p:oleObj>
              </mc:Choice>
              <mc:Fallback>
                <p:oleObj name="משוואה" r:id="rId11" imgW="4060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64" y="3571879"/>
                        <a:ext cx="11636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9" name="Object 4"/>
          <p:cNvGraphicFramePr>
            <a:graphicFrameLocks noChangeAspect="1"/>
          </p:cNvGraphicFramePr>
          <p:nvPr/>
        </p:nvGraphicFramePr>
        <p:xfrm>
          <a:off x="4448177" y="4478349"/>
          <a:ext cx="409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88" name="משוואה" r:id="rId13" imgW="139680" imgH="228600" progId="Equation.3">
                  <p:embed/>
                </p:oleObj>
              </mc:Choice>
              <mc:Fallback>
                <p:oleObj name="משוואה" r:id="rId13" imgW="13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7" y="4478349"/>
                        <a:ext cx="4095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1" name="Object 4"/>
          <p:cNvGraphicFramePr>
            <a:graphicFrameLocks noChangeAspect="1"/>
          </p:cNvGraphicFramePr>
          <p:nvPr/>
        </p:nvGraphicFramePr>
        <p:xfrm>
          <a:off x="4830769" y="5357826"/>
          <a:ext cx="6699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89" name="משוואה" r:id="rId15" imgW="228600" imgH="228600" progId="Equation.3">
                  <p:embed/>
                </p:oleObj>
              </mc:Choice>
              <mc:Fallback>
                <p:oleObj name="משוואה" r:id="rId15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9" y="5357826"/>
                        <a:ext cx="6699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A word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 is in </a:t>
            </a:r>
            <a:r>
              <a:rPr lang="en-US" b="1" dirty="0" smtClean="0"/>
              <a:t>the Language of grammar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, denoted by                     , if there exists a derivation whose rightmost string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 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Thus,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CF Grammar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32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3008315" y="2154233"/>
          <a:ext cx="19208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12" name="משוואה" r:id="rId3" imgW="596880" imgH="215640" progId="Equation.3">
                  <p:embed/>
                </p:oleObj>
              </mc:Choice>
              <mc:Fallback>
                <p:oleObj name="משוואה" r:id="rId3" imgW="596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5" y="2154233"/>
                        <a:ext cx="19208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7" name="Object 3"/>
          <p:cNvGraphicFramePr>
            <a:graphicFrameLocks noChangeAspect="1"/>
          </p:cNvGraphicFramePr>
          <p:nvPr/>
        </p:nvGraphicFramePr>
        <p:xfrm>
          <a:off x="1125564" y="4357694"/>
          <a:ext cx="573245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13" name="משוואה" r:id="rId5" imgW="2247840" imgH="215640" progId="Equation.3">
                  <p:embed/>
                </p:oleObj>
              </mc:Choice>
              <mc:Fallback>
                <p:oleObj name="משוואה" r:id="rId5" imgW="2247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64" y="4357694"/>
                        <a:ext cx="5732452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4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3" name="Object 3"/>
          <p:cNvGraphicFramePr>
            <a:graphicFrameLocks noChangeAspect="1"/>
          </p:cNvGraphicFramePr>
          <p:nvPr/>
        </p:nvGraphicFramePr>
        <p:xfrm>
          <a:off x="952500" y="4622800"/>
          <a:ext cx="6729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31" name="משוואה" r:id="rId3" imgW="3314520" imgH="203040" progId="Equation.3">
                  <p:embed/>
                </p:oleObj>
              </mc:Choice>
              <mc:Fallback>
                <p:oleObj name="משוואה" r:id="rId3" imgW="3314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622800"/>
                        <a:ext cx="67294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Grammar    </a:t>
            </a:r>
            <a:r>
              <a:rPr lang="en-US" b="1" dirty="0" smtClean="0"/>
              <a:t>  </a:t>
            </a:r>
            <a:r>
              <a:rPr lang="en-US" b="1" u="sng" dirty="0" smtClean="0"/>
              <a:t>:</a:t>
            </a:r>
            <a:r>
              <a:rPr lang="en-US" dirty="0" smtClean="0"/>
              <a:t>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r>
              <a:rPr lang="en-US" b="1" u="sng" dirty="0" smtClean="0"/>
              <a:t>Rules:</a:t>
            </a:r>
          </a:p>
          <a:p>
            <a:pPr marL="514350" indent="-514350">
              <a:buNone/>
            </a:pPr>
            <a:r>
              <a:rPr lang="en-US" dirty="0" smtClean="0"/>
              <a:t>1.   </a:t>
            </a:r>
          </a:p>
          <a:p>
            <a:pPr marL="514350" indent="-514350">
              <a:buNone/>
            </a:pPr>
            <a:r>
              <a:rPr lang="en-US" dirty="0" smtClean="0"/>
              <a:t>2.   </a:t>
            </a:r>
          </a:p>
          <a:p>
            <a:pPr marL="514350" indent="-514350">
              <a:buNone/>
            </a:pPr>
            <a:r>
              <a:rPr lang="en-US" dirty="0" smtClean="0"/>
              <a:t>3. 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 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33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962042" y="4071942"/>
          <a:ext cx="6038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32" name="משוואה" r:id="rId5" imgW="2920680" imgH="203040" progId="Equation.3">
                  <p:embed/>
                </p:oleObj>
              </mc:Choice>
              <mc:Fallback>
                <p:oleObj name="משוואה" r:id="rId5" imgW="292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42" y="4071942"/>
                        <a:ext cx="60388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769925" y="5857892"/>
          <a:ext cx="20161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33" name="משוואה" r:id="rId7" imgW="876240" imgH="177480" progId="Equation.3">
                  <p:embed/>
                </p:oleObj>
              </mc:Choice>
              <mc:Fallback>
                <p:oleObj name="משוואה" r:id="rId7" imgW="876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25" y="5857892"/>
                        <a:ext cx="2016125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Content Placeholder 4"/>
          <p:cNvGraphicFramePr>
            <a:graphicFrameLocks noChangeAspect="1"/>
          </p:cNvGraphicFramePr>
          <p:nvPr/>
        </p:nvGraphicFramePr>
        <p:xfrm>
          <a:off x="714375" y="2286000"/>
          <a:ext cx="5746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34" name="משוואה" r:id="rId9" imgW="2501640" imgH="215640" progId="Equation.3">
                  <p:embed/>
                </p:oleObj>
              </mc:Choice>
              <mc:Fallback>
                <p:oleObj name="משוואה" r:id="rId9" imgW="250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286000"/>
                        <a:ext cx="57467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4" name="Object 3"/>
          <p:cNvGraphicFramePr>
            <a:graphicFrameLocks noChangeAspect="1"/>
          </p:cNvGraphicFramePr>
          <p:nvPr/>
        </p:nvGraphicFramePr>
        <p:xfrm>
          <a:off x="1060456" y="5218129"/>
          <a:ext cx="42973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35" name="משוואה" r:id="rId11" imgW="2082600" imgH="215640" progId="Equation.3">
                  <p:embed/>
                </p:oleObj>
              </mc:Choice>
              <mc:Fallback>
                <p:oleObj name="משוואה" r:id="rId11" imgW="2082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6" y="5218129"/>
                        <a:ext cx="429736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5" name="Content Placeholder 4"/>
          <p:cNvGraphicFramePr>
            <a:graphicFrameLocks noChangeAspect="1"/>
          </p:cNvGraphicFramePr>
          <p:nvPr/>
        </p:nvGraphicFramePr>
        <p:xfrm>
          <a:off x="714348" y="2857496"/>
          <a:ext cx="25384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36" name="משוואה" r:id="rId13" imgW="1041120" imgH="215640" progId="Equation.3">
                  <p:embed/>
                </p:oleObj>
              </mc:Choice>
              <mc:Fallback>
                <p:oleObj name="משוואה" r:id="rId13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857496"/>
                        <a:ext cx="25384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2214546" y="1689092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37" name="משוואה" r:id="rId15" imgW="203040" imgH="215640" progId="Equation.3">
                  <p:embed/>
                </p:oleObj>
              </mc:Choice>
              <mc:Fallback>
                <p:oleObj name="משוואה" r:id="rId1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689092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1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b="1" u="sng" dirty="0" smtClean="0"/>
              <a:t>               </a:t>
            </a:r>
            <a:br>
              <a:rPr lang="en-US" b="1" u="sng" dirty="0" smtClean="0"/>
            </a:b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34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642910" y="2347913"/>
          <a:ext cx="1546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9" name="משוואה" r:id="rId3" imgW="672840" imgH="152280" progId="Equation.3">
                  <p:embed/>
                </p:oleObj>
              </mc:Choice>
              <mc:Fallback>
                <p:oleObj name="משוואה" r:id="rId3" imgW="6728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47913"/>
                        <a:ext cx="15462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0" name="משוואה" r:id="rId5" imgW="203040" imgH="215640" progId="Equation.3">
                  <p:embed/>
                </p:oleObj>
              </mc:Choice>
              <mc:Fallback>
                <p:oleObj name="משוואה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1" name="משוואה" r:id="rId7" imgW="647640" imgH="215640" progId="Equation.3">
                  <p:embed/>
                </p:oleObj>
              </mc:Choice>
              <mc:Fallback>
                <p:oleObj name="משוואה" r:id="rId7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1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35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642910" y="2347913"/>
          <a:ext cx="1546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22" name="משוואה" r:id="rId3" imgW="672840" imgH="152280" progId="Equation.3">
                  <p:embed/>
                </p:oleObj>
              </mc:Choice>
              <mc:Fallback>
                <p:oleObj name="משוואה" r:id="rId3" imgW="6728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47913"/>
                        <a:ext cx="15462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23" name="משוואה" r:id="rId5" imgW="203040" imgH="215640" progId="Equation.3">
                  <p:embed/>
                </p:oleObj>
              </mc:Choice>
              <mc:Fallback>
                <p:oleObj name="משוואה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24" name="משוואה" r:id="rId7" imgW="647640" imgH="215640" progId="Equation.3">
                  <p:embed/>
                </p:oleObj>
              </mc:Choice>
              <mc:Fallback>
                <p:oleObj name="משוואה" r:id="rId7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16"/>
          <p:cNvGraphicFramePr>
            <a:graphicFrameLocks noChangeAspect="1"/>
          </p:cNvGraphicFramePr>
          <p:nvPr/>
        </p:nvGraphicFramePr>
        <p:xfrm>
          <a:off x="1785918" y="3478215"/>
          <a:ext cx="30448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25" name="משוואה" r:id="rId9" imgW="1473120" imgH="164880" progId="Equation.3">
                  <p:embed/>
                </p:oleObj>
              </mc:Choice>
              <mc:Fallback>
                <p:oleObj name="משוואה" r:id="rId9" imgW="1473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478215"/>
                        <a:ext cx="304482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8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4" name="Object 3"/>
          <p:cNvGraphicFramePr>
            <a:graphicFrameLocks noChangeAspect="1"/>
          </p:cNvGraphicFramePr>
          <p:nvPr/>
        </p:nvGraphicFramePr>
        <p:xfrm>
          <a:off x="642910" y="2333625"/>
          <a:ext cx="3386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6" name="משוואה" r:id="rId3" imgW="1473120" imgH="164880" progId="Equation.3">
                  <p:embed/>
                </p:oleObj>
              </mc:Choice>
              <mc:Fallback>
                <p:oleObj name="משוואה" r:id="rId3" imgW="1473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33625"/>
                        <a:ext cx="33861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input          output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36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7" name="משוואה" r:id="rId5" imgW="203040" imgH="215640" progId="Equation.3">
                  <p:embed/>
                </p:oleObj>
              </mc:Choice>
              <mc:Fallback>
                <p:oleObj name="משוואה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8" name="משוואה" r:id="rId7" imgW="647640" imgH="215640" progId="Equation.3">
                  <p:embed/>
                </p:oleObj>
              </mc:Choice>
              <mc:Fallback>
                <p:oleObj name="משוואה" r:id="rId7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16"/>
          <p:cNvGraphicFramePr>
            <a:graphicFrameLocks noChangeAspect="1"/>
          </p:cNvGraphicFramePr>
          <p:nvPr/>
        </p:nvGraphicFramePr>
        <p:xfrm>
          <a:off x="1785918" y="3478215"/>
          <a:ext cx="30448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9" name="משוואה" r:id="rId9" imgW="1473120" imgH="164880" progId="Equation.3">
                  <p:embed/>
                </p:oleObj>
              </mc:Choice>
              <mc:Fallback>
                <p:oleObj name="משוואה" r:id="rId9" imgW="1473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478215"/>
                        <a:ext cx="304482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6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4" name="Object 3"/>
          <p:cNvGraphicFramePr>
            <a:graphicFrameLocks noChangeAspect="1"/>
          </p:cNvGraphicFramePr>
          <p:nvPr/>
        </p:nvGraphicFramePr>
        <p:xfrm>
          <a:off x="642910" y="2333625"/>
          <a:ext cx="3386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51" name="משוואה" r:id="rId3" imgW="1473120" imgH="164880" progId="Equation.3">
                  <p:embed/>
                </p:oleObj>
              </mc:Choice>
              <mc:Fallback>
                <p:oleObj name="משוואה" r:id="rId3" imgW="1473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33625"/>
                        <a:ext cx="33861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input 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37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52" name="משוואה" r:id="rId5" imgW="203040" imgH="215640" progId="Equation.3">
                  <p:embed/>
                </p:oleObj>
              </mc:Choice>
              <mc:Fallback>
                <p:oleObj name="משוואה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53" name="משוואה" r:id="rId7" imgW="647640" imgH="215640" progId="Equation.3">
                  <p:embed/>
                </p:oleObj>
              </mc:Choice>
              <mc:Fallback>
                <p:oleObj name="משוואה" r:id="rId7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4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input 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299014" name="Object 3"/>
          <p:cNvGraphicFramePr>
            <a:graphicFrameLocks noChangeAspect="1"/>
          </p:cNvGraphicFramePr>
          <p:nvPr/>
        </p:nvGraphicFramePr>
        <p:xfrm>
          <a:off x="685796" y="2333625"/>
          <a:ext cx="3386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94" name="משוואה" r:id="rId3" imgW="1473120" imgH="164880" progId="Equation.3">
                  <p:embed/>
                </p:oleObj>
              </mc:Choice>
              <mc:Fallback>
                <p:oleObj name="משוואה" r:id="rId3" imgW="1473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6" y="2333625"/>
                        <a:ext cx="33861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38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95" name="משוואה" r:id="rId5" imgW="203040" imgH="215640" progId="Equation.3">
                  <p:embed/>
                </p:oleObj>
              </mc:Choice>
              <mc:Fallback>
                <p:oleObj name="משוואה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96" name="משוואה" r:id="rId7" imgW="647640" imgH="215640" progId="Equation.3">
                  <p:embed/>
                </p:oleObj>
              </mc:Choice>
              <mc:Fallback>
                <p:oleObj name="משוואה" r:id="rId7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/>
        </p:nvGraphicFramePr>
        <p:xfrm>
          <a:off x="3236943" y="3429000"/>
          <a:ext cx="56927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97" name="משוואה" r:id="rId9" imgW="2476440" imgH="177480" progId="Equation.3">
                  <p:embed/>
                </p:oleObj>
              </mc:Choice>
              <mc:Fallback>
                <p:oleObj name="משוואה" r:id="rId9" imgW="2476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43" y="3429000"/>
                        <a:ext cx="569277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8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input             output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18" name="משוואה" r:id="rId3" imgW="3238200" imgH="177480" progId="Equation.3">
                  <p:embed/>
                </p:oleObj>
              </mc:Choice>
              <mc:Fallback>
                <p:oleObj name="משוואה" r:id="rId3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39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19" name="משוואה" r:id="rId5" imgW="203040" imgH="215640" progId="Equation.3">
                  <p:embed/>
                </p:oleObj>
              </mc:Choice>
              <mc:Fallback>
                <p:oleObj name="משוואה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20" name="משוואה" r:id="rId7" imgW="647640" imgH="215640" progId="Equation.3">
                  <p:embed/>
                </p:oleObj>
              </mc:Choice>
              <mc:Fallback>
                <p:oleObj name="משוואה" r:id="rId7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/>
        </p:nvGraphicFramePr>
        <p:xfrm>
          <a:off x="3236943" y="3429000"/>
          <a:ext cx="533558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21" name="משוואה" r:id="rId9" imgW="2476440" imgH="177480" progId="Equation.3">
                  <p:embed/>
                </p:oleObj>
              </mc:Choice>
              <mc:Fallback>
                <p:oleObj name="משוואה" r:id="rId9" imgW="2476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43" y="3429000"/>
                        <a:ext cx="533558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1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572000" y="4753285"/>
            <a:ext cx="428628" cy="461665"/>
          </a:xfrm>
          <a:prstGeom prst="rect">
            <a:avLst/>
          </a:prstGeom>
          <a:noFill/>
          <a:ln w="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Schematic of a Pushdown Automaton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</a:t>
            </a:fld>
            <a:endParaRPr lang="en-US" sz="1600" dirty="0"/>
          </a:p>
        </p:txBody>
      </p:sp>
      <p:grpSp>
        <p:nvGrpSpPr>
          <p:cNvPr id="5" name="Group 27"/>
          <p:cNvGrpSpPr/>
          <p:nvPr/>
        </p:nvGrpSpPr>
        <p:grpSpPr>
          <a:xfrm>
            <a:off x="857224" y="2303498"/>
            <a:ext cx="6500858" cy="1676111"/>
            <a:chOff x="857224" y="2303498"/>
            <a:chExt cx="6500858" cy="1676111"/>
          </a:xfrm>
        </p:grpSpPr>
        <p:sp>
          <p:nvSpPr>
            <p:cNvPr id="8" name="TextBox 7"/>
            <p:cNvSpPr txBox="1"/>
            <p:nvPr/>
          </p:nvSpPr>
          <p:spPr>
            <a:xfrm>
              <a:off x="1071538" y="2643182"/>
              <a:ext cx="2857520" cy="553998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Finite control</a:t>
              </a:r>
              <a:endParaRPr lang="en-US" sz="3000" dirty="0"/>
            </a:p>
          </p:txBody>
        </p:sp>
        <p:grpSp>
          <p:nvGrpSpPr>
            <p:cNvPr id="9" name="Group 25"/>
            <p:cNvGrpSpPr/>
            <p:nvPr/>
          </p:nvGrpSpPr>
          <p:grpSpPr>
            <a:xfrm>
              <a:off x="857224" y="2303498"/>
              <a:ext cx="6500858" cy="1676111"/>
              <a:chOff x="857224" y="2357430"/>
              <a:chExt cx="6500858" cy="167611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57224" y="2357430"/>
                <a:ext cx="3286148" cy="16430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14942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endParaRPr 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72198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643570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</a:t>
                </a:r>
                <a:endParaRPr lang="en-US" sz="2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00826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929454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  <p:cxnSp>
            <p:nvCxnSpPr>
              <p:cNvPr id="22" name="Straight Connector 21"/>
              <p:cNvCxnSpPr>
                <a:stCxn id="7" idx="3"/>
              </p:cNvCxnSpPr>
              <p:nvPr/>
            </p:nvCxnSpPr>
            <p:spPr>
              <a:xfrm flipV="1">
                <a:off x="4143372" y="3143248"/>
                <a:ext cx="1285884" cy="357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13" idx="0"/>
              </p:cNvCxnSpPr>
              <p:nvPr/>
            </p:nvCxnSpPr>
            <p:spPr>
              <a:xfrm rot="5400000">
                <a:off x="5214942" y="3357562"/>
                <a:ext cx="428628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>
            <a:off x="4572000" y="3824591"/>
            <a:ext cx="428628" cy="461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4286256"/>
            <a:ext cx="428628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4321967" y="4964123"/>
            <a:ext cx="5000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751389" y="4964123"/>
            <a:ext cx="5000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4810" y="5303894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stack</a:t>
            </a:r>
            <a:endParaRPr lang="en-US" sz="30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43372" y="3429000"/>
            <a:ext cx="642942" cy="3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571206" y="3642520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4566915" y="5178946"/>
            <a:ext cx="454790" cy="130931"/>
          </a:xfrm>
          <a:custGeom>
            <a:avLst/>
            <a:gdLst>
              <a:gd name="connsiteX0" fmla="*/ 5085 w 454790"/>
              <a:gd name="connsiteY0" fmla="*/ 37631 h 130931"/>
              <a:gd name="connsiteX1" fmla="*/ 20075 w 454790"/>
              <a:gd name="connsiteY1" fmla="*/ 97592 h 130931"/>
              <a:gd name="connsiteX2" fmla="*/ 229937 w 454790"/>
              <a:gd name="connsiteY2" fmla="*/ 52621 h 130931"/>
              <a:gd name="connsiteX3" fmla="*/ 244928 w 454790"/>
              <a:gd name="connsiteY3" fmla="*/ 7651 h 130931"/>
              <a:gd name="connsiteX4" fmla="*/ 304888 w 454790"/>
              <a:gd name="connsiteY4" fmla="*/ 22641 h 130931"/>
              <a:gd name="connsiteX5" fmla="*/ 454790 w 454790"/>
              <a:gd name="connsiteY5" fmla="*/ 22641 h 13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790" h="130931">
                <a:moveTo>
                  <a:pt x="5085" y="37631"/>
                </a:moveTo>
                <a:cubicBezTo>
                  <a:pt x="10082" y="57618"/>
                  <a:pt x="0" y="92959"/>
                  <a:pt x="20075" y="97592"/>
                </a:cubicBezTo>
                <a:cubicBezTo>
                  <a:pt x="164541" y="130931"/>
                  <a:pt x="169039" y="113521"/>
                  <a:pt x="229937" y="52621"/>
                </a:cubicBezTo>
                <a:cubicBezTo>
                  <a:pt x="234934" y="37631"/>
                  <a:pt x="230257" y="13519"/>
                  <a:pt x="244928" y="7651"/>
                </a:cubicBezTo>
                <a:cubicBezTo>
                  <a:pt x="264056" y="0"/>
                  <a:pt x="284339" y="21173"/>
                  <a:pt x="304888" y="22641"/>
                </a:cubicBezTo>
                <a:cubicBezTo>
                  <a:pt x="354728" y="26201"/>
                  <a:pt x="404823" y="22641"/>
                  <a:pt x="454790" y="226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00958" y="3429000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input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3" name="משוואה" r:id="rId3" imgW="3238200" imgH="177480" progId="Equation.3">
                  <p:embed/>
                </p:oleObj>
              </mc:Choice>
              <mc:Fallback>
                <p:oleObj name="משוואה" r:id="rId3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40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4" name="משוואה" r:id="rId5" imgW="203040" imgH="215640" progId="Equation.3">
                  <p:embed/>
                </p:oleObj>
              </mc:Choice>
              <mc:Fallback>
                <p:oleObj name="משוואה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5" name="משוואה" r:id="rId7" imgW="647640" imgH="215640" progId="Equation.3">
                  <p:embed/>
                </p:oleObj>
              </mc:Choice>
              <mc:Fallback>
                <p:oleObj name="משוואה" r:id="rId7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1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66" name="משוואה" r:id="rId3" imgW="3238200" imgH="177480" progId="Equation.3">
                  <p:embed/>
                </p:oleObj>
              </mc:Choice>
              <mc:Fallback>
                <p:oleObj name="משוואה" r:id="rId3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41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67" name="משוואה" r:id="rId5" imgW="203040" imgH="215640" progId="Equation.3">
                  <p:embed/>
                </p:oleObj>
              </mc:Choice>
              <mc:Fallback>
                <p:oleObj name="משוואה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68" name="משוואה" r:id="rId7" imgW="647640" imgH="215640" progId="Equation.3">
                  <p:embed/>
                </p:oleObj>
              </mc:Choice>
              <mc:Fallback>
                <p:oleObj name="משוואה" r:id="rId7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ChangeAspect="1"/>
          </p:cNvGraphicFramePr>
          <p:nvPr/>
        </p:nvGraphicFramePr>
        <p:xfrm>
          <a:off x="1954213" y="4000500"/>
          <a:ext cx="2546349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69" name="משוואה" r:id="rId9" imgW="1130040" imgH="177480" progId="Equation.3">
                  <p:embed/>
                </p:oleObj>
              </mc:Choice>
              <mc:Fallback>
                <p:oleObj name="משוואה" r:id="rId9" imgW="1130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000500"/>
                        <a:ext cx="2546349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7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output          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09" name="משוואה" r:id="rId3" imgW="3238200" imgH="177480" progId="Equation.3">
                  <p:embed/>
                </p:oleObj>
              </mc:Choice>
              <mc:Fallback>
                <p:oleObj name="משוואה" r:id="rId3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42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10" name="משוואה" r:id="rId5" imgW="203040" imgH="215640" progId="Equation.3">
                  <p:embed/>
                </p:oleObj>
              </mc:Choice>
              <mc:Fallback>
                <p:oleObj name="משוואה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11" name="משוואה" r:id="rId7" imgW="647640" imgH="215640" progId="Equation.3">
                  <p:embed/>
                </p:oleObj>
              </mc:Choice>
              <mc:Fallback>
                <p:oleObj name="משוואה" r:id="rId7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ChangeAspect="1"/>
          </p:cNvGraphicFramePr>
          <p:nvPr/>
        </p:nvGraphicFramePr>
        <p:xfrm>
          <a:off x="1954211" y="4071942"/>
          <a:ext cx="23320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12" name="משוואה" r:id="rId9" imgW="1130040" imgH="177480" progId="Equation.3">
                  <p:embed/>
                </p:oleObj>
              </mc:Choice>
              <mc:Fallback>
                <p:oleObj name="משוואה" r:id="rId9" imgW="1130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1" y="4071942"/>
                        <a:ext cx="233203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10"/>
          <p:cNvGraphicFramePr>
            <a:graphicFrameLocks noChangeAspect="1"/>
          </p:cNvGraphicFramePr>
          <p:nvPr/>
        </p:nvGraphicFramePr>
        <p:xfrm>
          <a:off x="857224" y="2908299"/>
          <a:ext cx="2393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13" name="משוואה" r:id="rId11" imgW="1041120" imgH="164880" progId="Equation.3">
                  <p:embed/>
                </p:oleObj>
              </mc:Choice>
              <mc:Fallback>
                <p:oleObj name="משוואה" r:id="rId11" imgW="1041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08299"/>
                        <a:ext cx="23939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0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input  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14" name="משוואה" r:id="rId3" imgW="3238200" imgH="177480" progId="Equation.3">
                  <p:embed/>
                </p:oleObj>
              </mc:Choice>
              <mc:Fallback>
                <p:oleObj name="משוואה" r:id="rId3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43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15" name="משוואה" r:id="rId5" imgW="203040" imgH="215640" progId="Equation.3">
                  <p:embed/>
                </p:oleObj>
              </mc:Choice>
              <mc:Fallback>
                <p:oleObj name="משוואה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16" name="משוואה" r:id="rId7" imgW="647640" imgH="215640" progId="Equation.3">
                  <p:embed/>
                </p:oleObj>
              </mc:Choice>
              <mc:Fallback>
                <p:oleObj name="משוואה" r:id="rId7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10"/>
          <p:cNvGraphicFramePr>
            <a:graphicFrameLocks noChangeAspect="1"/>
          </p:cNvGraphicFramePr>
          <p:nvPr/>
        </p:nvGraphicFramePr>
        <p:xfrm>
          <a:off x="857224" y="2908299"/>
          <a:ext cx="2393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17" name="משוואה" r:id="rId9" imgW="1041120" imgH="164880" progId="Equation.3">
                  <p:embed/>
                </p:oleObj>
              </mc:Choice>
              <mc:Fallback>
                <p:oleObj name="משוואה" r:id="rId9" imgW="1041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08299"/>
                        <a:ext cx="23939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7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input   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7" name="משוואה" r:id="rId3" imgW="3238200" imgH="177480" progId="Equation.3">
                  <p:embed/>
                </p:oleObj>
              </mc:Choice>
              <mc:Fallback>
                <p:oleObj name="משוואה" r:id="rId3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44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8" name="משוואה" r:id="rId5" imgW="203040" imgH="215640" progId="Equation.3">
                  <p:embed/>
                </p:oleObj>
              </mc:Choice>
              <mc:Fallback>
                <p:oleObj name="משוואה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9" name="משוואה" r:id="rId7" imgW="647640" imgH="215640" progId="Equation.3">
                  <p:embed/>
                </p:oleObj>
              </mc:Choice>
              <mc:Fallback>
                <p:oleObj name="משוואה" r:id="rId7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10"/>
          <p:cNvGraphicFramePr>
            <a:graphicFrameLocks noChangeAspect="1"/>
          </p:cNvGraphicFramePr>
          <p:nvPr/>
        </p:nvGraphicFramePr>
        <p:xfrm>
          <a:off x="857224" y="2908299"/>
          <a:ext cx="2393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0" name="משוואה" r:id="rId9" imgW="1041120" imgH="164880" progId="Equation.3">
                  <p:embed/>
                </p:oleObj>
              </mc:Choice>
              <mc:Fallback>
                <p:oleObj name="משוואה" r:id="rId9" imgW="1041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08299"/>
                        <a:ext cx="23939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7"/>
          <p:cNvGraphicFramePr>
            <a:graphicFrameLocks noChangeAspect="1"/>
          </p:cNvGraphicFramePr>
          <p:nvPr/>
        </p:nvGraphicFramePr>
        <p:xfrm>
          <a:off x="2360624" y="4000504"/>
          <a:ext cx="3854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1" name="משוואה" r:id="rId11" imgW="1676160" imgH="177480" progId="Equation.3">
                  <p:embed/>
                </p:oleObj>
              </mc:Choice>
              <mc:Fallback>
                <p:oleObj name="משוואה" r:id="rId11" imgW="1676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24" y="4000504"/>
                        <a:ext cx="3854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5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1" name="משוואה" r:id="rId3" imgW="2247840" imgH="177480" progId="Equation.3">
                  <p:embed/>
                </p:oleObj>
              </mc:Choice>
              <mc:Fallback>
                <p:oleObj name="משוואה" r:id="rId3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input               output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2" name="משוואה" r:id="rId5" imgW="3238200" imgH="177480" progId="Equation.3">
                  <p:embed/>
                </p:oleObj>
              </mc:Choice>
              <mc:Fallback>
                <p:oleObj name="משוואה" r:id="rId5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45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3" name="משוואה" r:id="rId7" imgW="203040" imgH="215640" progId="Equation.3">
                  <p:embed/>
                </p:oleObj>
              </mc:Choice>
              <mc:Fallback>
                <p:oleObj name="משוואה" r:id="rId7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4" name="משוואה" r:id="rId9" imgW="647640" imgH="215640" progId="Equation.3">
                  <p:embed/>
                </p:oleObj>
              </mc:Choice>
              <mc:Fallback>
                <p:oleObj name="משוואה" r:id="rId9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7"/>
          <p:cNvGraphicFramePr>
            <a:graphicFrameLocks noChangeAspect="1"/>
          </p:cNvGraphicFramePr>
          <p:nvPr/>
        </p:nvGraphicFramePr>
        <p:xfrm>
          <a:off x="2360624" y="4000504"/>
          <a:ext cx="3854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5" name="משוואה" r:id="rId11" imgW="1676160" imgH="177480" progId="Equation.3">
                  <p:embed/>
                </p:oleObj>
              </mc:Choice>
              <mc:Fallback>
                <p:oleObj name="משוואה" r:id="rId11" imgW="1676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24" y="4000504"/>
                        <a:ext cx="3854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7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6" name="משוואה" r:id="rId3" imgW="2247840" imgH="177480" progId="Equation.3">
                  <p:embed/>
                </p:oleObj>
              </mc:Choice>
              <mc:Fallback>
                <p:oleObj name="משוואה" r:id="rId3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7" name="משוואה" r:id="rId5" imgW="3238200" imgH="177480" progId="Equation.3">
                  <p:embed/>
                </p:oleObj>
              </mc:Choice>
              <mc:Fallback>
                <p:oleObj name="משוואה" r:id="rId5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46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8" name="משוואה" r:id="rId7" imgW="203040" imgH="215640" progId="Equation.3">
                  <p:embed/>
                </p:oleObj>
              </mc:Choice>
              <mc:Fallback>
                <p:oleObj name="משוואה" r:id="rId7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9" name="משוואה" r:id="rId9" imgW="647640" imgH="215640" progId="Equation.3">
                  <p:embed/>
                </p:oleObj>
              </mc:Choice>
              <mc:Fallback>
                <p:oleObj name="משוואה" r:id="rId9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4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29" name="משוואה" r:id="rId3" imgW="2247840" imgH="177480" progId="Equation.3">
                  <p:embed/>
                </p:oleObj>
              </mc:Choice>
              <mc:Fallback>
                <p:oleObj name="משוואה" r:id="rId3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30" name="משוואה" r:id="rId5" imgW="3238200" imgH="177480" progId="Equation.3">
                  <p:embed/>
                </p:oleObj>
              </mc:Choice>
              <mc:Fallback>
                <p:oleObj name="משוואה" r:id="rId5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47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31" name="משוואה" r:id="rId7" imgW="203040" imgH="215640" progId="Equation.3">
                  <p:embed/>
                </p:oleObj>
              </mc:Choice>
              <mc:Fallback>
                <p:oleObj name="משוואה" r:id="rId7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32" name="משוואה" r:id="rId9" imgW="647640" imgH="215640" progId="Equation.3">
                  <p:embed/>
                </p:oleObj>
              </mc:Choice>
              <mc:Fallback>
                <p:oleObj name="משוואה" r:id="rId9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3" name="Object 9"/>
          <p:cNvGraphicFramePr>
            <a:graphicFrameLocks noChangeAspect="1"/>
          </p:cNvGraphicFramePr>
          <p:nvPr/>
        </p:nvGraphicFramePr>
        <p:xfrm>
          <a:off x="4857752" y="4000504"/>
          <a:ext cx="364331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33" name="משוואה" r:id="rId11" imgW="1765080" imgH="215640" progId="Equation.3">
                  <p:embed/>
                </p:oleObj>
              </mc:Choice>
              <mc:Fallback>
                <p:oleObj name="משוואה" r:id="rId11" imgW="1765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000504"/>
                        <a:ext cx="3643313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6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72" name="משוואה" r:id="rId3" imgW="2247840" imgH="177480" progId="Equation.3">
                  <p:embed/>
                </p:oleObj>
              </mc:Choice>
              <mc:Fallback>
                <p:oleObj name="משוואה" r:id="rId3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output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73" name="משוואה" r:id="rId5" imgW="3238200" imgH="177480" progId="Equation.3">
                  <p:embed/>
                </p:oleObj>
              </mc:Choice>
              <mc:Fallback>
                <p:oleObj name="משוואה" r:id="rId5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48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74" name="משוואה" r:id="rId7" imgW="203040" imgH="215640" progId="Equation.3">
                  <p:embed/>
                </p:oleObj>
              </mc:Choice>
              <mc:Fallback>
                <p:oleObj name="משוואה" r:id="rId7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75" name="משוואה" r:id="rId9" imgW="647640" imgH="215640" progId="Equation.3">
                  <p:embed/>
                </p:oleObj>
              </mc:Choice>
              <mc:Fallback>
                <p:oleObj name="משוואה" r:id="rId9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3" name="Object 9"/>
          <p:cNvGraphicFramePr>
            <a:graphicFrameLocks noChangeAspect="1"/>
          </p:cNvGraphicFramePr>
          <p:nvPr/>
        </p:nvGraphicFramePr>
        <p:xfrm>
          <a:off x="5143529" y="3929066"/>
          <a:ext cx="36433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76" name="משוואה" r:id="rId11" imgW="1765080" imgH="215640" progId="Equation.3">
                  <p:embed/>
                </p:oleObj>
              </mc:Choice>
              <mc:Fallback>
                <p:oleObj name="משוואה" r:id="rId11" imgW="1765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29" y="3929066"/>
                        <a:ext cx="364331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4" name="Object 11"/>
          <p:cNvGraphicFramePr>
            <a:graphicFrameLocks noChangeAspect="1"/>
          </p:cNvGraphicFramePr>
          <p:nvPr/>
        </p:nvGraphicFramePr>
        <p:xfrm>
          <a:off x="914393" y="3362328"/>
          <a:ext cx="2657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77" name="משוואה" r:id="rId13" imgW="1155600" imgH="215640" progId="Equation.3">
                  <p:embed/>
                </p:oleObj>
              </mc:Choice>
              <mc:Fallback>
                <p:oleObj name="משוואה" r:id="rId13" imgW="1155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3" y="3362328"/>
                        <a:ext cx="2657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8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77" name="משוואה" r:id="rId3" imgW="2247840" imgH="177480" progId="Equation.3">
                  <p:embed/>
                </p:oleObj>
              </mc:Choice>
              <mc:Fallback>
                <p:oleObj name="משוואה" r:id="rId3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input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78" name="משוואה" r:id="rId5" imgW="3238200" imgH="177480" progId="Equation.3">
                  <p:embed/>
                </p:oleObj>
              </mc:Choice>
              <mc:Fallback>
                <p:oleObj name="משוואה" r:id="rId5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49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79" name="משוואה" r:id="rId7" imgW="203040" imgH="215640" progId="Equation.3">
                  <p:embed/>
                </p:oleObj>
              </mc:Choice>
              <mc:Fallback>
                <p:oleObj name="משוואה" r:id="rId7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80" name="משוואה" r:id="rId9" imgW="647640" imgH="215640" progId="Equation.3">
                  <p:embed/>
                </p:oleObj>
              </mc:Choice>
              <mc:Fallback>
                <p:oleObj name="משוואה" r:id="rId9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4" name="Object 11"/>
          <p:cNvGraphicFramePr>
            <a:graphicFrameLocks noChangeAspect="1"/>
          </p:cNvGraphicFramePr>
          <p:nvPr/>
        </p:nvGraphicFramePr>
        <p:xfrm>
          <a:off x="857224" y="3362328"/>
          <a:ext cx="2657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81" name="משוואה" r:id="rId11" imgW="1155600" imgH="215640" progId="Equation.3">
                  <p:embed/>
                </p:oleObj>
              </mc:Choice>
              <mc:Fallback>
                <p:oleObj name="משוואה" r:id="rId11" imgW="1155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362328"/>
                        <a:ext cx="2657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A Pushdown Automata (PDA) can write an unbounded number of </a:t>
            </a:r>
            <a:r>
              <a:rPr lang="en-US" b="1" dirty="0" smtClean="0"/>
              <a:t>Stack Symbols </a:t>
            </a:r>
            <a:r>
              <a:rPr lang="en-US" dirty="0" smtClean="0"/>
              <a:t>on the stack and read these symbols later.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Writing a symbol onto the stack is called </a:t>
            </a:r>
            <a:r>
              <a:rPr lang="en-US" b="1" i="1" dirty="0" smtClean="0"/>
              <a:t>pushing</a:t>
            </a:r>
            <a:r>
              <a:rPr lang="en-US" dirty="0" smtClean="0"/>
              <a:t> and it pushes all symbols on the  stack one stack cell down.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Informal Description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20" name="משוואה" r:id="rId3" imgW="2247840" imgH="177480" progId="Equation.3">
                  <p:embed/>
                </p:oleObj>
              </mc:Choice>
              <mc:Fallback>
                <p:oleObj name="משוואה" r:id="rId3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input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21" name="משוואה" r:id="rId5" imgW="3238200" imgH="177480" progId="Equation.3">
                  <p:embed/>
                </p:oleObj>
              </mc:Choice>
              <mc:Fallback>
                <p:oleObj name="משוואה" r:id="rId5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50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22" name="משוואה" r:id="rId7" imgW="203040" imgH="215640" progId="Equation.3">
                  <p:embed/>
                </p:oleObj>
              </mc:Choice>
              <mc:Fallback>
                <p:oleObj name="משוואה" r:id="rId7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23" name="משוואה" r:id="rId9" imgW="647640" imgH="215640" progId="Equation.3">
                  <p:embed/>
                </p:oleObj>
              </mc:Choice>
              <mc:Fallback>
                <p:oleObj name="משוואה" r:id="rId9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4" name="Object 11"/>
          <p:cNvGraphicFramePr>
            <a:graphicFrameLocks noChangeAspect="1"/>
          </p:cNvGraphicFramePr>
          <p:nvPr/>
        </p:nvGraphicFramePr>
        <p:xfrm>
          <a:off x="857224" y="3362328"/>
          <a:ext cx="2657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24" name="משוואה" r:id="rId11" imgW="1155600" imgH="215640" progId="Equation.3">
                  <p:embed/>
                </p:oleObj>
              </mc:Choice>
              <mc:Fallback>
                <p:oleObj name="משוואה" r:id="rId11" imgW="1155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362328"/>
                        <a:ext cx="2657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8" name="Object 3"/>
          <p:cNvGraphicFramePr>
            <a:graphicFrameLocks noChangeAspect="1"/>
          </p:cNvGraphicFramePr>
          <p:nvPr/>
        </p:nvGraphicFramePr>
        <p:xfrm>
          <a:off x="3000364" y="4572008"/>
          <a:ext cx="464820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25" name="משוואה" r:id="rId13" imgW="2247840" imgH="164880" progId="Equation.3">
                  <p:embed/>
                </p:oleObj>
              </mc:Choice>
              <mc:Fallback>
                <p:oleObj name="משוואה" r:id="rId13" imgW="22478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572008"/>
                        <a:ext cx="464820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1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44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45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input         output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46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51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47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48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8" name="Object 3"/>
          <p:cNvGraphicFramePr>
            <a:graphicFrameLocks noChangeAspect="1"/>
          </p:cNvGraphicFramePr>
          <p:nvPr/>
        </p:nvGraphicFramePr>
        <p:xfrm>
          <a:off x="3000364" y="4572008"/>
          <a:ext cx="464820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49" name="משוואה" r:id="rId13" imgW="2247840" imgH="164880" progId="Equation.3">
                  <p:embed/>
                </p:oleObj>
              </mc:Choice>
              <mc:Fallback>
                <p:oleObj name="משוואה" r:id="rId13" imgW="22478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572008"/>
                        <a:ext cx="464820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0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49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50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51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52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52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53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4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92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93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94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53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95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96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16"/>
          <p:cNvGraphicFramePr>
            <a:graphicFrameLocks noChangeAspect="1"/>
          </p:cNvGraphicFramePr>
          <p:nvPr/>
        </p:nvGraphicFramePr>
        <p:xfrm>
          <a:off x="5313389" y="4572008"/>
          <a:ext cx="3044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97" name="משוואה" r:id="rId13" imgW="1473120" imgH="164880" progId="Equation.3">
                  <p:embed/>
                </p:oleObj>
              </mc:Choice>
              <mc:Fallback>
                <p:oleObj name="משוואה" r:id="rId13" imgW="1473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89" y="4572008"/>
                        <a:ext cx="3044825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9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5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6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output    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7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54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8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9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16"/>
          <p:cNvGraphicFramePr>
            <a:graphicFrameLocks noChangeAspect="1"/>
          </p:cNvGraphicFramePr>
          <p:nvPr/>
        </p:nvGraphicFramePr>
        <p:xfrm>
          <a:off x="5313389" y="4572008"/>
          <a:ext cx="3044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0" name="משוואה" r:id="rId13" imgW="1473120" imgH="164880" progId="Equation.3">
                  <p:embed/>
                </p:oleObj>
              </mc:Choice>
              <mc:Fallback>
                <p:oleObj name="משוואה" r:id="rId13" imgW="1473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89" y="4572008"/>
                        <a:ext cx="3044825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29066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1" name="משוואה" r:id="rId15" imgW="1993680" imgH="215640" progId="Equation.3">
                  <p:embed/>
                </p:oleObj>
              </mc:Choice>
              <mc:Fallback>
                <p:oleObj name="משוואה" r:id="rId15" imgW="1993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29066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4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0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1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2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55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3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4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5" name="משוואה" r:id="rId13" imgW="1993680" imgH="215640" progId="Equation.3">
                  <p:embed/>
                </p:oleObj>
              </mc:Choice>
              <mc:Fallback>
                <p:oleObj name="משוואה" r:id="rId13" imgW="1993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2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3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4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</a:t>
            </a:r>
            <a:r>
              <a:rPr lang="en-US" dirty="0" smtClean="0">
                <a:solidFill>
                  <a:srgbClr val="FF0000"/>
                </a:solidFill>
              </a:rPr>
              <a:t>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5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56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6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7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8" name="משוואה" r:id="rId13" imgW="1993680" imgH="215640" progId="Equation.3">
                  <p:embed/>
                </p:oleObj>
              </mc:Choice>
              <mc:Fallback>
                <p:oleObj name="משוואה" r:id="rId13" imgW="1993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786314" y="5000636"/>
          <a:ext cx="3854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9" name="משוואה" r:id="rId15" imgW="1676160" imgH="177480" progId="Equation.3">
                  <p:embed/>
                </p:oleObj>
              </mc:Choice>
              <mc:Fallback>
                <p:oleObj name="משוואה" r:id="rId15" imgW="1676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5000636"/>
                        <a:ext cx="3854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0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6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7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output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8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57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9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30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31" name="משוואה" r:id="rId13" imgW="1993680" imgH="215640" progId="Equation.3">
                  <p:embed/>
                </p:oleObj>
              </mc:Choice>
              <mc:Fallback>
                <p:oleObj name="משוואה" r:id="rId13" imgW="1993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786314" y="5000636"/>
          <a:ext cx="3854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32" name="משוואה" r:id="rId15" imgW="1676160" imgH="177480" progId="Equation.3">
                  <p:embed/>
                </p:oleObj>
              </mc:Choice>
              <mc:Fallback>
                <p:oleObj name="משוואה" r:id="rId15" imgW="1676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5000636"/>
                        <a:ext cx="3854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33" name="משוואה" r:id="rId17" imgW="2336760" imgH="215640" progId="Equation.3">
                  <p:embed/>
                </p:oleObj>
              </mc:Choice>
              <mc:Fallback>
                <p:oleObj name="משוואה" r:id="rId17" imgW="2336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6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31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32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input          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33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58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34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35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36" name="משוואה" r:id="rId13" imgW="1993680" imgH="215640" progId="Equation.3">
                  <p:embed/>
                </p:oleObj>
              </mc:Choice>
              <mc:Fallback>
                <p:oleObj name="משוואה" r:id="rId13" imgW="1993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37" name="משוואה" r:id="rId15" imgW="2336760" imgH="215640" progId="Equation.3">
                  <p:embed/>
                </p:oleObj>
              </mc:Choice>
              <mc:Fallback>
                <p:oleObj name="משוואה" r:id="rId15" imgW="2336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6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74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75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input        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    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76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59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77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78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79" name="משוואה" r:id="rId13" imgW="1993680" imgH="215640" progId="Equation.3">
                  <p:embed/>
                </p:oleObj>
              </mc:Choice>
              <mc:Fallback>
                <p:oleObj name="משוואה" r:id="rId13" imgW="1993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973658" y="5500702"/>
          <a:ext cx="2598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80" name="משוואה" r:id="rId15" imgW="1130040" imgH="177480" progId="Equation.3">
                  <p:embed/>
                </p:oleObj>
              </mc:Choice>
              <mc:Fallback>
                <p:oleObj name="משוואה" r:id="rId15" imgW="1130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58" y="5500702"/>
                        <a:ext cx="259873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81" name="משוואה" r:id="rId17" imgW="2336760" imgH="215640" progId="Equation.3">
                  <p:embed/>
                </p:oleObj>
              </mc:Choice>
              <mc:Fallback>
                <p:oleObj name="משוואה" r:id="rId17" imgW="2336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0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Removing a symbol off the stack is called </a:t>
            </a:r>
            <a:r>
              <a:rPr lang="en-US" b="1" i="1" dirty="0" smtClean="0"/>
              <a:t>popping </a:t>
            </a:r>
            <a:r>
              <a:rPr lang="en-US" dirty="0" smtClean="0"/>
              <a:t>and every symbol on the stack moves one stack cell up.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dirty="0" smtClean="0"/>
              <a:t>Note:</a:t>
            </a:r>
            <a:r>
              <a:rPr lang="en-US" dirty="0" smtClean="0"/>
              <a:t> A PDA can access only the stack’s </a:t>
            </a:r>
            <a:r>
              <a:rPr lang="en-US" b="1" dirty="0" smtClean="0"/>
              <a:t>topmost symbol</a:t>
            </a:r>
            <a:r>
              <a:rPr lang="en-US" dirty="0" smtClean="0"/>
              <a:t> (LIFO).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Informal Description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17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18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output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19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60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20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21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22" name="משוואה" r:id="rId13" imgW="1993680" imgH="215640" progId="Equation.3">
                  <p:embed/>
                </p:oleObj>
              </mc:Choice>
              <mc:Fallback>
                <p:oleObj name="משוואה" r:id="rId13" imgW="1993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973658" y="5500702"/>
          <a:ext cx="2598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23" name="משוואה" r:id="rId15" imgW="1130040" imgH="177480" progId="Equation.3">
                  <p:embed/>
                </p:oleObj>
              </mc:Choice>
              <mc:Fallback>
                <p:oleObj name="משוואה" r:id="rId15" imgW="1130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58" y="5500702"/>
                        <a:ext cx="259873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24" name="משוואה" r:id="rId17" imgW="2336760" imgH="215640" progId="Equation.3">
                  <p:embed/>
                </p:oleObj>
              </mc:Choice>
              <mc:Fallback>
                <p:oleObj name="משוואה" r:id="rId17" imgW="2336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5"/>
          <p:cNvGraphicFramePr>
            <a:graphicFrameLocks noChangeAspect="1"/>
          </p:cNvGraphicFramePr>
          <p:nvPr/>
        </p:nvGraphicFramePr>
        <p:xfrm>
          <a:off x="1071538" y="5000625"/>
          <a:ext cx="3590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25" name="משוואה" r:id="rId19" imgW="1562040" imgH="215640" progId="Equation.3">
                  <p:embed/>
                </p:oleObj>
              </mc:Choice>
              <mc:Fallback>
                <p:oleObj name="משוואה" r:id="rId19" imgW="1562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00625"/>
                        <a:ext cx="35909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40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22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23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input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24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61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25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26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27" name="משוואה" r:id="rId13" imgW="1993680" imgH="215640" progId="Equation.3">
                  <p:embed/>
                </p:oleObj>
              </mc:Choice>
              <mc:Fallback>
                <p:oleObj name="משוואה" r:id="rId13" imgW="1993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28" name="משוואה" r:id="rId15" imgW="2336760" imgH="215640" progId="Equation.3">
                  <p:embed/>
                </p:oleObj>
              </mc:Choice>
              <mc:Fallback>
                <p:oleObj name="משוואה" r:id="rId15" imgW="2336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5"/>
          <p:cNvGraphicFramePr>
            <a:graphicFrameLocks noChangeAspect="1"/>
          </p:cNvGraphicFramePr>
          <p:nvPr/>
        </p:nvGraphicFramePr>
        <p:xfrm>
          <a:off x="1071538" y="5000625"/>
          <a:ext cx="3590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29" name="משוואה" r:id="rId17" imgW="1562040" imgH="215640" progId="Equation.3">
                  <p:embed/>
                </p:oleObj>
              </mc:Choice>
              <mc:Fallback>
                <p:oleObj name="משוואה" r:id="rId17" imgW="1562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00625"/>
                        <a:ext cx="35909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02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65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66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input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67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62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68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69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70" name="משוואה" r:id="rId13" imgW="1993680" imgH="215640" progId="Equation.3">
                  <p:embed/>
                </p:oleObj>
              </mc:Choice>
              <mc:Fallback>
                <p:oleObj name="משוואה" r:id="rId13" imgW="1993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973658" y="5500702"/>
          <a:ext cx="2598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71" name="משוואה" r:id="rId15" imgW="1130040" imgH="177480" progId="Equation.3">
                  <p:embed/>
                </p:oleObj>
              </mc:Choice>
              <mc:Fallback>
                <p:oleObj name="משוואה" r:id="rId15" imgW="1130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58" y="5500702"/>
                        <a:ext cx="259873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72" name="משוואה" r:id="rId17" imgW="2336760" imgH="215640" progId="Equation.3">
                  <p:embed/>
                </p:oleObj>
              </mc:Choice>
              <mc:Fallback>
                <p:oleObj name="משוואה" r:id="rId17" imgW="2336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5"/>
          <p:cNvGraphicFramePr>
            <a:graphicFrameLocks noChangeAspect="1"/>
          </p:cNvGraphicFramePr>
          <p:nvPr/>
        </p:nvGraphicFramePr>
        <p:xfrm>
          <a:off x="1071538" y="5000625"/>
          <a:ext cx="3590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73" name="משוואה" r:id="rId19" imgW="1562040" imgH="215640" progId="Equation.3">
                  <p:embed/>
                </p:oleObj>
              </mc:Choice>
              <mc:Fallback>
                <p:oleObj name="משוואה" r:id="rId19" imgW="1562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00625"/>
                        <a:ext cx="35909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1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70" name="משוואה" r:id="rId3" imgW="3098520" imgH="215640" progId="Equation.3">
                  <p:embed/>
                </p:oleObj>
              </mc:Choice>
              <mc:Fallback>
                <p:oleObj name="משוואה" r:id="rId3" imgW="309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71" name="משוואה" r:id="rId5" imgW="2247840" imgH="177480" progId="Equation.3">
                  <p:embed/>
                </p:oleObj>
              </mc:Choice>
              <mc:Fallback>
                <p:oleObj name="משוואה" r:id="rId5" imgW="2247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72" name="משוואה" r:id="rId7" imgW="3238200" imgH="177480" progId="Equation.3">
                  <p:embed/>
                </p:oleObj>
              </mc:Choice>
              <mc:Fallback>
                <p:oleObj name="משוואה" r:id="rId7" imgW="323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63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73" name="משוואה" r:id="rId9" imgW="203040" imgH="215640" progId="Equation.3">
                  <p:embed/>
                </p:oleObj>
              </mc:Choice>
              <mc:Fallback>
                <p:oleObj name="משוואה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74" name="משוואה" r:id="rId11" imgW="647640" imgH="215640" progId="Equation.3">
                  <p:embed/>
                </p:oleObj>
              </mc:Choice>
              <mc:Fallback>
                <p:oleObj name="משוואה" r:id="rId11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75" name="משוואה" r:id="rId13" imgW="1993680" imgH="215640" progId="Equation.3">
                  <p:embed/>
                </p:oleObj>
              </mc:Choice>
              <mc:Fallback>
                <p:oleObj name="משוואה" r:id="rId13" imgW="1993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76" name="משוואה" r:id="rId15" imgW="2336760" imgH="215640" progId="Equation.3">
                  <p:embed/>
                </p:oleObj>
              </mc:Choice>
              <mc:Fallback>
                <p:oleObj name="משוואה" r:id="rId15" imgW="2336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7" name="Object 15"/>
          <p:cNvGraphicFramePr>
            <a:graphicFrameLocks noChangeAspect="1"/>
          </p:cNvGraphicFramePr>
          <p:nvPr/>
        </p:nvGraphicFramePr>
        <p:xfrm>
          <a:off x="1112851" y="5000636"/>
          <a:ext cx="54594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77" name="משוואה" r:id="rId17" imgW="2374560" imgH="215640" progId="Equation.3">
                  <p:embed/>
                </p:oleObj>
              </mc:Choice>
              <mc:Fallback>
                <p:oleObj name="משוואה" r:id="rId17" imgW="237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51" y="5000636"/>
                        <a:ext cx="54594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96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by Grammar    </a:t>
            </a:r>
            <a:r>
              <a:rPr lang="en-US" b="1" dirty="0" smtClean="0"/>
              <a:t>  </a:t>
            </a:r>
            <a:r>
              <a:rPr lang="en-US" b="1" u="sng" dirty="0" smtClean="0"/>
              <a:t>: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64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785813" y="2335213"/>
          <a:ext cx="55181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4" name="משוואה" r:id="rId3" imgW="2400120" imgH="164880" progId="Equation.3">
                  <p:embed/>
                </p:oleObj>
              </mc:Choice>
              <mc:Fallback>
                <p:oleObj name="משוואה" r:id="rId3" imgW="2400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335213"/>
                        <a:ext cx="551815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5" name="משוואה" r:id="rId5" imgW="203040" imgH="215640" progId="Equation.3">
                  <p:embed/>
                </p:oleObj>
              </mc:Choice>
              <mc:Fallback>
                <p:oleObj name="משוואה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7" name="Object 3"/>
          <p:cNvGraphicFramePr>
            <a:graphicFrameLocks noChangeAspect="1"/>
          </p:cNvGraphicFramePr>
          <p:nvPr/>
        </p:nvGraphicFramePr>
        <p:xfrm>
          <a:off x="714375" y="2825750"/>
          <a:ext cx="79136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6" name="משוואה" r:id="rId7" imgW="3441600" imgH="177480" progId="Equation.3">
                  <p:embed/>
                </p:oleObj>
              </mc:Choice>
              <mc:Fallback>
                <p:oleObj name="משוואה" r:id="rId7" imgW="3441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825750"/>
                        <a:ext cx="791368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8" name="Object 10"/>
          <p:cNvGraphicFramePr>
            <a:graphicFrameLocks noChangeAspect="1"/>
          </p:cNvGraphicFramePr>
          <p:nvPr/>
        </p:nvGraphicFramePr>
        <p:xfrm>
          <a:off x="714375" y="3397250"/>
          <a:ext cx="71247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7" name="משוואה" r:id="rId9" imgW="3098520" imgH="177480" progId="Equation.3">
                  <p:embed/>
                </p:oleObj>
              </mc:Choice>
              <mc:Fallback>
                <p:oleObj name="משוואה" r:id="rId9" imgW="3098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397250"/>
                        <a:ext cx="71247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9" name="Object 11"/>
          <p:cNvGraphicFramePr>
            <a:graphicFrameLocks noChangeAspect="1"/>
          </p:cNvGraphicFramePr>
          <p:nvPr/>
        </p:nvGraphicFramePr>
        <p:xfrm>
          <a:off x="742950" y="3929063"/>
          <a:ext cx="51101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8" name="משוואה" r:id="rId11" imgW="2222280" imgH="177480" progId="Equation.3">
                  <p:embed/>
                </p:oleObj>
              </mc:Choice>
              <mc:Fallback>
                <p:oleObj name="משוואה" r:id="rId11" imgW="222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929063"/>
                        <a:ext cx="511016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0" name="Object 12"/>
          <p:cNvGraphicFramePr>
            <a:graphicFrameLocks noChangeAspect="1"/>
          </p:cNvGraphicFramePr>
          <p:nvPr/>
        </p:nvGraphicFramePr>
        <p:xfrm>
          <a:off x="808038" y="4468813"/>
          <a:ext cx="33575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9" name="משוואה" r:id="rId13" imgW="1460160" imgH="177480" progId="Equation.3">
                  <p:embed/>
                </p:oleObj>
              </mc:Choice>
              <mc:Fallback>
                <p:oleObj name="משוואה" r:id="rId13" imgW="1460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4468813"/>
                        <a:ext cx="3357562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1" name="Object 13"/>
          <p:cNvGraphicFramePr>
            <a:graphicFrameLocks noChangeAspect="1"/>
          </p:cNvGraphicFramePr>
          <p:nvPr/>
        </p:nvGraphicFramePr>
        <p:xfrm>
          <a:off x="852488" y="4968875"/>
          <a:ext cx="16938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0" name="משוואה" r:id="rId15" imgW="736560" imgH="177480" progId="Equation.3">
                  <p:embed/>
                </p:oleObj>
              </mc:Choice>
              <mc:Fallback>
                <p:oleObj name="משוואה" r:id="rId15" imgW="736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968875"/>
                        <a:ext cx="1693862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925763" y="1643063"/>
          <a:ext cx="1358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1" name="משוואה" r:id="rId17" imgW="558720" imgH="177480" progId="Equation.3">
                  <p:embed/>
                </p:oleObj>
              </mc:Choice>
              <mc:Fallback>
                <p:oleObj name="משוואה" r:id="rId17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643063"/>
                        <a:ext cx="13589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42910" y="5572140"/>
            <a:ext cx="76499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Note:</a:t>
            </a:r>
            <a:r>
              <a:rPr lang="en-US" sz="3200" dirty="0" smtClean="0"/>
              <a:t> There is more than one derivation.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/>
              <a:t>Theorem:</a:t>
            </a:r>
            <a:r>
              <a:rPr lang="en-US" dirty="0" smtClean="0"/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 language is CFL if and only if there exists a PDA accepting it.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/>
              <a:t>Lemma-&gt;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For any CFL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, there exists a PDA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such that</a:t>
            </a:r>
            <a:br>
              <a:rPr lang="en-US" dirty="0" smtClean="0"/>
            </a:br>
            <a:r>
              <a:rPr lang="en-US" dirty="0" smtClean="0"/>
              <a:t>               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CFLG-s and PDA-s are Equivalent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65</a:t>
            </a:fld>
            <a:endParaRPr lang="en-US" sz="1600" dirty="0"/>
          </a:p>
        </p:txBody>
      </p:sp>
      <p:graphicFrame>
        <p:nvGraphicFramePr>
          <p:cNvPr id="364557" name="Object 5"/>
          <p:cNvGraphicFramePr>
            <a:graphicFrameLocks noChangeAspect="1"/>
          </p:cNvGraphicFramePr>
          <p:nvPr/>
        </p:nvGraphicFramePr>
        <p:xfrm>
          <a:off x="1000125" y="4984750"/>
          <a:ext cx="14652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0" name="משוואה" r:id="rId3" imgW="444240" imgH="164880" progId="Equation.3">
                  <p:embed/>
                </p:oleObj>
              </mc:Choice>
              <mc:Fallback>
                <p:oleObj name="משוואה" r:id="rId3" imgW="444240" imgH="164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984750"/>
                        <a:ext cx="1465263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Since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dirty="0" smtClean="0"/>
              <a:t>is a CFL there exists a CFG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dirty="0" smtClean="0"/>
              <a:t>such that     </a:t>
            </a:r>
            <a:br>
              <a:rPr lang="en-US" dirty="0" smtClean="0"/>
            </a:br>
            <a:r>
              <a:rPr lang="en-US" dirty="0" smtClean="0"/>
              <a:t>             . We will present a PDA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, that recognizes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PDA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starts with a word          on its input.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In order to decide whether              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simulates the derivation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Proof Idea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66</a:t>
            </a:fld>
            <a:endParaRPr lang="en-US" sz="1600" dirty="0"/>
          </a:p>
        </p:txBody>
      </p:sp>
      <p:graphicFrame>
        <p:nvGraphicFramePr>
          <p:cNvPr id="364557" name="Object 5"/>
          <p:cNvGraphicFramePr>
            <a:graphicFrameLocks noChangeAspect="1"/>
          </p:cNvGraphicFramePr>
          <p:nvPr/>
        </p:nvGraphicFramePr>
        <p:xfrm>
          <a:off x="5357818" y="3500438"/>
          <a:ext cx="9223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99" name="משוואה" r:id="rId3" imgW="342720" imgH="190440" progId="Equation.3">
                  <p:embed/>
                </p:oleObj>
              </mc:Choice>
              <mc:Fallback>
                <p:oleObj name="משוואה" r:id="rId3" imgW="34272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3500438"/>
                        <a:ext cx="92233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1" name="Object 5"/>
          <p:cNvGraphicFramePr>
            <a:graphicFrameLocks noChangeAspect="1"/>
          </p:cNvGraphicFramePr>
          <p:nvPr/>
        </p:nvGraphicFramePr>
        <p:xfrm>
          <a:off x="1000100" y="2357438"/>
          <a:ext cx="1230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00" name="משוואה" r:id="rId5" imgW="457200" imgH="164880" progId="Equation.3">
                  <p:embed/>
                </p:oleObj>
              </mc:Choice>
              <mc:Fallback>
                <p:oleObj name="משוואה" r:id="rId5" imgW="45720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357438"/>
                        <a:ext cx="12303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2" name="Object 5"/>
          <p:cNvGraphicFramePr>
            <a:graphicFrameLocks noChangeAspect="1"/>
          </p:cNvGraphicFramePr>
          <p:nvPr/>
        </p:nvGraphicFramePr>
        <p:xfrm>
          <a:off x="5000628" y="4270384"/>
          <a:ext cx="1230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01" name="משוואה" r:id="rId7" imgW="457200" imgH="164880" progId="Equation.3">
                  <p:embed/>
                </p:oleObj>
              </mc:Choice>
              <mc:Fallback>
                <p:oleObj name="משוואה" r:id="rId7" imgW="45720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270384"/>
                        <a:ext cx="12303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The Intermediate String 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aaSbb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67</a:t>
            </a:fld>
            <a:endParaRPr lang="en-US" sz="1600" dirty="0"/>
          </a:p>
        </p:txBody>
      </p:sp>
      <p:grpSp>
        <p:nvGrpSpPr>
          <p:cNvPr id="5" name="Group 27"/>
          <p:cNvGrpSpPr/>
          <p:nvPr/>
        </p:nvGrpSpPr>
        <p:grpSpPr>
          <a:xfrm>
            <a:off x="857224" y="2303498"/>
            <a:ext cx="5786478" cy="2393880"/>
            <a:chOff x="857224" y="2303498"/>
            <a:chExt cx="5786478" cy="2393880"/>
          </a:xfrm>
        </p:grpSpPr>
        <p:sp>
          <p:nvSpPr>
            <p:cNvPr id="8" name="TextBox 7"/>
            <p:cNvSpPr txBox="1"/>
            <p:nvPr/>
          </p:nvSpPr>
          <p:spPr>
            <a:xfrm>
              <a:off x="1071538" y="2643182"/>
              <a:ext cx="2857520" cy="553998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Finite control</a:t>
              </a:r>
              <a:endParaRPr lang="en-US" sz="3000" dirty="0"/>
            </a:p>
          </p:txBody>
        </p:sp>
        <p:grpSp>
          <p:nvGrpSpPr>
            <p:cNvPr id="6" name="Group 26"/>
            <p:cNvGrpSpPr/>
            <p:nvPr/>
          </p:nvGrpSpPr>
          <p:grpSpPr>
            <a:xfrm>
              <a:off x="857224" y="2303498"/>
              <a:ext cx="5786478" cy="2393880"/>
              <a:chOff x="857224" y="2357430"/>
              <a:chExt cx="5786478" cy="2393880"/>
            </a:xfrm>
          </p:grpSpPr>
          <p:grpSp>
            <p:nvGrpSpPr>
              <p:cNvPr id="9" name="Group 25"/>
              <p:cNvGrpSpPr/>
              <p:nvPr/>
            </p:nvGrpSpPr>
            <p:grpSpPr>
              <a:xfrm>
                <a:off x="857224" y="2357430"/>
                <a:ext cx="5786478" cy="1676111"/>
                <a:chOff x="857224" y="2357430"/>
                <a:chExt cx="5786478" cy="1676111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857224" y="2357430"/>
                  <a:ext cx="3286148" cy="16430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500562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357818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929190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786446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b</a:t>
                  </a:r>
                  <a:endParaRPr lang="en-US" sz="24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15074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b</a:t>
                  </a:r>
                  <a:endParaRPr lang="en-US" sz="2400" dirty="0"/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 rot="5400000">
                  <a:off x="5383593" y="3384131"/>
                  <a:ext cx="37549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4714876" y="4197312"/>
                <a:ext cx="1357322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input</a:t>
                </a:r>
                <a:endParaRPr lang="en-US" sz="3000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7858148" y="2967335"/>
            <a:ext cx="428628" cy="461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858148" y="3429000"/>
            <a:ext cx="428628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00958" y="5018142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stack</a:t>
            </a:r>
            <a:endParaRPr lang="en-US" sz="3000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7857354" y="2785264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831986" y="4286256"/>
            <a:ext cx="456378" cy="666431"/>
            <a:chOff x="7831986" y="3857628"/>
            <a:chExt cx="456378" cy="666431"/>
          </a:xfrm>
        </p:grpSpPr>
        <p:sp>
          <p:nvSpPr>
            <p:cNvPr id="20" name="TextBox 19"/>
            <p:cNvSpPr txBox="1"/>
            <p:nvPr/>
          </p:nvSpPr>
          <p:spPr>
            <a:xfrm>
              <a:off x="7858148" y="3896029"/>
              <a:ext cx="428628" cy="461665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$</a:t>
              </a:r>
              <a:endParaRPr lang="en-US" sz="2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7587038" y="4178305"/>
              <a:ext cx="50006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8037537" y="4106867"/>
              <a:ext cx="50006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>
              <a:off x="7831986" y="4393128"/>
              <a:ext cx="454790" cy="130931"/>
            </a:xfrm>
            <a:custGeom>
              <a:avLst/>
              <a:gdLst>
                <a:gd name="connsiteX0" fmla="*/ 5085 w 454790"/>
                <a:gd name="connsiteY0" fmla="*/ 37631 h 130931"/>
                <a:gd name="connsiteX1" fmla="*/ 20075 w 454790"/>
                <a:gd name="connsiteY1" fmla="*/ 97592 h 130931"/>
                <a:gd name="connsiteX2" fmla="*/ 229937 w 454790"/>
                <a:gd name="connsiteY2" fmla="*/ 52621 h 130931"/>
                <a:gd name="connsiteX3" fmla="*/ 244928 w 454790"/>
                <a:gd name="connsiteY3" fmla="*/ 7651 h 130931"/>
                <a:gd name="connsiteX4" fmla="*/ 304888 w 454790"/>
                <a:gd name="connsiteY4" fmla="*/ 22641 h 130931"/>
                <a:gd name="connsiteX5" fmla="*/ 454790 w 454790"/>
                <a:gd name="connsiteY5" fmla="*/ 22641 h 13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4790" h="130931">
                  <a:moveTo>
                    <a:pt x="5085" y="37631"/>
                  </a:moveTo>
                  <a:cubicBezTo>
                    <a:pt x="10082" y="57618"/>
                    <a:pt x="0" y="92959"/>
                    <a:pt x="20075" y="97592"/>
                  </a:cubicBezTo>
                  <a:cubicBezTo>
                    <a:pt x="164541" y="130931"/>
                    <a:pt x="169039" y="113521"/>
                    <a:pt x="229937" y="52621"/>
                  </a:cubicBezTo>
                  <a:cubicBezTo>
                    <a:pt x="234934" y="37631"/>
                    <a:pt x="230257" y="13519"/>
                    <a:pt x="244928" y="7651"/>
                  </a:cubicBezTo>
                  <a:cubicBezTo>
                    <a:pt x="264056" y="0"/>
                    <a:pt x="284339" y="21173"/>
                    <a:pt x="304888" y="22641"/>
                  </a:cubicBezTo>
                  <a:cubicBezTo>
                    <a:pt x="354728" y="26201"/>
                    <a:pt x="404823" y="22641"/>
                    <a:pt x="454790" y="22641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43702" y="3538839"/>
            <a:ext cx="428628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58148" y="3896029"/>
            <a:ext cx="428628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143372" y="2643182"/>
            <a:ext cx="3929090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3"/>
          </p:cNvCxnSpPr>
          <p:nvPr/>
        </p:nvCxnSpPr>
        <p:spPr>
          <a:xfrm>
            <a:off x="4143372" y="3125035"/>
            <a:ext cx="1428760" cy="18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Push the marker $ and the start symbol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on the stack.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/>
              <a:t>Repeat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/>
              <a:t>If</a:t>
            </a:r>
            <a:r>
              <a:rPr lang="en-US" dirty="0" smtClean="0"/>
              <a:t> the top symbol is a variable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– Replace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by the right hand side of some non deterministically chosen rule whose left hand side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			…..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Informal Description of 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68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Push the marker $ and the start symbol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on the stack.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/>
              <a:t>Repeat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			…..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/>
              <a:t>If</a:t>
            </a:r>
            <a:r>
              <a:rPr lang="en-US" dirty="0" smtClean="0"/>
              <a:t> the top symbol is a terminal compare it with the next symbol on the input. </a:t>
            </a:r>
            <a:r>
              <a:rPr lang="en-US" b="1" dirty="0" smtClean="0"/>
              <a:t>If</a:t>
            </a:r>
            <a:r>
              <a:rPr lang="en-US" dirty="0" smtClean="0"/>
              <a:t> equal – advance the input and pop the variable </a:t>
            </a:r>
            <a:r>
              <a:rPr lang="en-US" b="1" dirty="0" smtClean="0"/>
              <a:t>else</a:t>
            </a:r>
            <a:r>
              <a:rPr lang="en-US" dirty="0" smtClean="0"/>
              <a:t> – reject.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Informal Description of 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69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This PDA reads symbols from the input.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As each 0 is read, it is pushed onto the stack.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As each 1 is read, a 0 is popped from the stack.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the stack becomes empty exactly when the last 1 is read – </a:t>
            </a:r>
            <a:r>
              <a:rPr lang="en-US" b="1" dirty="0" smtClean="0"/>
              <a:t>accept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Otherwise – </a:t>
            </a:r>
            <a:r>
              <a:rPr lang="en-US" b="1" dirty="0" smtClean="0"/>
              <a:t>reject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A PDA Recognizing_________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</a:t>
            </a:fld>
            <a:endParaRPr lang="en-US" sz="16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/>
        </p:nvGraphicFramePr>
        <p:xfrm>
          <a:off x="4949825" y="528638"/>
          <a:ext cx="1870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5" name="משוואה" r:id="rId3" imgW="622080" imgH="228600" progId="Equation.3">
                  <p:embed/>
                </p:oleObj>
              </mc:Choice>
              <mc:Fallback>
                <p:oleObj name="משוואה" r:id="rId3" imgW="6220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528638"/>
                        <a:ext cx="1870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sz="3000" dirty="0" smtClean="0"/>
              <a:t>Push the marker $ and the start symbol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000" dirty="0" smtClean="0"/>
              <a:t> on the stack.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sz="3000" b="1" dirty="0" smtClean="0"/>
              <a:t>Repeat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sz="3000" dirty="0" smtClean="0">
                <a:cs typeface="Times New Roman" pitchFamily="18" charset="0"/>
              </a:rPr>
              <a:t>			…..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sz="3000" dirty="0" smtClean="0"/>
              <a:t>                      …..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sz="3000" b="1" dirty="0" smtClean="0"/>
              <a:t>If</a:t>
            </a:r>
            <a:r>
              <a:rPr lang="en-US" sz="3000" dirty="0" smtClean="0"/>
              <a:t> the top symbol is $ </a:t>
            </a:r>
            <a:r>
              <a:rPr lang="en-US" sz="3000" b="1" dirty="0" smtClean="0"/>
              <a:t>and </a:t>
            </a:r>
            <a:r>
              <a:rPr lang="en-US" sz="3000" dirty="0" smtClean="0"/>
              <a:t>the input is finished – accept </a:t>
            </a:r>
            <a:r>
              <a:rPr lang="en-US" sz="3000" dirty="0" smtClean="0">
                <a:cs typeface="Times New Roman" pitchFamily="18" charset="0"/>
              </a:rPr>
              <a:t> </a:t>
            </a:r>
            <a:r>
              <a:rPr lang="en-US" sz="3000" b="1" dirty="0" smtClean="0">
                <a:cs typeface="Times New Roman" pitchFamily="18" charset="0"/>
              </a:rPr>
              <a:t>else</a:t>
            </a:r>
            <a:r>
              <a:rPr lang="en-US" sz="3000" dirty="0" smtClean="0">
                <a:cs typeface="Times New Roman" pitchFamily="18" charset="0"/>
              </a:rPr>
              <a:t> – reject  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Informal Description of 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70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We start by defining </a:t>
            </a:r>
            <a:r>
              <a:rPr lang="en-US" b="1" dirty="0" smtClean="0"/>
              <a:t>Extended Transitions</a:t>
            </a:r>
            <a:r>
              <a:rPr lang="en-US" dirty="0" smtClean="0"/>
              <a:t>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Assume that PDA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is in state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 , it reads           from the input and pops           from the stack and then moves to state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while pushing                       </a:t>
            </a:r>
            <a:br>
              <a:rPr lang="en-US" dirty="0" smtClean="0"/>
            </a:br>
            <a:r>
              <a:rPr lang="en-US" dirty="0" smtClean="0"/>
              <a:t>                        onto the stack.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This is denoted by            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Next, extended transitions are implemented.</a:t>
            </a: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The Proof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71</a:t>
            </a:fld>
            <a:endParaRPr lang="en-US" sz="1600" dirty="0"/>
          </a:p>
        </p:txBody>
      </p:sp>
      <p:graphicFrame>
        <p:nvGraphicFramePr>
          <p:cNvPr id="370690" name="Object 5"/>
          <p:cNvGraphicFramePr>
            <a:graphicFrameLocks noChangeAspect="1"/>
          </p:cNvGraphicFramePr>
          <p:nvPr/>
        </p:nvGraphicFramePr>
        <p:xfrm>
          <a:off x="7266013" y="2428868"/>
          <a:ext cx="8778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62" name="משוואה" r:id="rId3" imgW="291960" imgH="139680" progId="Equation.3">
                  <p:embed/>
                </p:oleObj>
              </mc:Choice>
              <mc:Fallback>
                <p:oleObj name="משוואה" r:id="rId3" imgW="291960" imgH="139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6013" y="2428868"/>
                        <a:ext cx="8778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1" name="Object 5"/>
          <p:cNvGraphicFramePr>
            <a:graphicFrameLocks noChangeAspect="1"/>
          </p:cNvGraphicFramePr>
          <p:nvPr/>
        </p:nvGraphicFramePr>
        <p:xfrm>
          <a:off x="5160972" y="3022600"/>
          <a:ext cx="8397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63" name="משוואה" r:id="rId5" imgW="279360" imgH="139680" progId="Equation.3">
                  <p:embed/>
                </p:oleObj>
              </mc:Choice>
              <mc:Fallback>
                <p:oleObj name="משוואה" r:id="rId5" imgW="279360" imgH="139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72" y="3022600"/>
                        <a:ext cx="8397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2" name="Object 4"/>
          <p:cNvGraphicFramePr>
            <a:graphicFrameLocks noChangeAspect="1"/>
          </p:cNvGraphicFramePr>
          <p:nvPr/>
        </p:nvGraphicFramePr>
        <p:xfrm>
          <a:off x="1000100" y="4140209"/>
          <a:ext cx="21383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64" name="משוואה" r:id="rId7" imgW="711000" imgH="190440" progId="Equation.3">
                  <p:embed/>
                </p:oleObj>
              </mc:Choice>
              <mc:Fallback>
                <p:oleObj name="משוואה" r:id="rId7" imgW="711000" imgH="190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140209"/>
                        <a:ext cx="213836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3714744" y="4857760"/>
          <a:ext cx="22891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65" name="משוואה" r:id="rId9" imgW="761760" imgH="164880" progId="Equation.3">
                  <p:embed/>
                </p:oleObj>
              </mc:Choice>
              <mc:Fallback>
                <p:oleObj name="משוואה" r:id="rId9" imgW="76176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4857760"/>
                        <a:ext cx="22891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Add states          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Set the transition function    as follows: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Add              to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Set                                   ,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                              ,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……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                                      (see next slide)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Implementing Extended Trans.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72</a:t>
            </a:fld>
            <a:endParaRPr lang="en-US" sz="1600" dirty="0"/>
          </a:p>
        </p:txBody>
      </p:sp>
      <p:graphicFrame>
        <p:nvGraphicFramePr>
          <p:cNvPr id="371714" name="Object 2"/>
          <p:cNvGraphicFramePr>
            <a:graphicFrameLocks noChangeAspect="1"/>
          </p:cNvGraphicFramePr>
          <p:nvPr/>
        </p:nvGraphicFramePr>
        <p:xfrm>
          <a:off x="2417763" y="1600200"/>
          <a:ext cx="2136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17" name="משוואה" r:id="rId3" imgW="634680" imgH="203040" progId="Equation.3">
                  <p:embed/>
                </p:oleObj>
              </mc:Choice>
              <mc:Fallback>
                <p:oleObj name="משוואה" r:id="rId3" imgW="6346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1600200"/>
                        <a:ext cx="2136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4857752" y="2357430"/>
          <a:ext cx="344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18" name="משוואה" r:id="rId5" imgW="114120" imgH="152280" progId="Equation.3">
                  <p:embed/>
                </p:oleObj>
              </mc:Choice>
              <mc:Fallback>
                <p:oleObj name="משוואה" r:id="rId5" imgW="11412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357430"/>
                        <a:ext cx="3444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8" name="Object 6"/>
          <p:cNvGraphicFramePr>
            <a:graphicFrameLocks noChangeAspect="1"/>
          </p:cNvGraphicFramePr>
          <p:nvPr/>
        </p:nvGraphicFramePr>
        <p:xfrm>
          <a:off x="1285852" y="2963863"/>
          <a:ext cx="10699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19" name="משוואה" r:id="rId7" imgW="355320" imgH="177480" progId="Equation.3">
                  <p:embed/>
                </p:oleObj>
              </mc:Choice>
              <mc:Fallback>
                <p:oleObj name="משוואה" r:id="rId7" imgW="35532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963863"/>
                        <a:ext cx="10699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9" name="Object 7"/>
          <p:cNvGraphicFramePr>
            <a:graphicFrameLocks noChangeAspect="1"/>
          </p:cNvGraphicFramePr>
          <p:nvPr/>
        </p:nvGraphicFramePr>
        <p:xfrm>
          <a:off x="2913060" y="2965450"/>
          <a:ext cx="13017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20" name="משוואה" r:id="rId9" imgW="431640" imgH="164880" progId="Equation.3">
                  <p:embed/>
                </p:oleObj>
              </mc:Choice>
              <mc:Fallback>
                <p:oleObj name="משוואה" r:id="rId9" imgW="43164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0" y="2965450"/>
                        <a:ext cx="13017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1133475" y="3533775"/>
          <a:ext cx="31384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21" name="משוואה" r:id="rId11" imgW="1041120" imgH="203040" progId="Equation.3">
                  <p:embed/>
                </p:oleObj>
              </mc:Choice>
              <mc:Fallback>
                <p:oleObj name="משוואה" r:id="rId11" imgW="104112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533775"/>
                        <a:ext cx="313848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1" name="Object 9"/>
          <p:cNvGraphicFramePr>
            <a:graphicFrameLocks noChangeAspect="1"/>
          </p:cNvGraphicFramePr>
          <p:nvPr/>
        </p:nvGraphicFramePr>
        <p:xfrm>
          <a:off x="1047750" y="4422775"/>
          <a:ext cx="32146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22" name="משוואה" r:id="rId13" imgW="1066680" imgH="203040" progId="Equation.3">
                  <p:embed/>
                </p:oleObj>
              </mc:Choice>
              <mc:Fallback>
                <p:oleObj name="משוואה" r:id="rId13" imgW="106668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422775"/>
                        <a:ext cx="321468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2" name="Object 10"/>
          <p:cNvGraphicFramePr>
            <a:graphicFrameLocks noChangeAspect="1"/>
          </p:cNvGraphicFramePr>
          <p:nvPr/>
        </p:nvGraphicFramePr>
        <p:xfrm>
          <a:off x="1397000" y="5494338"/>
          <a:ext cx="29479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23" name="משוואה" r:id="rId15" imgW="977760" imgH="203040" progId="Equation.3">
                  <p:embed/>
                </p:oleObj>
              </mc:Choice>
              <mc:Fallback>
                <p:oleObj name="משוואה" r:id="rId15" imgW="97776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494338"/>
                        <a:ext cx="294798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7170738" y="4014788"/>
          <a:ext cx="4587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78" name="משוואה" r:id="rId3" imgW="152280" imgH="177480" progId="Equation.3">
                  <p:embed/>
                </p:oleObj>
              </mc:Choice>
              <mc:Fallback>
                <p:oleObj name="משוואה" r:id="rId3" imgW="152280" imgH="177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8" y="4014788"/>
                        <a:ext cx="458787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>
          <a:xfrm>
            <a:off x="7000892" y="2857496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389581" y="2071678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This extended transition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Is implemented by this </a:t>
            </a:r>
            <a:br>
              <a:rPr lang="en-US" dirty="0" smtClean="0"/>
            </a:br>
            <a:r>
              <a:rPr lang="en-US" dirty="0" smtClean="0"/>
              <a:t>transition sequence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Implementing Extended Trans.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73</a:t>
            </a:fld>
            <a:endParaRPr lang="en-US" sz="1600" dirty="0"/>
          </a:p>
        </p:txBody>
      </p:sp>
      <p:graphicFrame>
        <p:nvGraphicFramePr>
          <p:cNvPr id="371718" name="Object 6"/>
          <p:cNvGraphicFramePr>
            <a:graphicFrameLocks noChangeAspect="1"/>
          </p:cNvGraphicFramePr>
          <p:nvPr/>
        </p:nvGraphicFramePr>
        <p:xfrm>
          <a:off x="1155678" y="2071678"/>
          <a:ext cx="3444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79" name="משוואה" r:id="rId5" imgW="114120" imgH="139680" progId="Equation.3">
                  <p:embed/>
                </p:oleObj>
              </mc:Choice>
              <mc:Fallback>
                <p:oleObj name="משוואה" r:id="rId5" imgW="11412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678" y="2071678"/>
                        <a:ext cx="3444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/>
          <p:cNvGraphicFramePr>
            <a:graphicFrameLocks noChangeAspect="1"/>
          </p:cNvGraphicFramePr>
          <p:nvPr/>
        </p:nvGraphicFramePr>
        <p:xfrm>
          <a:off x="1643042" y="2571750"/>
          <a:ext cx="17541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80" name="משוואה" r:id="rId7" imgW="583920" imgH="164880" progId="Equation.3">
                  <p:embed/>
                </p:oleObj>
              </mc:Choice>
              <mc:Fallback>
                <p:oleObj name="משוואה" r:id="rId7" imgW="583920" imgH="164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571750"/>
                        <a:ext cx="175418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928662" y="2000240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28662" y="3286124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72746" name="Object 6"/>
          <p:cNvGraphicFramePr>
            <a:graphicFrameLocks noChangeAspect="1"/>
          </p:cNvGraphicFramePr>
          <p:nvPr/>
        </p:nvGraphicFramePr>
        <p:xfrm>
          <a:off x="1174750" y="3403600"/>
          <a:ext cx="3063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81" name="משוואה" r:id="rId9" imgW="101520" imgH="114120" progId="Equation.3">
                  <p:embed/>
                </p:oleObj>
              </mc:Choice>
              <mc:Fallback>
                <p:oleObj name="משוואה" r:id="rId9" imgW="101520" imgH="114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3403600"/>
                        <a:ext cx="3063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stCxn id="13" idx="4"/>
            <a:endCxn id="14" idx="0"/>
          </p:cNvCxnSpPr>
          <p:nvPr/>
        </p:nvCxnSpPr>
        <p:spPr>
          <a:xfrm rot="5400000">
            <a:off x="928662" y="292893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14744" y="3143248"/>
            <a:ext cx="1071570" cy="1588"/>
          </a:xfrm>
          <a:prstGeom prst="straightConnector1">
            <a:avLst/>
          </a:prstGeom>
          <a:ln w="152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5616597" y="2143116"/>
          <a:ext cx="3444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82" name="משוואה" r:id="rId11" imgW="114120" imgH="139680" progId="Equation.3">
                  <p:embed/>
                </p:oleObj>
              </mc:Choice>
              <mc:Fallback>
                <p:oleObj name="משוואה" r:id="rId11" imgW="114120" imgH="1396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97" y="2143116"/>
                        <a:ext cx="3444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6470650" y="2216150"/>
          <a:ext cx="14493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83" name="משוואה" r:id="rId13" imgW="482400" imgH="164880" progId="Equation.3">
                  <p:embed/>
                </p:oleObj>
              </mc:Choice>
              <mc:Fallback>
                <p:oleObj name="משוואה" r:id="rId13" imgW="482400" imgH="1648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2216150"/>
                        <a:ext cx="144938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5389581" y="4786322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5635669" y="4903798"/>
          <a:ext cx="3063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84" name="משוואה" r:id="rId15" imgW="101520" imgH="114120" progId="Equation.3">
                  <p:embed/>
                </p:oleObj>
              </mc:Choice>
              <mc:Fallback>
                <p:oleObj name="משוואה" r:id="rId15" imgW="101520" imgH="1141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69" y="4903798"/>
                        <a:ext cx="3063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7189788" y="2871788"/>
          <a:ext cx="4206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85" name="משוואה" r:id="rId17" imgW="139680" imgH="177480" progId="Equation.3">
                  <p:embed/>
                </p:oleObj>
              </mc:Choice>
              <mc:Fallback>
                <p:oleObj name="משוואה" r:id="rId17" imgW="139680" imgH="1774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2871788"/>
                        <a:ext cx="42068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3"/>
          <p:cNvSpPr/>
          <p:nvPr/>
        </p:nvSpPr>
        <p:spPr>
          <a:xfrm>
            <a:off x="7000892" y="4000504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stCxn id="27" idx="5"/>
            <a:endCxn id="32" idx="1"/>
          </p:cNvCxnSpPr>
          <p:nvPr/>
        </p:nvCxnSpPr>
        <p:spPr>
          <a:xfrm rot="16200000" flipH="1">
            <a:off x="6361574" y="2197254"/>
            <a:ext cx="381704" cy="1106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4"/>
            <a:endCxn id="34" idx="0"/>
          </p:cNvCxnSpPr>
          <p:nvPr/>
        </p:nvCxnSpPr>
        <p:spPr>
          <a:xfrm rot="5400000">
            <a:off x="7072330" y="371475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3"/>
            <a:endCxn id="28" idx="7"/>
          </p:cNvCxnSpPr>
          <p:nvPr/>
        </p:nvCxnSpPr>
        <p:spPr>
          <a:xfrm rot="5400000">
            <a:off x="6361575" y="4126081"/>
            <a:ext cx="381704" cy="1106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2756" name="Object 20"/>
          <p:cNvGraphicFramePr>
            <a:graphicFrameLocks noChangeAspect="1"/>
          </p:cNvGraphicFramePr>
          <p:nvPr/>
        </p:nvGraphicFramePr>
        <p:xfrm>
          <a:off x="6669088" y="4787900"/>
          <a:ext cx="14859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86" name="משוואה" r:id="rId19" imgW="495000" imgH="164880" progId="Equation.3">
                  <p:embed/>
                </p:oleObj>
              </mc:Choice>
              <mc:Fallback>
                <p:oleObj name="משוואה" r:id="rId19" imgW="495000" imgH="1648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4787900"/>
                        <a:ext cx="14859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7" name="Object 21"/>
          <p:cNvGraphicFramePr>
            <a:graphicFrameLocks noChangeAspect="1"/>
          </p:cNvGraphicFramePr>
          <p:nvPr/>
        </p:nvGraphicFramePr>
        <p:xfrm>
          <a:off x="5624513" y="3500438"/>
          <a:ext cx="1524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87" name="משוואה" r:id="rId21" imgW="507960" imgH="164880" progId="Equation.3">
                  <p:embed/>
                </p:oleObj>
              </mc:Choice>
              <mc:Fallback>
                <p:oleObj name="משוואה" r:id="rId21" imgW="507960" imgH="1648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3500438"/>
                        <a:ext cx="15240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rot="5400000" flipH="1" flipV="1">
            <a:off x="1070744" y="428546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00562" y="4572008"/>
            <a:ext cx="1285884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be an arbitrary CFG. Now we are ready to construct the PDA,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such that that     </a:t>
            </a:r>
            <a:br>
              <a:rPr lang="en-US" dirty="0" smtClean="0"/>
            </a:br>
            <a:r>
              <a:rPr lang="en-US" dirty="0" smtClean="0"/>
              <a:t>                   . The states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are a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                                       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/>
              <a:t> contains all states needed to implement the extended transitions presented in the previous slide.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PDA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is presented on the next slide: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The Proof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74</a:t>
            </a:fld>
            <a:endParaRPr lang="en-US" sz="1600" dirty="0"/>
          </a:p>
        </p:txBody>
      </p:sp>
      <p:graphicFrame>
        <p:nvGraphicFramePr>
          <p:cNvPr id="384012" name="Object 12"/>
          <p:cNvGraphicFramePr>
            <a:graphicFrameLocks noChangeAspect="1"/>
          </p:cNvGraphicFramePr>
          <p:nvPr/>
        </p:nvGraphicFramePr>
        <p:xfrm>
          <a:off x="1000100" y="2857496"/>
          <a:ext cx="1790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98" name="משוואה" r:id="rId3" imgW="596880" imgH="164880" progId="Equation.3">
                  <p:embed/>
                </p:oleObj>
              </mc:Choice>
              <mc:Fallback>
                <p:oleObj name="משוואה" r:id="rId3" imgW="596880" imgH="1648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857496"/>
                        <a:ext cx="17907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3" name="Object 13"/>
          <p:cNvGraphicFramePr>
            <a:graphicFrameLocks noChangeAspect="1"/>
          </p:cNvGraphicFramePr>
          <p:nvPr/>
        </p:nvGraphicFramePr>
        <p:xfrm>
          <a:off x="885828" y="3571876"/>
          <a:ext cx="4114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99" name="משוואה" r:id="rId5" imgW="1371600" imgH="190440" progId="Equation.3">
                  <p:embed/>
                </p:oleObj>
              </mc:Choice>
              <mc:Fallback>
                <p:oleObj name="משוואה" r:id="rId5" imgW="1371600" imgH="1904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8" y="3571876"/>
                        <a:ext cx="41148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                              This completes the Proof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The Result PDA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75</a:t>
            </a:fld>
            <a:endParaRPr lang="en-US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28860" y="2085975"/>
          <a:ext cx="8429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13" name="משוואה" r:id="rId4" imgW="279360" imgH="177480" progId="Equation.3">
                  <p:embed/>
                </p:oleObj>
              </mc:Choice>
              <mc:Fallback>
                <p:oleObj name="משוואה" r:id="rId4" imgW="2793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085975"/>
                        <a:ext cx="84296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hape 13"/>
          <p:cNvCxnSpPr>
            <a:stCxn id="6" idx="7"/>
            <a:endCxn id="6" idx="5"/>
          </p:cNvCxnSpPr>
          <p:nvPr/>
        </p:nvCxnSpPr>
        <p:spPr>
          <a:xfrm rot="16200000" flipH="1">
            <a:off x="2948982" y="4107661"/>
            <a:ext cx="656686" cy="1588"/>
          </a:xfrm>
          <a:prstGeom prst="curvedConnector5">
            <a:avLst>
              <a:gd name="adj1" fmla="val -34811"/>
              <a:gd name="adj2" fmla="val 74125126"/>
              <a:gd name="adj3" fmla="val 1348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185810" y="1928802"/>
            <a:ext cx="7639103" cy="4286280"/>
            <a:chOff x="1185810" y="1928802"/>
            <a:chExt cx="7639103" cy="428628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5810" y="1928802"/>
              <a:ext cx="7639103" cy="4002111"/>
              <a:chOff x="3686140" y="1928802"/>
              <a:chExt cx="7639103" cy="4002111"/>
            </a:xfrm>
          </p:grpSpPr>
          <p:graphicFrame>
            <p:nvGraphicFramePr>
              <p:cNvPr id="5" name="Object 6"/>
              <p:cNvGraphicFramePr>
                <a:graphicFrameLocks noChangeAspect="1"/>
              </p:cNvGraphicFramePr>
              <p:nvPr/>
            </p:nvGraphicFramePr>
            <p:xfrm>
              <a:off x="5041869" y="3781428"/>
              <a:ext cx="803275" cy="573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114" name="משוואה" r:id="rId6" imgW="266400" imgH="190440" progId="Equation.3">
                      <p:embed/>
                    </p:oleObj>
                  </mc:Choice>
                  <mc:Fallback>
                    <p:oleObj name="משוואה" r:id="rId6" imgW="266400" imgH="19044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1869" y="3781428"/>
                            <a:ext cx="803275" cy="5730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Oval 5"/>
              <p:cNvSpPr/>
              <p:nvPr/>
            </p:nvSpPr>
            <p:spPr>
              <a:xfrm>
                <a:off x="4829148" y="3643314"/>
                <a:ext cx="1111245" cy="9286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29148" y="1928802"/>
                <a:ext cx="1111245" cy="9286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9" name="Object 9"/>
              <p:cNvGraphicFramePr>
                <a:graphicFrameLocks noChangeAspect="1"/>
              </p:cNvGraphicFramePr>
              <p:nvPr/>
            </p:nvGraphicFramePr>
            <p:xfrm>
              <a:off x="3686140" y="2930525"/>
              <a:ext cx="1677987" cy="498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115" name="משוואה" r:id="rId8" imgW="558720" imgH="164880" progId="Equation.3">
                      <p:embed/>
                    </p:oleObj>
                  </mc:Choice>
                  <mc:Fallback>
                    <p:oleObj name="משוואה" r:id="rId8" imgW="558720" imgH="16488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6140" y="2930525"/>
                            <a:ext cx="1677987" cy="498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21"/>
              <p:cNvGraphicFramePr>
                <a:graphicFrameLocks noChangeAspect="1"/>
              </p:cNvGraphicFramePr>
              <p:nvPr/>
            </p:nvGraphicFramePr>
            <p:xfrm>
              <a:off x="6448443" y="3352800"/>
              <a:ext cx="4876800" cy="650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116" name="משוואה" r:id="rId10" imgW="1625400" imgH="215640" progId="Equation.3">
                      <p:embed/>
                    </p:oleObj>
                  </mc:Choice>
                  <mc:Fallback>
                    <p:oleObj name="משוואה" r:id="rId10" imgW="1625400" imgH="21564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8443" y="3352800"/>
                            <a:ext cx="4876800" cy="650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6"/>
              <p:cNvGraphicFramePr>
                <a:graphicFrameLocks noChangeAspect="1"/>
              </p:cNvGraphicFramePr>
              <p:nvPr/>
            </p:nvGraphicFramePr>
            <p:xfrm>
              <a:off x="4818077" y="5357826"/>
              <a:ext cx="1031875" cy="573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117" name="משוואה" r:id="rId12" imgW="342720" imgH="190440" progId="Equation.3">
                      <p:embed/>
                    </p:oleObj>
                  </mc:Choice>
                  <mc:Fallback>
                    <p:oleObj name="משוואה" r:id="rId12" imgW="342720" imgH="19044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8077" y="5357826"/>
                            <a:ext cx="1031875" cy="5730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2" name="Straight Arrow Connector 11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4991862" y="3250405"/>
                <a:ext cx="785818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2214545" y="5214950"/>
              <a:ext cx="1214447" cy="1000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8" name="Object 21"/>
          <p:cNvGraphicFramePr>
            <a:graphicFrameLocks noChangeAspect="1"/>
          </p:cNvGraphicFramePr>
          <p:nvPr/>
        </p:nvGraphicFramePr>
        <p:xfrm>
          <a:off x="4643438" y="4002088"/>
          <a:ext cx="3429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18" name="משוואה" r:id="rId14" imgW="1143000" imgH="164880" progId="Equation.3">
                  <p:embed/>
                </p:oleObj>
              </mc:Choice>
              <mc:Fallback>
                <p:oleObj name="משוואה" r:id="rId14" imgW="1143000" imgH="164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02088"/>
                        <a:ext cx="34290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>
            <a:stCxn id="6" idx="4"/>
            <a:endCxn id="17" idx="0"/>
          </p:cNvCxnSpPr>
          <p:nvPr/>
        </p:nvCxnSpPr>
        <p:spPr>
          <a:xfrm rot="5400000">
            <a:off x="2531634" y="4862143"/>
            <a:ext cx="642942" cy="62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195374" y="4643446"/>
          <a:ext cx="1447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19" name="משוואה" r:id="rId16" imgW="482400" imgH="164880" progId="Equation.3">
                  <p:embed/>
                </p:oleObj>
              </mc:Choice>
              <mc:Fallback>
                <p:oleObj name="משוואה" r:id="rId16" imgW="482400" imgH="164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74" y="4643446"/>
                        <a:ext cx="14478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357422" y="5286388"/>
            <a:ext cx="1000132" cy="85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72396" y="5786454"/>
            <a:ext cx="57150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46" name="Object 22"/>
          <p:cNvGraphicFramePr>
            <a:graphicFrameLocks noChangeAspect="1"/>
          </p:cNvGraphicFramePr>
          <p:nvPr/>
        </p:nvGraphicFramePr>
        <p:xfrm>
          <a:off x="2571736" y="5963329"/>
          <a:ext cx="2714644" cy="394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45" name="משוואה" r:id="rId4" imgW="1143000" imgH="164880" progId="Equation.3">
                  <p:embed/>
                </p:oleObj>
              </mc:Choice>
              <mc:Fallback>
                <p:oleObj name="משוואה" r:id="rId4" imgW="1143000" imgH="164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963329"/>
                        <a:ext cx="2714644" cy="3946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>
            <a:stCxn id="8" idx="2"/>
            <a:endCxn id="32" idx="6"/>
          </p:cNvCxnSpPr>
          <p:nvPr/>
        </p:nvCxnSpPr>
        <p:spPr>
          <a:xfrm rot="10800000">
            <a:off x="1643043" y="2357431"/>
            <a:ext cx="1817713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Consider the following CFG: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76</a:t>
            </a:fld>
            <a:endParaRPr lang="en-US" sz="1600" dirty="0"/>
          </a:p>
        </p:txBody>
      </p:sp>
      <p:cxnSp>
        <p:nvCxnSpPr>
          <p:cNvPr id="20" name="Straight Arrow Connector 19"/>
          <p:cNvCxnSpPr>
            <a:stCxn id="6" idx="4"/>
            <a:endCxn id="17" idx="0"/>
          </p:cNvCxnSpPr>
          <p:nvPr/>
        </p:nvCxnSpPr>
        <p:spPr>
          <a:xfrm rot="5400000">
            <a:off x="668711" y="4439051"/>
            <a:ext cx="857256" cy="6945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5033" name="Object 9"/>
          <p:cNvGraphicFramePr>
            <a:graphicFrameLocks noChangeAspect="1"/>
          </p:cNvGraphicFramePr>
          <p:nvPr/>
        </p:nvGraphicFramePr>
        <p:xfrm>
          <a:off x="5381643" y="1428736"/>
          <a:ext cx="17621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46" name="משוואה" r:id="rId6" imgW="571320" imgH="342720" progId="Equation.3">
                  <p:embed/>
                </p:oleObj>
              </mc:Choice>
              <mc:Fallback>
                <p:oleObj name="משוואה" r:id="rId6" imgW="571320" imgH="3427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43" y="1428736"/>
                        <a:ext cx="1762125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5214942" y="1357298"/>
            <a:ext cx="2214578" cy="1143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57600" y="2085975"/>
          <a:ext cx="8429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47" name="משוואה" r:id="rId8" imgW="279360" imgH="177480" progId="Equation.3">
                  <p:embed/>
                </p:oleObj>
              </mc:Choice>
              <mc:Fallback>
                <p:oleObj name="משוואה" r:id="rId8" imgW="27936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85975"/>
                        <a:ext cx="84296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3460755" y="1928802"/>
            <a:ext cx="1111245" cy="928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247890" y="2097080"/>
          <a:ext cx="9667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48" name="משוואה" r:id="rId10" imgW="482400" imgH="164880" progId="Equation.3">
                  <p:embed/>
                </p:oleObj>
              </mc:Choice>
              <mc:Fallback>
                <p:oleObj name="משוואה" r:id="rId10" imgW="48240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890" y="2097080"/>
                        <a:ext cx="966788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142844" y="5214950"/>
            <a:ext cx="1214447" cy="10001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888987" y="3429000"/>
            <a:ext cx="1111245" cy="928694"/>
            <a:chOff x="888987" y="3143248"/>
            <a:chExt cx="1111245" cy="928694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1071538" y="3286124"/>
            <a:ext cx="803275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849" name="משוואה" r:id="rId12" imgW="266400" imgH="190440" progId="Equation.3">
                    <p:embed/>
                  </p:oleObj>
                </mc:Choice>
                <mc:Fallback>
                  <p:oleObj name="משוואה" r:id="rId12" imgW="266400" imgH="1904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3286124"/>
                          <a:ext cx="803275" cy="573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Oval 5"/>
            <p:cNvSpPr/>
            <p:nvPr/>
          </p:nvSpPr>
          <p:spPr>
            <a:xfrm>
              <a:off x="888987" y="3143248"/>
              <a:ext cx="1111245" cy="928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8" name="Object 21"/>
          <p:cNvGraphicFramePr>
            <a:graphicFrameLocks noChangeAspect="1"/>
          </p:cNvGraphicFramePr>
          <p:nvPr/>
        </p:nvGraphicFramePr>
        <p:xfrm>
          <a:off x="3428992" y="4786322"/>
          <a:ext cx="990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50" name="משוואה" r:id="rId14" imgW="495000" imgH="164880" progId="Equation.3">
                  <p:embed/>
                </p:oleObj>
              </mc:Choice>
              <mc:Fallback>
                <p:oleObj name="משוואה" r:id="rId14" imgW="495000" imgH="164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786322"/>
                        <a:ext cx="9906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14282" y="5357826"/>
          <a:ext cx="10318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51" name="משוואה" r:id="rId16" imgW="342720" imgH="190440" progId="Equation.3">
                  <p:embed/>
                </p:oleObj>
              </mc:Choice>
              <mc:Fallback>
                <p:oleObj name="משוואה" r:id="rId16" imgW="34272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5357826"/>
                        <a:ext cx="103187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77776" y="4500570"/>
          <a:ext cx="9652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52" name="משוואה" r:id="rId18" imgW="482400" imgH="164880" progId="Equation.3">
                  <p:embed/>
                </p:oleObj>
              </mc:Choice>
              <mc:Fallback>
                <p:oleObj name="משוואה" r:id="rId18" imgW="482400" imgH="164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76" y="4500570"/>
                        <a:ext cx="9652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53957" y="5286388"/>
            <a:ext cx="1000132" cy="85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214414" y="2143116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Object 9"/>
          <p:cNvGraphicFramePr>
            <a:graphicFrameLocks noChangeAspect="1"/>
          </p:cNvGraphicFramePr>
          <p:nvPr/>
        </p:nvGraphicFramePr>
        <p:xfrm>
          <a:off x="357158" y="2882898"/>
          <a:ext cx="10175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53" name="משוואה" r:id="rId20" imgW="507960" imgH="164880" progId="Equation.3">
                  <p:embed/>
                </p:oleObj>
              </mc:Choice>
              <mc:Fallback>
                <p:oleObj name="משוואה" r:id="rId20" imgW="507960" imgH="164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882898"/>
                        <a:ext cx="1017587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>
            <a:stCxn id="32" idx="4"/>
            <a:endCxn id="6" idx="0"/>
          </p:cNvCxnSpPr>
          <p:nvPr/>
        </p:nvCxnSpPr>
        <p:spPr>
          <a:xfrm rot="16200000" flipH="1">
            <a:off x="1008041" y="2992431"/>
            <a:ext cx="857256" cy="15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500826" y="3429000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572000" y="2857496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572000" y="3429000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5036" name="Object 4"/>
          <p:cNvGraphicFramePr>
            <a:graphicFrameLocks noChangeAspect="1"/>
          </p:cNvGraphicFramePr>
          <p:nvPr/>
        </p:nvGraphicFramePr>
        <p:xfrm>
          <a:off x="2571736" y="2857496"/>
          <a:ext cx="9921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54" name="משוואה" r:id="rId22" imgW="495000" imgH="164880" progId="Equation.3">
                  <p:embed/>
                </p:oleObj>
              </mc:Choice>
              <mc:Fallback>
                <p:oleObj name="משוואה" r:id="rId22" imgW="495000" imgH="1648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857496"/>
                        <a:ext cx="992188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7" name="Object 4"/>
          <p:cNvGraphicFramePr>
            <a:graphicFrameLocks noChangeAspect="1"/>
          </p:cNvGraphicFramePr>
          <p:nvPr/>
        </p:nvGraphicFramePr>
        <p:xfrm>
          <a:off x="5411801" y="2786058"/>
          <a:ext cx="10175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55" name="משוואה" r:id="rId24" imgW="507960" imgH="164880" progId="Equation.3">
                  <p:embed/>
                </p:oleObj>
              </mc:Choice>
              <mc:Fallback>
                <p:oleObj name="משוואה" r:id="rId24" imgW="507960" imgH="1648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801" y="2786058"/>
                        <a:ext cx="1017587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8" name="Object 4"/>
          <p:cNvGraphicFramePr>
            <a:graphicFrameLocks noChangeAspect="1"/>
          </p:cNvGraphicFramePr>
          <p:nvPr/>
        </p:nvGraphicFramePr>
        <p:xfrm>
          <a:off x="5441950" y="3929063"/>
          <a:ext cx="990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56" name="משוואה" r:id="rId26" imgW="495000" imgH="164880" progId="Equation.3">
                  <p:embed/>
                </p:oleObj>
              </mc:Choice>
              <mc:Fallback>
                <p:oleObj name="משוואה" r:id="rId26" imgW="495000" imgH="1648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929063"/>
                        <a:ext cx="9906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9" name="Object 15"/>
          <p:cNvGraphicFramePr>
            <a:graphicFrameLocks noChangeAspect="1"/>
          </p:cNvGraphicFramePr>
          <p:nvPr/>
        </p:nvGraphicFramePr>
        <p:xfrm>
          <a:off x="3214678" y="3311527"/>
          <a:ext cx="10175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57" name="משוואה" r:id="rId28" imgW="507960" imgH="164880" progId="Equation.3">
                  <p:embed/>
                </p:oleObj>
              </mc:Choice>
              <mc:Fallback>
                <p:oleObj name="משוואה" r:id="rId28" imgW="507960" imgH="1648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311527"/>
                        <a:ext cx="1017588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0" name="Object 16"/>
          <p:cNvGraphicFramePr>
            <a:graphicFrameLocks noChangeAspect="1"/>
          </p:cNvGraphicFramePr>
          <p:nvPr/>
        </p:nvGraphicFramePr>
        <p:xfrm>
          <a:off x="3071802" y="3714752"/>
          <a:ext cx="10175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58" name="משוואה" r:id="rId30" imgW="507960" imgH="164880" progId="Equation.3">
                  <p:embed/>
                </p:oleObj>
              </mc:Choice>
              <mc:Fallback>
                <p:oleObj name="משוואה" r:id="rId30" imgW="507960" imgH="1648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714752"/>
                        <a:ext cx="1017587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>
            <a:stCxn id="6" idx="7"/>
            <a:endCxn id="40" idx="1"/>
          </p:cNvCxnSpPr>
          <p:nvPr/>
        </p:nvCxnSpPr>
        <p:spPr>
          <a:xfrm rot="5400000" flipH="1" flipV="1">
            <a:off x="2913764" y="1843998"/>
            <a:ext cx="644737" cy="2797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7"/>
            <a:endCxn id="39" idx="1"/>
          </p:cNvCxnSpPr>
          <p:nvPr/>
        </p:nvCxnSpPr>
        <p:spPr>
          <a:xfrm rot="16200000" flipH="1">
            <a:off x="5464975" y="2393149"/>
            <a:ext cx="571504" cy="1625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39" idx="6"/>
            <a:endCxn id="6" idx="5"/>
          </p:cNvCxnSpPr>
          <p:nvPr/>
        </p:nvCxnSpPr>
        <p:spPr>
          <a:xfrm flipH="1">
            <a:off x="1837494" y="3643314"/>
            <a:ext cx="5091960" cy="578376"/>
          </a:xfrm>
          <a:prstGeom prst="curvedConnector4">
            <a:avLst>
              <a:gd name="adj1" fmla="val -5372"/>
              <a:gd name="adj2" fmla="val 13971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6"/>
            <a:endCxn id="41" idx="1"/>
          </p:cNvCxnSpPr>
          <p:nvPr/>
        </p:nvCxnSpPr>
        <p:spPr>
          <a:xfrm flipV="1">
            <a:off x="2000232" y="3491771"/>
            <a:ext cx="2634539" cy="401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5400000">
            <a:off x="3129873" y="2558377"/>
            <a:ext cx="364062" cy="2948820"/>
          </a:xfrm>
          <a:prstGeom prst="curvedConnector3">
            <a:avLst>
              <a:gd name="adj1" fmla="val 1013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6" idx="6"/>
            <a:endCxn id="6" idx="4"/>
          </p:cNvCxnSpPr>
          <p:nvPr/>
        </p:nvCxnSpPr>
        <p:spPr>
          <a:xfrm flipH="1">
            <a:off x="1444610" y="3893347"/>
            <a:ext cx="555622" cy="464347"/>
          </a:xfrm>
          <a:prstGeom prst="curvedConnector4">
            <a:avLst>
              <a:gd name="adj1" fmla="val -224601"/>
              <a:gd name="adj2" fmla="val 43977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5041" name="Object 9"/>
          <p:cNvGraphicFramePr>
            <a:graphicFrameLocks noChangeAspect="1"/>
          </p:cNvGraphicFramePr>
          <p:nvPr/>
        </p:nvGraphicFramePr>
        <p:xfrm>
          <a:off x="3428992" y="5143512"/>
          <a:ext cx="10160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59" name="משוואה" r:id="rId32" imgW="507960" imgH="164880" progId="Equation.3">
                  <p:embed/>
                </p:oleObj>
              </mc:Choice>
              <mc:Fallback>
                <p:oleObj name="משוואה" r:id="rId32" imgW="507960" imgH="1648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143512"/>
                        <a:ext cx="10160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2" name="Object 9"/>
          <p:cNvGraphicFramePr>
            <a:graphicFrameLocks noChangeAspect="1"/>
          </p:cNvGraphicFramePr>
          <p:nvPr/>
        </p:nvGraphicFramePr>
        <p:xfrm>
          <a:off x="3428992" y="5429264"/>
          <a:ext cx="990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60" name="משוואה" r:id="rId34" imgW="495000" imgH="164880" progId="Equation.3">
                  <p:embed/>
                </p:oleObj>
              </mc:Choice>
              <mc:Fallback>
                <p:oleObj name="משוואה" r:id="rId34" imgW="495000" imgH="1648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429264"/>
                        <a:ext cx="9906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3" name="Object 9"/>
          <p:cNvGraphicFramePr>
            <a:graphicFrameLocks noChangeAspect="1"/>
          </p:cNvGraphicFramePr>
          <p:nvPr/>
        </p:nvGraphicFramePr>
        <p:xfrm>
          <a:off x="3428992" y="5786454"/>
          <a:ext cx="9652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61" name="משוואה" r:id="rId36" imgW="482400" imgH="164880" progId="Equation.3">
                  <p:embed/>
                </p:oleObj>
              </mc:Choice>
              <mc:Fallback>
                <p:oleObj name="משוואה" r:id="rId36" imgW="482400" imgH="1648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786454"/>
                        <a:ext cx="9652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>
            <a:stCxn id="8" idx="3"/>
            <a:endCxn id="6" idx="7"/>
          </p:cNvCxnSpPr>
          <p:nvPr/>
        </p:nvCxnSpPr>
        <p:spPr>
          <a:xfrm rot="5400000">
            <a:off x="2308738" y="2250249"/>
            <a:ext cx="843512" cy="17859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6" idx="7"/>
            <a:endCxn id="6" idx="5"/>
          </p:cNvCxnSpPr>
          <p:nvPr/>
        </p:nvCxnSpPr>
        <p:spPr>
          <a:xfrm rot="16200000" flipH="1">
            <a:off x="1509151" y="3893347"/>
            <a:ext cx="656686" cy="1588"/>
          </a:xfrm>
          <a:prstGeom prst="curvedConnector5">
            <a:avLst>
              <a:gd name="adj1" fmla="val -34811"/>
              <a:gd name="adj2" fmla="val 226814240"/>
              <a:gd name="adj3" fmla="val 13481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9"/>
          <p:cNvGraphicFramePr>
            <a:graphicFrameLocks noChangeAspect="1"/>
          </p:cNvGraphicFramePr>
          <p:nvPr/>
        </p:nvGraphicFramePr>
        <p:xfrm>
          <a:off x="1828752" y="2766206"/>
          <a:ext cx="1028736" cy="305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62" name="משוואה" r:id="rId38" imgW="558720" imgH="164880" progId="Equation.3">
                  <p:embed/>
                </p:oleObj>
              </mc:Choice>
              <mc:Fallback>
                <p:oleObj name="משוואה" r:id="rId38" imgW="558720" imgH="1648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52" y="2766206"/>
                        <a:ext cx="1028736" cy="305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1"/>
          <p:cNvGraphicFramePr>
            <a:graphicFrameLocks noChangeAspect="1"/>
          </p:cNvGraphicFramePr>
          <p:nvPr/>
        </p:nvGraphicFramePr>
        <p:xfrm>
          <a:off x="5486432" y="3555567"/>
          <a:ext cx="2728906" cy="37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63" name="משוואה" r:id="rId40" imgW="1218960" imgH="164880" progId="Equation.3">
                  <p:embed/>
                </p:oleObj>
              </mc:Choice>
              <mc:Fallback>
                <p:oleObj name="משוואה" r:id="rId40" imgW="1218960" imgH="1648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32" y="3555567"/>
                        <a:ext cx="2728906" cy="371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929190" y="4786322"/>
            <a:ext cx="264320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Schematic NFA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4929190" y="4786322"/>
            <a:ext cx="4000528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Implementing First Transition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4929190" y="4786322"/>
            <a:ext cx="400052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Implementing 1st Rule with Variables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929190" y="4786322"/>
            <a:ext cx="400052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Implementing 2nd Rule with Variables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929190" y="4786322"/>
            <a:ext cx="400052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Implementing 3rd Rule with Variables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929190" y="4812581"/>
            <a:ext cx="400052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Implementing 4th Rule with Variables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4929190" y="4786322"/>
            <a:ext cx="400052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Implementing Rules with Constants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7143768" y="564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653094" y="5669837"/>
            <a:ext cx="3276624" cy="5539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That’s All Folks!!!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3" grpId="0" animBg="1"/>
      <p:bldP spid="32" grpId="0" animBg="1"/>
      <p:bldP spid="39" grpId="0" animBg="1"/>
      <p:bldP spid="40" grpId="0" animBg="1"/>
      <p:bldP spid="41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2" animBg="1"/>
      <p:bldP spid="58" grpId="3" animBg="1"/>
      <p:bldP spid="59" grpId="1" animBg="1"/>
      <p:bldP spid="59" grpId="3" animBg="1"/>
      <p:bldP spid="60" grpId="0" animBg="1"/>
      <p:bldP spid="60" grpId="4" animBg="1"/>
      <p:bldP spid="60" grpId="5" animBg="1"/>
      <p:bldP spid="62" grpId="0" animBg="1"/>
      <p:bldP spid="62" grpId="1" animBg="1"/>
      <p:bldP spid="62" grpId="2" animBg="1"/>
      <p:bldP spid="62" grpId="3" animBg="1"/>
      <p:bldP spid="6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The definition of a PDA does not give a special way to check emptiness.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One way to do it is to augment the stack alphabet with a special “emptiness” marker, the symbol $. (</a:t>
            </a:r>
            <a:r>
              <a:rPr lang="en-US" b="1" dirty="0" smtClean="0"/>
              <a:t>Note:</a:t>
            </a:r>
            <a:r>
              <a:rPr lang="en-US" dirty="0" smtClean="0"/>
              <a:t> There is nothing special about $ any other symbol not in the original</a:t>
            </a:r>
            <a:br>
              <a:rPr lang="en-US" dirty="0" smtClean="0"/>
            </a:br>
            <a:r>
              <a:rPr lang="en-US" dirty="0" smtClean="0"/>
              <a:t>    can do.)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Checking Stack Emptiness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8</a:t>
            </a:fld>
            <a:endParaRPr lang="en-US" sz="1600" dirty="0"/>
          </a:p>
        </p:txBody>
      </p:sp>
      <p:graphicFrame>
        <p:nvGraphicFramePr>
          <p:cNvPr id="380929" name="Object 1"/>
          <p:cNvGraphicFramePr>
            <a:graphicFrameLocks noChangeAspect="1"/>
          </p:cNvGraphicFramePr>
          <p:nvPr/>
        </p:nvGraphicFramePr>
        <p:xfrm>
          <a:off x="1071538" y="5500702"/>
          <a:ext cx="2698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5" name="משוואה" r:id="rId3" imgW="126720" imgH="126720" progId="Equation.3">
                  <p:embed/>
                </p:oleObj>
              </mc:Choice>
              <mc:Fallback>
                <p:oleObj name="משוואה" r:id="rId3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500702"/>
                        <a:ext cx="2698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The computation is started by an     transition in which $ is pushed on the stack.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If the end marker $ is found on the stack at the end of the computation, it is popped by a single additional     transition after which the automaton “knows” that the stack is empty.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Checking Stack Emptiness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9</a:t>
            </a:fld>
            <a:endParaRPr lang="en-US" sz="1600" dirty="0"/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3833810" y="4286256"/>
          <a:ext cx="309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52" name="משוואה" r:id="rId3" imgW="114120" imgH="126720" progId="Equation.3">
                  <p:embed/>
                </p:oleObj>
              </mc:Choice>
              <mc:Fallback>
                <p:oleObj name="משוואה" r:id="rId3" imgW="114120" imgH="126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0" y="4286256"/>
                        <a:ext cx="3095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358895"/>
              </p:ext>
            </p:extLst>
          </p:nvPr>
        </p:nvGraphicFramePr>
        <p:xfrm>
          <a:off x="6588224" y="1844824"/>
          <a:ext cx="309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53" name="משוואה" r:id="rId5" imgW="114120" imgH="126720" progId="Equation.3">
                  <p:embed/>
                </p:oleObj>
              </mc:Choice>
              <mc:Fallback>
                <p:oleObj name="משוואה" r:id="rId5" imgW="1141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844824"/>
                        <a:ext cx="3095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24064</TotalTime>
  <Words>1831</Words>
  <Application>Microsoft Office PowerPoint</Application>
  <PresentationFormat>On-screen Show (4:3)</PresentationFormat>
  <Paragraphs>706</Paragraphs>
  <Slides>76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Tahoma</vt:lpstr>
      <vt:lpstr>Times New Roman</vt:lpstr>
      <vt:lpstr>Verdana</vt:lpstr>
      <vt:lpstr>Office Theme</vt:lpstr>
      <vt:lpstr>משוואה</vt:lpstr>
      <vt:lpstr>Push Down Automata  </vt:lpstr>
      <vt:lpstr>Introduction and Motivation</vt:lpstr>
      <vt:lpstr>Schematic of a Finite Automaton</vt:lpstr>
      <vt:lpstr>Schematic of a Pushdown Automaton</vt:lpstr>
      <vt:lpstr>Informal Description</vt:lpstr>
      <vt:lpstr>Informal Description</vt:lpstr>
      <vt:lpstr>A PDA Recognizing_________</vt:lpstr>
      <vt:lpstr>Checking Stack Emptiness</vt:lpstr>
      <vt:lpstr>Checking Stack Emptiness</vt:lpstr>
      <vt:lpstr>A PDA Recognizing_________</vt:lpstr>
      <vt:lpstr>A PDA Recognizing_________</vt:lpstr>
      <vt:lpstr>A PDA Recognizing_________</vt:lpstr>
      <vt:lpstr>Nondeterministic PDAs</vt:lpstr>
      <vt:lpstr>PDA – A Formal Definition</vt:lpstr>
      <vt:lpstr>PDA - The Transition Function</vt:lpstr>
      <vt:lpstr>PDA - The Transition Function</vt:lpstr>
      <vt:lpstr>Transition Function Sub-steps</vt:lpstr>
      <vt:lpstr>Transition Function – 1st Sub-step</vt:lpstr>
      <vt:lpstr>Transition Function – 1st Sub-step</vt:lpstr>
      <vt:lpstr>PDA - The Transition Function</vt:lpstr>
      <vt:lpstr>PDA - The Transition Function</vt:lpstr>
      <vt:lpstr>PowerPoint Presentation</vt:lpstr>
      <vt:lpstr>PowerPoint Presentation</vt:lpstr>
      <vt:lpstr>PowerPoint Presentation</vt:lpstr>
      <vt:lpstr>Context Free Grammar - Example</vt:lpstr>
      <vt:lpstr>Context Free Grammar - Example</vt:lpstr>
      <vt:lpstr>Context Free Grammar - Example</vt:lpstr>
      <vt:lpstr>Context Free Grammar - Example</vt:lpstr>
      <vt:lpstr>Context Free Grammar - Example</vt:lpstr>
      <vt:lpstr>CF Grammar – A Formal Definition</vt:lpstr>
      <vt:lpstr>A Derivation – A Formal Definition</vt:lpstr>
      <vt:lpstr>CF Grammar – A Formal Definition</vt:lpstr>
      <vt:lpstr>Example 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CFLG-s and PDA-s are Equivalent</vt:lpstr>
      <vt:lpstr>Proof Idea</vt:lpstr>
      <vt:lpstr>The Intermediate String aaSbb</vt:lpstr>
      <vt:lpstr>Informal Description of P</vt:lpstr>
      <vt:lpstr>Informal Description of P</vt:lpstr>
      <vt:lpstr>Informal Description of P</vt:lpstr>
      <vt:lpstr>The Proof</vt:lpstr>
      <vt:lpstr>Implementing Extended Trans.</vt:lpstr>
      <vt:lpstr>Implementing Extended Trans.</vt:lpstr>
      <vt:lpstr>The Proof</vt:lpstr>
      <vt:lpstr>The Result PDA</vt:lpstr>
      <vt:lpstr>Example</vt:lpstr>
    </vt:vector>
  </TitlesOfParts>
  <Company>Netanya Academic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Computability Theory</dc:title>
  <dc:creator>user</dc:creator>
  <cp:lastModifiedBy>Yadav, Priya</cp:lastModifiedBy>
  <cp:revision>1291</cp:revision>
  <dcterms:created xsi:type="dcterms:W3CDTF">2008-09-19T17:45:06Z</dcterms:created>
  <dcterms:modified xsi:type="dcterms:W3CDTF">2021-02-10T18:26:24Z</dcterms:modified>
</cp:coreProperties>
</file>