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511" r:id="rId2"/>
    <p:sldId id="363" r:id="rId3"/>
    <p:sldId id="398" r:id="rId4"/>
    <p:sldId id="449" r:id="rId5"/>
    <p:sldId id="397" r:id="rId6"/>
    <p:sldId id="450" r:id="rId7"/>
    <p:sldId id="399" r:id="rId8"/>
    <p:sldId id="509" r:id="rId9"/>
    <p:sldId id="510" r:id="rId10"/>
    <p:sldId id="506" r:id="rId11"/>
    <p:sldId id="507" r:id="rId12"/>
    <p:sldId id="508" r:id="rId13"/>
    <p:sldId id="364" r:id="rId14"/>
    <p:sldId id="451" r:id="rId15"/>
    <p:sldId id="462" r:id="rId16"/>
    <p:sldId id="464" r:id="rId17"/>
    <p:sldId id="475" r:id="rId18"/>
    <p:sldId id="381" r:id="rId19"/>
    <p:sldId id="465" r:id="rId20"/>
    <p:sldId id="452" r:id="rId21"/>
    <p:sldId id="453" r:id="rId22"/>
    <p:sldId id="466" r:id="rId23"/>
    <p:sldId id="467" r:id="rId24"/>
    <p:sldId id="469" r:id="rId25"/>
    <p:sldId id="468" r:id="rId26"/>
    <p:sldId id="470" r:id="rId27"/>
    <p:sldId id="471" r:id="rId28"/>
    <p:sldId id="472" r:id="rId29"/>
    <p:sldId id="473" r:id="rId30"/>
    <p:sldId id="474" r:id="rId31"/>
    <p:sldId id="477" r:id="rId32"/>
    <p:sldId id="478" r:id="rId33"/>
    <p:sldId id="481" r:id="rId34"/>
    <p:sldId id="482" r:id="rId35"/>
    <p:sldId id="479" r:id="rId36"/>
    <p:sldId id="483" r:id="rId3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0" d="100"/>
          <a:sy n="40" d="100"/>
        </p:scale>
        <p:origin x="1224" y="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33.wmf"/><Relationship Id="rId4"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10" Type="http://schemas.openxmlformats.org/officeDocument/2006/relationships/image" Target="../media/image66.wmf"/><Relationship Id="rId4" Type="http://schemas.openxmlformats.org/officeDocument/2006/relationships/image" Target="../media/image60.wmf"/><Relationship Id="rId9" Type="http://schemas.openxmlformats.org/officeDocument/2006/relationships/image" Target="../media/image6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image" Target="../media/image85.wmf"/><Relationship Id="rId18" Type="http://schemas.openxmlformats.org/officeDocument/2006/relationships/image" Target="../media/image71.wmf"/><Relationship Id="rId3" Type="http://schemas.openxmlformats.org/officeDocument/2006/relationships/image" Target="../media/image69.wmf"/><Relationship Id="rId7" Type="http://schemas.openxmlformats.org/officeDocument/2006/relationships/image" Target="../media/image80.wmf"/><Relationship Id="rId12" Type="http://schemas.openxmlformats.org/officeDocument/2006/relationships/image" Target="../media/image84.wmf"/><Relationship Id="rId17" Type="http://schemas.openxmlformats.org/officeDocument/2006/relationships/image" Target="../media/image89.wmf"/><Relationship Id="rId2" Type="http://schemas.openxmlformats.org/officeDocument/2006/relationships/image" Target="../media/image76.wmf"/><Relationship Id="rId16" Type="http://schemas.openxmlformats.org/officeDocument/2006/relationships/image" Target="../media/image88.wmf"/><Relationship Id="rId1" Type="http://schemas.openxmlformats.org/officeDocument/2006/relationships/image" Target="../media/image74.wmf"/><Relationship Id="rId6" Type="http://schemas.openxmlformats.org/officeDocument/2006/relationships/image" Target="../media/image79.wmf"/><Relationship Id="rId11" Type="http://schemas.openxmlformats.org/officeDocument/2006/relationships/image" Target="../media/image83.wmf"/><Relationship Id="rId5" Type="http://schemas.openxmlformats.org/officeDocument/2006/relationships/image" Target="../media/image78.wmf"/><Relationship Id="rId15" Type="http://schemas.openxmlformats.org/officeDocument/2006/relationships/image" Target="../media/image87.wmf"/><Relationship Id="rId10" Type="http://schemas.openxmlformats.org/officeDocument/2006/relationships/image" Target="../media/image82.wmf"/><Relationship Id="rId19" Type="http://schemas.openxmlformats.org/officeDocument/2006/relationships/image" Target="../media/image90.wmf"/><Relationship Id="rId4" Type="http://schemas.openxmlformats.org/officeDocument/2006/relationships/image" Target="../media/image77.wmf"/><Relationship Id="rId9" Type="http://schemas.openxmlformats.org/officeDocument/2006/relationships/image" Target="../media/image81.wmf"/><Relationship Id="rId14" Type="http://schemas.openxmlformats.org/officeDocument/2006/relationships/image" Target="../media/image8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8.wmf"/><Relationship Id="rId7" Type="http://schemas.openxmlformats.org/officeDocument/2006/relationships/image" Target="../media/image11.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0.wmf"/><Relationship Id="rId5" Type="http://schemas.openxmlformats.org/officeDocument/2006/relationships/image" Target="../media/image2.wmf"/><Relationship Id="rId4" Type="http://schemas.openxmlformats.org/officeDocument/2006/relationships/image" Target="../media/image9.wmf"/><Relationship Id="rId9"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8.wmf"/><Relationship Id="rId7" Type="http://schemas.openxmlformats.org/officeDocument/2006/relationships/image" Target="../media/image11.wmf"/><Relationship Id="rId2" Type="http://schemas.openxmlformats.org/officeDocument/2006/relationships/image" Target="../media/image7.wmf"/><Relationship Id="rId1" Type="http://schemas.openxmlformats.org/officeDocument/2006/relationships/image" Target="../media/image14.wmf"/><Relationship Id="rId6" Type="http://schemas.openxmlformats.org/officeDocument/2006/relationships/image" Target="../media/image10.wmf"/><Relationship Id="rId5" Type="http://schemas.openxmlformats.org/officeDocument/2006/relationships/image" Target="../media/image2.wmf"/><Relationship Id="rId4" Type="http://schemas.openxmlformats.org/officeDocument/2006/relationships/image" Target="../media/image9.wmf"/><Relationship Id="rId9"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8.wmf"/><Relationship Id="rId7" Type="http://schemas.openxmlformats.org/officeDocument/2006/relationships/image" Target="../media/image1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17.wmf"/><Relationship Id="rId5" Type="http://schemas.openxmlformats.org/officeDocument/2006/relationships/image" Target="../media/image2.wmf"/><Relationship Id="rId4" Type="http://schemas.openxmlformats.org/officeDocument/2006/relationships/image" Target="../media/image9.wmf"/><Relationship Id="rId9"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5070" tIns="47535" rIns="95070" bIns="47535" rtlCol="0"/>
          <a:lstStyle>
            <a:lvl1pPr algn="l">
              <a:defRPr sz="1200"/>
            </a:lvl1pPr>
          </a:lstStyle>
          <a:p>
            <a:endParaRPr lang="en-US" dirty="0"/>
          </a:p>
        </p:txBody>
      </p:sp>
      <p:sp>
        <p:nvSpPr>
          <p:cNvPr id="3" name="Date Placeholder 2"/>
          <p:cNvSpPr>
            <a:spLocks noGrp="1"/>
          </p:cNvSpPr>
          <p:nvPr>
            <p:ph type="dt" idx="1"/>
          </p:nvPr>
        </p:nvSpPr>
        <p:spPr>
          <a:xfrm>
            <a:off x="4021295" y="1"/>
            <a:ext cx="3076363" cy="511731"/>
          </a:xfrm>
          <a:prstGeom prst="rect">
            <a:avLst/>
          </a:prstGeom>
        </p:spPr>
        <p:txBody>
          <a:bodyPr vert="horz" lIns="95070" tIns="47535" rIns="95070" bIns="47535" rtlCol="0"/>
          <a:lstStyle>
            <a:lvl1pPr algn="r">
              <a:defRPr sz="1200"/>
            </a:lvl1pPr>
          </a:lstStyle>
          <a:p>
            <a:fld id="{4A7CFC73-5174-407A-B99A-252637FE97BA}" type="datetimeFigureOut">
              <a:rPr lang="en-US" smtClean="0"/>
              <a:pPr/>
              <a:t>2/10/2021</a:t>
            </a:fld>
            <a:endParaRPr lang="en-US"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5070" tIns="47535" rIns="95070" bIns="47535" rtlCol="0" anchor="ctr"/>
          <a:lstStyle/>
          <a:p>
            <a:endParaRPr lang="en-US" dirty="0"/>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5070" tIns="47535" rIns="95070" bIns="4753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721107"/>
            <a:ext cx="3076363" cy="511731"/>
          </a:xfrm>
          <a:prstGeom prst="rect">
            <a:avLst/>
          </a:prstGeom>
        </p:spPr>
        <p:txBody>
          <a:bodyPr vert="horz" lIns="95070" tIns="47535" rIns="95070" bIns="47535"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295" y="9721107"/>
            <a:ext cx="3076363" cy="511731"/>
          </a:xfrm>
          <a:prstGeom prst="rect">
            <a:avLst/>
          </a:prstGeom>
        </p:spPr>
        <p:txBody>
          <a:bodyPr vert="horz" lIns="95070" tIns="47535" rIns="95070" bIns="47535" rtlCol="0" anchor="b"/>
          <a:lstStyle>
            <a:lvl1pPr algn="r">
              <a:defRPr sz="1200"/>
            </a:lvl1pPr>
          </a:lstStyle>
          <a:p>
            <a:fld id="{FAF3BD7A-0386-4D7A-9CF6-B6F6B3387D1B}" type="slidenum">
              <a:rPr lang="en-US" smtClean="0"/>
              <a:pPr/>
              <a:t>‹#›</a:t>
            </a:fld>
            <a:endParaRPr lang="en-US" dirty="0"/>
          </a:p>
        </p:txBody>
      </p:sp>
    </p:spTree>
    <p:extLst>
      <p:ext uri="{BB962C8B-B14F-4D97-AF65-F5344CB8AC3E}">
        <p14:creationId xmlns:p14="http://schemas.microsoft.com/office/powerpoint/2010/main" val="2662291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F3BD7A-0386-4D7A-9CF6-B6F6B3387D1B}" type="slidenum">
              <a:rPr lang="en-US" smtClean="0"/>
              <a:pPr/>
              <a:t>14</a:t>
            </a:fld>
            <a:endParaRPr lang="en-US" dirty="0"/>
          </a:p>
        </p:txBody>
      </p:sp>
    </p:spTree>
    <p:extLst>
      <p:ext uri="{BB962C8B-B14F-4D97-AF65-F5344CB8AC3E}">
        <p14:creationId xmlns:p14="http://schemas.microsoft.com/office/powerpoint/2010/main" val="1556810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F3BD7A-0386-4D7A-9CF6-B6F6B3387D1B}" type="slidenum">
              <a:rPr lang="en-US" smtClean="0"/>
              <a:pPr/>
              <a:t>35</a:t>
            </a:fld>
            <a:endParaRPr lang="en-US" dirty="0"/>
          </a:p>
        </p:txBody>
      </p:sp>
    </p:spTree>
    <p:extLst>
      <p:ext uri="{BB962C8B-B14F-4D97-AF65-F5344CB8AC3E}">
        <p14:creationId xmlns:p14="http://schemas.microsoft.com/office/powerpoint/2010/main" val="128100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F3BD7A-0386-4D7A-9CF6-B6F6B3387D1B}" type="slidenum">
              <a:rPr lang="en-US" smtClean="0"/>
              <a:pPr/>
              <a:t>36</a:t>
            </a:fld>
            <a:endParaRPr lang="en-US" dirty="0"/>
          </a:p>
        </p:txBody>
      </p:sp>
    </p:spTree>
    <p:extLst>
      <p:ext uri="{BB962C8B-B14F-4D97-AF65-F5344CB8AC3E}">
        <p14:creationId xmlns:p14="http://schemas.microsoft.com/office/powerpoint/2010/main" val="3046821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C96BB0-8ABF-4400-9780-F5BFA8F86FCF}" type="datetimeFigureOut">
              <a:rPr lang="en-US" smtClean="0"/>
              <a:pPr/>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25EFE6-EC72-4B07-8EFA-F84CE47F8C8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C96BB0-8ABF-4400-9780-F5BFA8F86FCF}" type="datetimeFigureOut">
              <a:rPr lang="en-US" smtClean="0"/>
              <a:pPr/>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25EFE6-EC72-4B07-8EFA-F84CE47F8C8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C96BB0-8ABF-4400-9780-F5BFA8F86FCF}" type="datetimeFigureOut">
              <a:rPr lang="en-US" smtClean="0"/>
              <a:pPr/>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25EFE6-EC72-4B07-8EFA-F84CE47F8C8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C96BB0-8ABF-4400-9780-F5BFA8F86FCF}" type="datetimeFigureOut">
              <a:rPr lang="en-US" smtClean="0"/>
              <a:pPr/>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25EFE6-EC72-4B07-8EFA-F84CE47F8C8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C96BB0-8ABF-4400-9780-F5BFA8F86FCF}" type="datetimeFigureOut">
              <a:rPr lang="en-US" smtClean="0"/>
              <a:pPr/>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25EFE6-EC72-4B07-8EFA-F84CE47F8C8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C96BB0-8ABF-4400-9780-F5BFA8F86FCF}" type="datetimeFigureOut">
              <a:rPr lang="en-US" smtClean="0"/>
              <a:pPr/>
              <a:t>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25EFE6-EC72-4B07-8EFA-F84CE47F8C8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C96BB0-8ABF-4400-9780-F5BFA8F86FCF}" type="datetimeFigureOut">
              <a:rPr lang="en-US" smtClean="0"/>
              <a:pPr/>
              <a:t>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25EFE6-EC72-4B07-8EFA-F84CE47F8C8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C96BB0-8ABF-4400-9780-F5BFA8F86FCF}" type="datetimeFigureOut">
              <a:rPr lang="en-US" smtClean="0"/>
              <a:pPr/>
              <a:t>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25EFE6-EC72-4B07-8EFA-F84CE47F8C8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96BB0-8ABF-4400-9780-F5BFA8F86FCF}" type="datetimeFigureOut">
              <a:rPr lang="en-US" smtClean="0"/>
              <a:pPr/>
              <a:t>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25EFE6-EC72-4B07-8EFA-F84CE47F8C8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C96BB0-8ABF-4400-9780-F5BFA8F86FCF}" type="datetimeFigureOut">
              <a:rPr lang="en-US" smtClean="0"/>
              <a:pPr/>
              <a:t>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25EFE6-EC72-4B07-8EFA-F84CE47F8C8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C96BB0-8ABF-4400-9780-F5BFA8F86FCF}" type="datetimeFigureOut">
              <a:rPr lang="en-US" smtClean="0"/>
              <a:pPr/>
              <a:t>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25EFE6-EC72-4B07-8EFA-F84CE47F8C8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C96BB0-8ABF-4400-9780-F5BFA8F86FCF}" type="datetimeFigureOut">
              <a:rPr lang="en-US" smtClean="0"/>
              <a:pPr/>
              <a:t>2/10/2021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5EFE6-EC72-4B07-8EFA-F84CE47F8C8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10.bin"/><Relationship Id="rId18" Type="http://schemas.openxmlformats.org/officeDocument/2006/relationships/image" Target="../media/image12.wmf"/><Relationship Id="rId3" Type="http://schemas.openxmlformats.org/officeDocument/2006/relationships/oleObject" Target="../embeddings/oleObject5.bin"/><Relationship Id="rId21" Type="http://schemas.openxmlformats.org/officeDocument/2006/relationships/image" Target="../media/image13.wmf"/><Relationship Id="rId7" Type="http://schemas.openxmlformats.org/officeDocument/2006/relationships/oleObject" Target="../embeddings/oleObject7.bin"/><Relationship Id="rId12" Type="http://schemas.openxmlformats.org/officeDocument/2006/relationships/image" Target="../media/image2.wmf"/><Relationship Id="rId17"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11.wmf"/><Relationship Id="rId20" Type="http://schemas.openxmlformats.org/officeDocument/2006/relationships/oleObject" Target="../embeddings/oleObject14.bin"/><Relationship Id="rId1" Type="http://schemas.openxmlformats.org/officeDocument/2006/relationships/vmlDrawing" Target="../drawings/vmlDrawing4.vml"/><Relationship Id="rId6" Type="http://schemas.openxmlformats.org/officeDocument/2006/relationships/image" Target="../media/image7.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9.wmf"/><Relationship Id="rId19" Type="http://schemas.openxmlformats.org/officeDocument/2006/relationships/oleObject" Target="../embeddings/oleObject13.bin"/><Relationship Id="rId4" Type="http://schemas.openxmlformats.org/officeDocument/2006/relationships/image" Target="../media/image6.wmf"/><Relationship Id="rId9" Type="http://schemas.openxmlformats.org/officeDocument/2006/relationships/oleObject" Target="../embeddings/oleObject8.bin"/><Relationship Id="rId14" Type="http://schemas.openxmlformats.org/officeDocument/2006/relationships/image" Target="../media/image10.wmf"/></Relationships>
</file>

<file path=ppt/slides/_rels/slide11.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20.bin"/><Relationship Id="rId18" Type="http://schemas.openxmlformats.org/officeDocument/2006/relationships/image" Target="../media/image12.wmf"/><Relationship Id="rId3" Type="http://schemas.openxmlformats.org/officeDocument/2006/relationships/oleObject" Target="../embeddings/oleObject15.bin"/><Relationship Id="rId21" Type="http://schemas.openxmlformats.org/officeDocument/2006/relationships/image" Target="../media/image13.wmf"/><Relationship Id="rId7" Type="http://schemas.openxmlformats.org/officeDocument/2006/relationships/oleObject" Target="../embeddings/oleObject17.bin"/><Relationship Id="rId12" Type="http://schemas.openxmlformats.org/officeDocument/2006/relationships/image" Target="../media/image2.wmf"/><Relationship Id="rId17" Type="http://schemas.openxmlformats.org/officeDocument/2006/relationships/oleObject" Target="../embeddings/oleObject22.bin"/><Relationship Id="rId2" Type="http://schemas.openxmlformats.org/officeDocument/2006/relationships/slideLayout" Target="../slideLayouts/slideLayout2.xml"/><Relationship Id="rId16" Type="http://schemas.openxmlformats.org/officeDocument/2006/relationships/image" Target="../media/image11.wmf"/><Relationship Id="rId20" Type="http://schemas.openxmlformats.org/officeDocument/2006/relationships/oleObject" Target="../embeddings/oleObject24.bin"/><Relationship Id="rId1" Type="http://schemas.openxmlformats.org/officeDocument/2006/relationships/vmlDrawing" Target="../drawings/vmlDrawing5.vml"/><Relationship Id="rId6" Type="http://schemas.openxmlformats.org/officeDocument/2006/relationships/image" Target="../media/image7.w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9.wmf"/><Relationship Id="rId19" Type="http://schemas.openxmlformats.org/officeDocument/2006/relationships/oleObject" Target="../embeddings/oleObject23.bin"/><Relationship Id="rId4" Type="http://schemas.openxmlformats.org/officeDocument/2006/relationships/image" Target="../media/image14.wmf"/><Relationship Id="rId9" Type="http://schemas.openxmlformats.org/officeDocument/2006/relationships/oleObject" Target="../embeddings/oleObject18.bin"/><Relationship Id="rId14" Type="http://schemas.openxmlformats.org/officeDocument/2006/relationships/image" Target="../media/image10.wmf"/></Relationships>
</file>

<file path=ppt/slides/_rels/slide12.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30.bin"/><Relationship Id="rId18" Type="http://schemas.openxmlformats.org/officeDocument/2006/relationships/image" Target="../media/image12.wmf"/><Relationship Id="rId3" Type="http://schemas.openxmlformats.org/officeDocument/2006/relationships/oleObject" Target="../embeddings/oleObject25.bin"/><Relationship Id="rId21" Type="http://schemas.openxmlformats.org/officeDocument/2006/relationships/image" Target="../media/image13.wmf"/><Relationship Id="rId7" Type="http://schemas.openxmlformats.org/officeDocument/2006/relationships/oleObject" Target="../embeddings/oleObject27.bin"/><Relationship Id="rId12" Type="http://schemas.openxmlformats.org/officeDocument/2006/relationships/image" Target="../media/image2.wmf"/><Relationship Id="rId17" Type="http://schemas.openxmlformats.org/officeDocument/2006/relationships/oleObject" Target="../embeddings/oleObject32.bin"/><Relationship Id="rId2" Type="http://schemas.openxmlformats.org/officeDocument/2006/relationships/slideLayout" Target="../slideLayouts/slideLayout2.xml"/><Relationship Id="rId16" Type="http://schemas.openxmlformats.org/officeDocument/2006/relationships/image" Target="../media/image11.wmf"/><Relationship Id="rId20" Type="http://schemas.openxmlformats.org/officeDocument/2006/relationships/oleObject" Target="../embeddings/oleObject34.bin"/><Relationship Id="rId1" Type="http://schemas.openxmlformats.org/officeDocument/2006/relationships/vmlDrawing" Target="../drawings/vmlDrawing6.vml"/><Relationship Id="rId6" Type="http://schemas.openxmlformats.org/officeDocument/2006/relationships/image" Target="../media/image16.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9.wmf"/><Relationship Id="rId19" Type="http://schemas.openxmlformats.org/officeDocument/2006/relationships/oleObject" Target="../embeddings/oleObject33.bin"/><Relationship Id="rId4" Type="http://schemas.openxmlformats.org/officeDocument/2006/relationships/image" Target="../media/image15.wmf"/><Relationship Id="rId9" Type="http://schemas.openxmlformats.org/officeDocument/2006/relationships/oleObject" Target="../embeddings/oleObject28.bin"/><Relationship Id="rId14" Type="http://schemas.openxmlformats.org/officeDocument/2006/relationships/image" Target="../media/image17.wmf"/><Relationship Id="rId22" Type="http://schemas.openxmlformats.org/officeDocument/2006/relationships/oleObject" Target="../embeddings/oleObject35.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22.wmf"/><Relationship Id="rId3" Type="http://schemas.openxmlformats.org/officeDocument/2006/relationships/notesSlide" Target="../notesSlides/notesSlide1.xml"/><Relationship Id="rId7" Type="http://schemas.openxmlformats.org/officeDocument/2006/relationships/image" Target="../media/image19.wmf"/><Relationship Id="rId12" Type="http://schemas.openxmlformats.org/officeDocument/2006/relationships/oleObject" Target="../embeddings/oleObject40.bin"/><Relationship Id="rId17" Type="http://schemas.openxmlformats.org/officeDocument/2006/relationships/image" Target="../media/image24.wmf"/><Relationship Id="rId2" Type="http://schemas.openxmlformats.org/officeDocument/2006/relationships/slideLayout" Target="../slideLayouts/slideLayout2.xml"/><Relationship Id="rId16" Type="http://schemas.openxmlformats.org/officeDocument/2006/relationships/oleObject" Target="../embeddings/oleObject42.bin"/><Relationship Id="rId1" Type="http://schemas.openxmlformats.org/officeDocument/2006/relationships/vmlDrawing" Target="../drawings/vmlDrawing7.vml"/><Relationship Id="rId6" Type="http://schemas.openxmlformats.org/officeDocument/2006/relationships/oleObject" Target="../embeddings/oleObject37.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3.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20.wmf"/><Relationship Id="rId14" Type="http://schemas.openxmlformats.org/officeDocument/2006/relationships/oleObject" Target="../embeddings/oleObject41.bin"/></Relationships>
</file>

<file path=ppt/slides/_rels/slide15.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48.bin"/><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6.w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46.bin"/><Relationship Id="rId14" Type="http://schemas.openxmlformats.org/officeDocument/2006/relationships/image" Target="../media/image30.wmf"/></Relationships>
</file>

<file path=ppt/slides/_rels/slide16.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2.wmf"/><Relationship Id="rId5" Type="http://schemas.openxmlformats.org/officeDocument/2006/relationships/oleObject" Target="../embeddings/oleObject50.bin"/><Relationship Id="rId4" Type="http://schemas.openxmlformats.org/officeDocument/2006/relationships/image" Target="../media/image31.wmf"/><Relationship Id="rId9" Type="http://schemas.openxmlformats.org/officeDocument/2006/relationships/oleObject" Target="../embeddings/oleObject5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59.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5.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33.wmf"/><Relationship Id="rId4" Type="http://schemas.openxmlformats.org/officeDocument/2006/relationships/image" Target="../media/image34.wmf"/><Relationship Id="rId9" Type="http://schemas.openxmlformats.org/officeDocument/2006/relationships/oleObject" Target="../embeddings/oleObject56.bin"/><Relationship Id="rId14" Type="http://schemas.openxmlformats.org/officeDocument/2006/relationships/oleObject" Target="../embeddings/oleObject60.bin"/></Relationships>
</file>

<file path=ppt/slides/_rels/slide19.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7.wmf"/><Relationship Id="rId11" Type="http://schemas.openxmlformats.org/officeDocument/2006/relationships/oleObject" Target="../embeddings/oleObject65.bin"/><Relationship Id="rId5" Type="http://schemas.openxmlformats.org/officeDocument/2006/relationships/oleObject" Target="../embeddings/oleObject62.bin"/><Relationship Id="rId15" Type="http://schemas.openxmlformats.org/officeDocument/2006/relationships/oleObject" Target="../embeddings/oleObject68.bin"/><Relationship Id="rId10" Type="http://schemas.openxmlformats.org/officeDocument/2006/relationships/image" Target="../media/image31.wmf"/><Relationship Id="rId4" Type="http://schemas.openxmlformats.org/officeDocument/2006/relationships/image" Target="../media/image36.wmf"/><Relationship Id="rId9" Type="http://schemas.openxmlformats.org/officeDocument/2006/relationships/oleObject" Target="../embeddings/oleObject64.bin"/><Relationship Id="rId14" Type="http://schemas.openxmlformats.org/officeDocument/2006/relationships/oleObject" Target="../embeddings/oleObject6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0.wmf"/><Relationship Id="rId5" Type="http://schemas.openxmlformats.org/officeDocument/2006/relationships/oleObject" Target="../embeddings/oleObject70.bin"/><Relationship Id="rId4" Type="http://schemas.openxmlformats.org/officeDocument/2006/relationships/image" Target="../media/image39.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1.wmf"/><Relationship Id="rId5" Type="http://schemas.openxmlformats.org/officeDocument/2006/relationships/oleObject" Target="../embeddings/oleObject72.bin"/><Relationship Id="rId4" Type="http://schemas.openxmlformats.org/officeDocument/2006/relationships/image" Target="../media/image2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2.wmf"/></Relationships>
</file>

<file path=ppt/slides/_rels/slide23.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4.wmf"/><Relationship Id="rId5" Type="http://schemas.openxmlformats.org/officeDocument/2006/relationships/oleObject" Target="../embeddings/oleObject75.bin"/><Relationship Id="rId4" Type="http://schemas.openxmlformats.org/officeDocument/2006/relationships/image" Target="../media/image43.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7.wmf"/><Relationship Id="rId5" Type="http://schemas.openxmlformats.org/officeDocument/2006/relationships/oleObject" Target="../embeddings/oleObject78.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80.bin"/></Relationships>
</file>

<file path=ppt/slides/_rels/slide32.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86.bin"/><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54.wmf"/><Relationship Id="rId2" Type="http://schemas.openxmlformats.org/officeDocument/2006/relationships/slideLayout" Target="../slideLayouts/slideLayout2.xml"/><Relationship Id="rId16" Type="http://schemas.openxmlformats.org/officeDocument/2006/relationships/image" Target="../media/image56.wmf"/><Relationship Id="rId1" Type="http://schemas.openxmlformats.org/officeDocument/2006/relationships/vmlDrawing" Target="../drawings/vmlDrawing17.vml"/><Relationship Id="rId6" Type="http://schemas.openxmlformats.org/officeDocument/2006/relationships/image" Target="../media/image51.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oleObject" Target="../embeddings/oleObject87.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84.bin"/><Relationship Id="rId14" Type="http://schemas.openxmlformats.org/officeDocument/2006/relationships/image" Target="../media/image55.wmf"/></Relationships>
</file>

<file path=ppt/slides/_rels/slide33.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93.bin"/><Relationship Id="rId18" Type="http://schemas.openxmlformats.org/officeDocument/2006/relationships/image" Target="../media/image64.wmf"/><Relationship Id="rId3" Type="http://schemas.openxmlformats.org/officeDocument/2006/relationships/oleObject" Target="../embeddings/oleObject88.bin"/><Relationship Id="rId21" Type="http://schemas.openxmlformats.org/officeDocument/2006/relationships/oleObject" Target="../embeddings/oleObject97.bin"/><Relationship Id="rId7" Type="http://schemas.openxmlformats.org/officeDocument/2006/relationships/oleObject" Target="../embeddings/oleObject90.bin"/><Relationship Id="rId12" Type="http://schemas.openxmlformats.org/officeDocument/2006/relationships/image" Target="../media/image61.wmf"/><Relationship Id="rId17" Type="http://schemas.openxmlformats.org/officeDocument/2006/relationships/oleObject" Target="../embeddings/oleObject95.bin"/><Relationship Id="rId2" Type="http://schemas.openxmlformats.org/officeDocument/2006/relationships/slideLayout" Target="../slideLayouts/slideLayout2.xml"/><Relationship Id="rId16" Type="http://schemas.openxmlformats.org/officeDocument/2006/relationships/image" Target="../media/image63.wmf"/><Relationship Id="rId20" Type="http://schemas.openxmlformats.org/officeDocument/2006/relationships/image" Target="../media/image65.wmf"/><Relationship Id="rId1" Type="http://schemas.openxmlformats.org/officeDocument/2006/relationships/vmlDrawing" Target="../drawings/vmlDrawing18.vml"/><Relationship Id="rId6" Type="http://schemas.openxmlformats.org/officeDocument/2006/relationships/image" Target="../media/image58.w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oleObject" Target="../embeddings/oleObject94.bin"/><Relationship Id="rId10" Type="http://schemas.openxmlformats.org/officeDocument/2006/relationships/image" Target="../media/image60.wmf"/><Relationship Id="rId19" Type="http://schemas.openxmlformats.org/officeDocument/2006/relationships/oleObject" Target="../embeddings/oleObject96.bin"/><Relationship Id="rId4" Type="http://schemas.openxmlformats.org/officeDocument/2006/relationships/image" Target="../media/image57.wmf"/><Relationship Id="rId9" Type="http://schemas.openxmlformats.org/officeDocument/2006/relationships/oleObject" Target="../embeddings/oleObject91.bin"/><Relationship Id="rId14" Type="http://schemas.openxmlformats.org/officeDocument/2006/relationships/image" Target="../media/image62.wmf"/><Relationship Id="rId22" Type="http://schemas.openxmlformats.org/officeDocument/2006/relationships/image" Target="../media/image66.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8.wmf"/><Relationship Id="rId5" Type="http://schemas.openxmlformats.org/officeDocument/2006/relationships/oleObject" Target="../embeddings/oleObject99.bin"/><Relationship Id="rId4" Type="http://schemas.openxmlformats.org/officeDocument/2006/relationships/image" Target="../media/image67.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02.bin"/><Relationship Id="rId13" Type="http://schemas.openxmlformats.org/officeDocument/2006/relationships/image" Target="../media/image73.wmf"/><Relationship Id="rId3" Type="http://schemas.openxmlformats.org/officeDocument/2006/relationships/notesSlide" Target="../notesSlides/notesSlide2.xml"/><Relationship Id="rId7" Type="http://schemas.openxmlformats.org/officeDocument/2006/relationships/image" Target="../media/image70.wmf"/><Relationship Id="rId12" Type="http://schemas.openxmlformats.org/officeDocument/2006/relationships/oleObject" Target="../embeddings/oleObject104.bin"/><Relationship Id="rId17" Type="http://schemas.openxmlformats.org/officeDocument/2006/relationships/image" Target="../media/image75.wmf"/><Relationship Id="rId2" Type="http://schemas.openxmlformats.org/officeDocument/2006/relationships/slideLayout" Target="../slideLayouts/slideLayout2.xml"/><Relationship Id="rId16" Type="http://schemas.openxmlformats.org/officeDocument/2006/relationships/oleObject" Target="../embeddings/oleObject106.bin"/><Relationship Id="rId1" Type="http://schemas.openxmlformats.org/officeDocument/2006/relationships/vmlDrawing" Target="../drawings/vmlDrawing20.vml"/><Relationship Id="rId6" Type="http://schemas.openxmlformats.org/officeDocument/2006/relationships/oleObject" Target="../embeddings/oleObject101.bin"/><Relationship Id="rId11" Type="http://schemas.openxmlformats.org/officeDocument/2006/relationships/image" Target="../media/image72.wmf"/><Relationship Id="rId5" Type="http://schemas.openxmlformats.org/officeDocument/2006/relationships/image" Target="../media/image69.wmf"/><Relationship Id="rId15" Type="http://schemas.openxmlformats.org/officeDocument/2006/relationships/image" Target="../media/image74.wmf"/><Relationship Id="rId10" Type="http://schemas.openxmlformats.org/officeDocument/2006/relationships/oleObject" Target="../embeddings/oleObject103.bin"/><Relationship Id="rId4" Type="http://schemas.openxmlformats.org/officeDocument/2006/relationships/oleObject" Target="../embeddings/oleObject100.bin"/><Relationship Id="rId9" Type="http://schemas.openxmlformats.org/officeDocument/2006/relationships/image" Target="../media/image71.wmf"/><Relationship Id="rId14" Type="http://schemas.openxmlformats.org/officeDocument/2006/relationships/oleObject" Target="../embeddings/oleObject105.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09.bin"/><Relationship Id="rId13" Type="http://schemas.openxmlformats.org/officeDocument/2006/relationships/image" Target="../media/image78.wmf"/><Relationship Id="rId18" Type="http://schemas.openxmlformats.org/officeDocument/2006/relationships/oleObject" Target="../embeddings/oleObject114.bin"/><Relationship Id="rId26" Type="http://schemas.openxmlformats.org/officeDocument/2006/relationships/oleObject" Target="../embeddings/oleObject118.bin"/><Relationship Id="rId39" Type="http://schemas.openxmlformats.org/officeDocument/2006/relationships/image" Target="../media/image71.wmf"/><Relationship Id="rId3" Type="http://schemas.openxmlformats.org/officeDocument/2006/relationships/notesSlide" Target="../notesSlides/notesSlide3.xml"/><Relationship Id="rId21" Type="http://schemas.openxmlformats.org/officeDocument/2006/relationships/image" Target="../media/image81.wmf"/><Relationship Id="rId34" Type="http://schemas.openxmlformats.org/officeDocument/2006/relationships/oleObject" Target="../embeddings/oleObject122.bin"/><Relationship Id="rId7" Type="http://schemas.openxmlformats.org/officeDocument/2006/relationships/image" Target="../media/image76.wmf"/><Relationship Id="rId12" Type="http://schemas.openxmlformats.org/officeDocument/2006/relationships/oleObject" Target="../embeddings/oleObject111.bin"/><Relationship Id="rId17" Type="http://schemas.openxmlformats.org/officeDocument/2006/relationships/image" Target="../media/image80.wmf"/><Relationship Id="rId25" Type="http://schemas.openxmlformats.org/officeDocument/2006/relationships/image" Target="../media/image83.wmf"/><Relationship Id="rId33" Type="http://schemas.openxmlformats.org/officeDocument/2006/relationships/image" Target="../media/image87.wmf"/><Relationship Id="rId38" Type="http://schemas.openxmlformats.org/officeDocument/2006/relationships/oleObject" Target="../embeddings/oleObject124.bin"/><Relationship Id="rId2" Type="http://schemas.openxmlformats.org/officeDocument/2006/relationships/slideLayout" Target="../slideLayouts/slideLayout2.xml"/><Relationship Id="rId16" Type="http://schemas.openxmlformats.org/officeDocument/2006/relationships/oleObject" Target="../embeddings/oleObject113.bin"/><Relationship Id="rId20" Type="http://schemas.openxmlformats.org/officeDocument/2006/relationships/oleObject" Target="../embeddings/oleObject115.bin"/><Relationship Id="rId29" Type="http://schemas.openxmlformats.org/officeDocument/2006/relationships/image" Target="../media/image85.wmf"/><Relationship Id="rId41" Type="http://schemas.openxmlformats.org/officeDocument/2006/relationships/image" Target="../media/image90.wmf"/><Relationship Id="rId1" Type="http://schemas.openxmlformats.org/officeDocument/2006/relationships/vmlDrawing" Target="../drawings/vmlDrawing21.vml"/><Relationship Id="rId6" Type="http://schemas.openxmlformats.org/officeDocument/2006/relationships/oleObject" Target="../embeddings/oleObject108.bin"/><Relationship Id="rId11" Type="http://schemas.openxmlformats.org/officeDocument/2006/relationships/image" Target="../media/image77.wmf"/><Relationship Id="rId24" Type="http://schemas.openxmlformats.org/officeDocument/2006/relationships/oleObject" Target="../embeddings/oleObject117.bin"/><Relationship Id="rId32" Type="http://schemas.openxmlformats.org/officeDocument/2006/relationships/oleObject" Target="../embeddings/oleObject121.bin"/><Relationship Id="rId37" Type="http://schemas.openxmlformats.org/officeDocument/2006/relationships/image" Target="../media/image89.wmf"/><Relationship Id="rId40" Type="http://schemas.openxmlformats.org/officeDocument/2006/relationships/oleObject" Target="../embeddings/oleObject125.bin"/><Relationship Id="rId5" Type="http://schemas.openxmlformats.org/officeDocument/2006/relationships/image" Target="../media/image74.wmf"/><Relationship Id="rId15" Type="http://schemas.openxmlformats.org/officeDocument/2006/relationships/image" Target="../media/image79.wmf"/><Relationship Id="rId23" Type="http://schemas.openxmlformats.org/officeDocument/2006/relationships/image" Target="../media/image82.wmf"/><Relationship Id="rId28" Type="http://schemas.openxmlformats.org/officeDocument/2006/relationships/oleObject" Target="../embeddings/oleObject119.bin"/><Relationship Id="rId36" Type="http://schemas.openxmlformats.org/officeDocument/2006/relationships/oleObject" Target="../embeddings/oleObject123.bin"/><Relationship Id="rId10" Type="http://schemas.openxmlformats.org/officeDocument/2006/relationships/oleObject" Target="../embeddings/oleObject110.bin"/><Relationship Id="rId19" Type="http://schemas.openxmlformats.org/officeDocument/2006/relationships/image" Target="../media/image75.wmf"/><Relationship Id="rId31" Type="http://schemas.openxmlformats.org/officeDocument/2006/relationships/image" Target="../media/image86.wmf"/><Relationship Id="rId4" Type="http://schemas.openxmlformats.org/officeDocument/2006/relationships/oleObject" Target="../embeddings/oleObject107.bin"/><Relationship Id="rId9" Type="http://schemas.openxmlformats.org/officeDocument/2006/relationships/image" Target="../media/image69.wmf"/><Relationship Id="rId14" Type="http://schemas.openxmlformats.org/officeDocument/2006/relationships/oleObject" Target="../embeddings/oleObject112.bin"/><Relationship Id="rId22" Type="http://schemas.openxmlformats.org/officeDocument/2006/relationships/oleObject" Target="../embeddings/oleObject116.bin"/><Relationship Id="rId27" Type="http://schemas.openxmlformats.org/officeDocument/2006/relationships/image" Target="../media/image84.wmf"/><Relationship Id="rId30" Type="http://schemas.openxmlformats.org/officeDocument/2006/relationships/oleObject" Target="../embeddings/oleObject120.bin"/><Relationship Id="rId35" Type="http://schemas.openxmlformats.org/officeDocument/2006/relationships/image" Target="../media/image8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76288" y="3684588"/>
            <a:ext cx="7696200" cy="738187"/>
          </a:xfrm>
        </p:spPr>
        <p:txBody>
          <a:bodyPr/>
          <a:lstStyle/>
          <a:p>
            <a:pPr algn="ctr" eaLnBrk="1" hangingPunct="1"/>
            <a:r>
              <a:rPr lang="en-US" altLang="en-US" sz="3200" b="1" smtClean="0">
                <a:latin typeface="Tahoma" panose="020B0604030504040204" pitchFamily="34" charset="0"/>
                <a:cs typeface="Tahoma" panose="020B0604030504040204" pitchFamily="34" charset="0"/>
              </a:rPr>
              <a:t>Push Down Automata  </a:t>
            </a:r>
          </a:p>
        </p:txBody>
      </p:sp>
      <p:sp>
        <p:nvSpPr>
          <p:cNvPr id="4099" name="Slide Number Placeholder 3"/>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A47B93DF-CE69-4094-B751-1A6974EEC67F}" type="slidenum">
              <a:rPr lang="en-US" altLang="en-US" smtClean="0"/>
              <a:pPr/>
              <a:t>1</a:t>
            </a:fld>
            <a:endParaRPr lang="en-US" altLang="en-US" smtClean="0"/>
          </a:p>
        </p:txBody>
      </p:sp>
      <p:pic>
        <p:nvPicPr>
          <p:cNvPr id="4100" name="Picture 4"/>
          <p:cNvPicPr>
            <a:picLocks noChangeAspect="1"/>
          </p:cNvPicPr>
          <p:nvPr/>
        </p:nvPicPr>
        <p:blipFill>
          <a:blip r:embed="rId2">
            <a:extLst>
              <a:ext uri="{28A0092B-C50C-407E-A947-70E740481C1C}">
                <a14:useLocalDpi xmlns:a14="http://schemas.microsoft.com/office/drawing/2010/main" val="0"/>
              </a:ext>
            </a:extLst>
          </a:blip>
          <a:srcRect t="22829" b="14915"/>
          <a:stretch>
            <a:fillRect/>
          </a:stretch>
        </p:blipFill>
        <p:spPr bwMode="auto">
          <a:xfrm>
            <a:off x="7408863" y="127000"/>
            <a:ext cx="149542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Footer Placeholder 3"/>
          <p:cNvSpPr txBox="1">
            <a:spLocks/>
          </p:cNvSpPr>
          <p:nvPr/>
        </p:nvSpPr>
        <p:spPr bwMode="auto">
          <a:xfrm>
            <a:off x="311150" y="35401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n-US" altLang="en-US" sz="1800" dirty="0" smtClean="0">
                <a:solidFill>
                  <a:schemeClr val="hlink"/>
                </a:solidFill>
                <a:latin typeface="Times New Roman" panose="02020603050405020304" pitchFamily="18" charset="0"/>
              </a:rPr>
              <a:t>MTCS101/U-II</a:t>
            </a:r>
            <a:endParaRPr lang="en-US" altLang="en-US" sz="1800" dirty="0">
              <a:solidFill>
                <a:schemeClr val="hlink"/>
              </a:solidFill>
              <a:latin typeface="Times New Roman" panose="02020603050405020304" pitchFamily="18" charset="0"/>
            </a:endParaRPr>
          </a:p>
        </p:txBody>
      </p:sp>
    </p:spTree>
    <p:extLst>
      <p:ext uri="{BB962C8B-B14F-4D97-AF65-F5344CB8AC3E}">
        <p14:creationId xmlns:p14="http://schemas.microsoft.com/office/powerpoint/2010/main" val="346813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514350" indent="-514350">
              <a:lnSpc>
                <a:spcPct val="120000"/>
              </a:lnSpc>
              <a:buNone/>
            </a:pPr>
            <a:endParaRPr lang="en-US" dirty="0" smtClean="0"/>
          </a:p>
          <a:p>
            <a:pPr marL="514350" indent="-514350">
              <a:lnSpc>
                <a:spcPct val="120000"/>
              </a:lnSpc>
              <a:buNone/>
            </a:pPr>
            <a:endParaRPr lang="en-US" dirty="0" smtClean="0"/>
          </a:p>
          <a:p>
            <a:pPr marL="514350" indent="-514350">
              <a:lnSpc>
                <a:spcPct val="120000"/>
              </a:lnSpc>
              <a:buNone/>
            </a:pPr>
            <a:endParaRPr lang="en-US" dirty="0" smtClean="0"/>
          </a:p>
          <a:p>
            <a:pPr marL="514350" indent="-514350">
              <a:lnSpc>
                <a:spcPct val="120000"/>
              </a:lnSpc>
              <a:buNone/>
            </a:pPr>
            <a:endParaRPr lang="en-US" dirty="0" smtClean="0"/>
          </a:p>
          <a:p>
            <a:pPr marL="514350" indent="-514350">
              <a:lnSpc>
                <a:spcPct val="120000"/>
              </a:lnSpc>
              <a:buNone/>
            </a:pPr>
            <a:r>
              <a:rPr lang="en-US" dirty="0" smtClean="0"/>
              <a:t>The label of each transition represents the input (left of arrow) and pushed stack symbol (right of the arrow). </a:t>
            </a:r>
          </a:p>
        </p:txBody>
      </p:sp>
      <p:graphicFrame>
        <p:nvGraphicFramePr>
          <p:cNvPr id="33" name="Content Placeholder 61"/>
          <p:cNvGraphicFramePr>
            <a:graphicFrameLocks noChangeAspect="1"/>
          </p:cNvGraphicFramePr>
          <p:nvPr/>
        </p:nvGraphicFramePr>
        <p:xfrm>
          <a:off x="1571604" y="1571612"/>
          <a:ext cx="1417638" cy="388938"/>
        </p:xfrm>
        <a:graphic>
          <a:graphicData uri="http://schemas.openxmlformats.org/presentationml/2006/ole">
            <mc:AlternateContent xmlns:mc="http://schemas.openxmlformats.org/markup-compatibility/2006">
              <mc:Choice xmlns:v="urn:schemas-microsoft-com:vml" Requires="v">
                <p:oleObj spid="_x0000_s416920" name="משוואה" r:id="rId3" imgW="406080" imgH="152280" progId="Equation.3">
                  <p:embed/>
                </p:oleObj>
              </mc:Choice>
              <mc:Fallback>
                <p:oleObj name="משוואה" r:id="rId3" imgW="406080" imgH="152280" progId="Equation.3">
                  <p:embed/>
                  <p:pic>
                    <p:nvPicPr>
                      <p:cNvPr id="0" name="Content Placeholder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04" y="1571612"/>
                        <a:ext cx="1417638"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40"/>
          <p:cNvGrpSpPr/>
          <p:nvPr/>
        </p:nvGrpSpPr>
        <p:grpSpPr>
          <a:xfrm>
            <a:off x="785786" y="1571612"/>
            <a:ext cx="3071834" cy="2286016"/>
            <a:chOff x="785786" y="2143116"/>
            <a:chExt cx="3071834" cy="2286016"/>
          </a:xfrm>
        </p:grpSpPr>
        <p:cxnSp>
          <p:nvCxnSpPr>
            <p:cNvPr id="14" name="Straight Arrow Connector 13"/>
            <p:cNvCxnSpPr>
              <a:stCxn id="31" idx="6"/>
              <a:endCxn id="25" idx="2"/>
            </p:cNvCxnSpPr>
            <p:nvPr/>
          </p:nvCxnSpPr>
          <p:spPr>
            <a:xfrm>
              <a:off x="1571604" y="2464587"/>
              <a:ext cx="157163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 name="Group 9"/>
            <p:cNvGrpSpPr/>
            <p:nvPr/>
          </p:nvGrpSpPr>
          <p:grpSpPr>
            <a:xfrm>
              <a:off x="857224" y="2143116"/>
              <a:ext cx="714380" cy="642942"/>
              <a:chOff x="857224" y="2000240"/>
              <a:chExt cx="714380" cy="642942"/>
            </a:xfrm>
          </p:grpSpPr>
          <p:sp>
            <p:nvSpPr>
              <p:cNvPr id="31" name="Oval 30"/>
              <p:cNvSpPr/>
              <p:nvPr/>
            </p:nvSpPr>
            <p:spPr>
              <a:xfrm>
                <a:off x="857224" y="2000240"/>
                <a:ext cx="714380"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Object 31"/>
              <p:cNvGraphicFramePr>
                <a:graphicFrameLocks noChangeAspect="1"/>
              </p:cNvGraphicFramePr>
              <p:nvPr/>
            </p:nvGraphicFramePr>
            <p:xfrm>
              <a:off x="1035050" y="2117728"/>
              <a:ext cx="369888" cy="333375"/>
            </p:xfrm>
            <a:graphic>
              <a:graphicData uri="http://schemas.openxmlformats.org/presentationml/2006/ole">
                <mc:AlternateContent xmlns:mc="http://schemas.openxmlformats.org/markup-compatibility/2006">
                  <mc:Choice xmlns:v="urn:schemas-microsoft-com:vml" Requires="v">
                    <p:oleObj spid="_x0000_s416921" name="משוואה" r:id="rId5" imgW="139680" imgH="177480" progId="Equation.3">
                      <p:embed/>
                    </p:oleObj>
                  </mc:Choice>
                  <mc:Fallback>
                    <p:oleObj name="משוואה" r:id="rId5" imgW="139680" imgH="17748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5050" y="2117728"/>
                            <a:ext cx="369888"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13"/>
            <p:cNvGrpSpPr/>
            <p:nvPr/>
          </p:nvGrpSpPr>
          <p:grpSpPr>
            <a:xfrm>
              <a:off x="785786" y="3786190"/>
              <a:ext cx="714380" cy="642942"/>
              <a:chOff x="-4786378" y="3643314"/>
              <a:chExt cx="714380" cy="642942"/>
            </a:xfrm>
          </p:grpSpPr>
          <p:sp>
            <p:nvSpPr>
              <p:cNvPr id="29" name="Oval 28"/>
              <p:cNvSpPr/>
              <p:nvPr/>
            </p:nvSpPr>
            <p:spPr>
              <a:xfrm>
                <a:off x="-4786378" y="3643314"/>
                <a:ext cx="714380"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0" name="Object 29"/>
              <p:cNvGraphicFramePr>
                <a:graphicFrameLocks noChangeAspect="1"/>
              </p:cNvGraphicFramePr>
              <p:nvPr/>
            </p:nvGraphicFramePr>
            <p:xfrm>
              <a:off x="-4643502" y="3738567"/>
              <a:ext cx="439738" cy="404813"/>
            </p:xfrm>
            <a:graphic>
              <a:graphicData uri="http://schemas.openxmlformats.org/presentationml/2006/ole">
                <mc:AlternateContent xmlns:mc="http://schemas.openxmlformats.org/markup-compatibility/2006">
                  <mc:Choice xmlns:v="urn:schemas-microsoft-com:vml" Requires="v">
                    <p:oleObj spid="_x0000_s416922" name="משוואה" r:id="rId7" imgW="164880" imgH="215640" progId="Equation.3">
                      <p:embed/>
                    </p:oleObj>
                  </mc:Choice>
                  <mc:Fallback>
                    <p:oleObj name="משוואה" r:id="rId7" imgW="164880" imgH="2156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3502" y="3738567"/>
                            <a:ext cx="439738"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5" name="Oval 24"/>
            <p:cNvSpPr/>
            <p:nvPr/>
          </p:nvSpPr>
          <p:spPr>
            <a:xfrm>
              <a:off x="3143240" y="2143116"/>
              <a:ext cx="714380"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9"/>
            <p:cNvGrpSpPr/>
            <p:nvPr/>
          </p:nvGrpSpPr>
          <p:grpSpPr>
            <a:xfrm>
              <a:off x="3143240" y="3786190"/>
              <a:ext cx="714380" cy="642942"/>
              <a:chOff x="-500098" y="3643314"/>
              <a:chExt cx="714380" cy="642942"/>
            </a:xfrm>
          </p:grpSpPr>
          <p:sp>
            <p:nvSpPr>
              <p:cNvPr id="23" name="Oval 22"/>
              <p:cNvSpPr/>
              <p:nvPr/>
            </p:nvSpPr>
            <p:spPr>
              <a:xfrm>
                <a:off x="-500098" y="3643314"/>
                <a:ext cx="714380"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4" name="Object 23"/>
              <p:cNvGraphicFramePr>
                <a:graphicFrameLocks noChangeAspect="1"/>
              </p:cNvGraphicFramePr>
              <p:nvPr/>
            </p:nvGraphicFramePr>
            <p:xfrm>
              <a:off x="-357222" y="3714752"/>
              <a:ext cx="439740" cy="428628"/>
            </p:xfrm>
            <a:graphic>
              <a:graphicData uri="http://schemas.openxmlformats.org/presentationml/2006/ole">
                <mc:AlternateContent xmlns:mc="http://schemas.openxmlformats.org/markup-compatibility/2006">
                  <mc:Choice xmlns:v="urn:schemas-microsoft-com:vml" Requires="v">
                    <p:oleObj spid="_x0000_s416923" name="משוואה" r:id="rId9" imgW="164880" imgH="228600" progId="Equation.3">
                      <p:embed/>
                    </p:oleObj>
                  </mc:Choice>
                  <mc:Fallback>
                    <p:oleObj name="משוואה" r:id="rId9" imgW="164880" imgH="228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222" y="3714752"/>
                            <a:ext cx="439740"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 name="TextBox 18"/>
            <p:cNvSpPr txBox="1"/>
            <p:nvPr/>
          </p:nvSpPr>
          <p:spPr>
            <a:xfrm>
              <a:off x="2071670" y="2143116"/>
              <a:ext cx="500066" cy="369332"/>
            </a:xfrm>
            <a:prstGeom prst="rect">
              <a:avLst/>
            </a:prstGeom>
            <a:noFill/>
          </p:spPr>
          <p:txBody>
            <a:bodyPr wrap="square" rtlCol="0">
              <a:spAutoFit/>
            </a:bodyPr>
            <a:lstStyle/>
            <a:p>
              <a:endParaRPr lang="en-US" dirty="0"/>
            </a:p>
          </p:txBody>
        </p:sp>
      </p:grpSp>
      <p:sp>
        <p:nvSpPr>
          <p:cNvPr id="2" name="Title 1"/>
          <p:cNvSpPr>
            <a:spLocks noGrp="1"/>
          </p:cNvSpPr>
          <p:nvPr>
            <p:ph type="title"/>
          </p:nvPr>
        </p:nvSpPr>
        <p:spPr/>
        <p:txBody>
          <a:bodyPr>
            <a:normAutofit/>
          </a:bodyPr>
          <a:lstStyle/>
          <a:p>
            <a:pPr algn="l"/>
            <a:r>
              <a:rPr lang="en-US" b="1" u="sng" dirty="0" smtClean="0"/>
              <a:t>A PDA Recognizing_________</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10</a:t>
            </a:fld>
            <a:endParaRPr lang="en-US" sz="1600" dirty="0"/>
          </a:p>
        </p:txBody>
      </p:sp>
      <p:graphicFrame>
        <p:nvGraphicFramePr>
          <p:cNvPr id="235522" name="Object 5"/>
          <p:cNvGraphicFramePr>
            <a:graphicFrameLocks noChangeAspect="1"/>
          </p:cNvGraphicFramePr>
          <p:nvPr/>
        </p:nvGraphicFramePr>
        <p:xfrm>
          <a:off x="4949825" y="528638"/>
          <a:ext cx="1870075" cy="685800"/>
        </p:xfrm>
        <a:graphic>
          <a:graphicData uri="http://schemas.openxmlformats.org/presentationml/2006/ole">
            <mc:AlternateContent xmlns:mc="http://schemas.openxmlformats.org/markup-compatibility/2006">
              <mc:Choice xmlns:v="urn:schemas-microsoft-com:vml" Requires="v">
                <p:oleObj spid="_x0000_s416924" name="משוואה" r:id="rId11" imgW="622080" imgH="228600" progId="Equation.3">
                  <p:embed/>
                </p:oleObj>
              </mc:Choice>
              <mc:Fallback>
                <p:oleObj name="משוואה" r:id="rId11" imgW="622080" imgH="2286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9825" y="528638"/>
                        <a:ext cx="18700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33"/>
          <p:cNvGraphicFramePr>
            <a:graphicFrameLocks noChangeAspect="1"/>
          </p:cNvGraphicFramePr>
          <p:nvPr/>
        </p:nvGraphicFramePr>
        <p:xfrm>
          <a:off x="3309938" y="1677988"/>
          <a:ext cx="404812" cy="333375"/>
        </p:xfrm>
        <a:graphic>
          <a:graphicData uri="http://schemas.openxmlformats.org/presentationml/2006/ole">
            <mc:AlternateContent xmlns:mc="http://schemas.openxmlformats.org/markup-compatibility/2006">
              <mc:Choice xmlns:v="urn:schemas-microsoft-com:vml" Requires="v">
                <p:oleObj spid="_x0000_s416925" name="משוואה" r:id="rId13" imgW="152280" imgH="177480" progId="Equation.3">
                  <p:embed/>
                </p:oleObj>
              </mc:Choice>
              <mc:Fallback>
                <p:oleObj name="משוואה" r:id="rId13" imgW="152280" imgH="17748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9938" y="1677988"/>
                        <a:ext cx="404812"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6" name="Straight Arrow Connector 35"/>
          <p:cNvCxnSpPr>
            <a:stCxn id="25" idx="4"/>
            <a:endCxn id="23" idx="0"/>
          </p:cNvCxnSpPr>
          <p:nvPr/>
        </p:nvCxnSpPr>
        <p:spPr>
          <a:xfrm rot="5400000">
            <a:off x="3000364" y="2714620"/>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50218" name="Content Placeholder 61"/>
          <p:cNvGraphicFramePr>
            <a:graphicFrameLocks noChangeAspect="1"/>
          </p:cNvGraphicFramePr>
          <p:nvPr/>
        </p:nvGraphicFramePr>
        <p:xfrm>
          <a:off x="5060950" y="1651000"/>
          <a:ext cx="1462088" cy="420688"/>
        </p:xfrm>
        <a:graphic>
          <a:graphicData uri="http://schemas.openxmlformats.org/presentationml/2006/ole">
            <mc:AlternateContent xmlns:mc="http://schemas.openxmlformats.org/markup-compatibility/2006">
              <mc:Choice xmlns:v="urn:schemas-microsoft-com:vml" Requires="v">
                <p:oleObj spid="_x0000_s416926" name="משוואה" r:id="rId15" imgW="419040" imgH="164880" progId="Equation.3">
                  <p:embed/>
                </p:oleObj>
              </mc:Choice>
              <mc:Fallback>
                <p:oleObj name="משוואה" r:id="rId15" imgW="419040" imgH="16488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60950" y="1651000"/>
                        <a:ext cx="1462088"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1" name="Shape 40"/>
          <p:cNvCxnSpPr/>
          <p:nvPr/>
        </p:nvCxnSpPr>
        <p:spPr>
          <a:xfrm rot="16200000" flipH="1">
            <a:off x="3525687" y="1869571"/>
            <a:ext cx="454628" cy="1588"/>
          </a:xfrm>
          <a:prstGeom prst="curvedConnector5">
            <a:avLst>
              <a:gd name="adj1" fmla="val -50283"/>
              <a:gd name="adj2" fmla="val 76392656"/>
              <a:gd name="adj3" fmla="val 15028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hape 43"/>
          <p:cNvCxnSpPr>
            <a:stCxn id="23" idx="7"/>
            <a:endCxn id="23" idx="5"/>
          </p:cNvCxnSpPr>
          <p:nvPr/>
        </p:nvCxnSpPr>
        <p:spPr>
          <a:xfrm rot="16200000" flipH="1">
            <a:off x="3525687" y="3536157"/>
            <a:ext cx="454628" cy="1588"/>
          </a:xfrm>
          <a:prstGeom prst="curvedConnector5">
            <a:avLst>
              <a:gd name="adj1" fmla="val -50283"/>
              <a:gd name="adj2" fmla="val 73560791"/>
              <a:gd name="adj3" fmla="val 150283"/>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50219" name="Object 11"/>
          <p:cNvGraphicFramePr>
            <a:graphicFrameLocks noChangeAspect="1"/>
          </p:cNvGraphicFramePr>
          <p:nvPr/>
        </p:nvGraphicFramePr>
        <p:xfrm>
          <a:off x="5094288" y="3286125"/>
          <a:ext cx="1373187" cy="420688"/>
        </p:xfrm>
        <a:graphic>
          <a:graphicData uri="http://schemas.openxmlformats.org/presentationml/2006/ole">
            <mc:AlternateContent xmlns:mc="http://schemas.openxmlformats.org/markup-compatibility/2006">
              <mc:Choice xmlns:v="urn:schemas-microsoft-com:vml" Requires="v">
                <p:oleObj spid="_x0000_s416927" name="משוואה" r:id="rId17" imgW="393480" imgH="164880" progId="Equation.3">
                  <p:embed/>
                </p:oleObj>
              </mc:Choice>
              <mc:Fallback>
                <p:oleObj name="משוואה" r:id="rId17" imgW="393480" imgH="16488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94288" y="3286125"/>
                        <a:ext cx="1373187"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0220" name="Object 12"/>
          <p:cNvGraphicFramePr>
            <a:graphicFrameLocks noChangeAspect="1"/>
          </p:cNvGraphicFramePr>
          <p:nvPr/>
        </p:nvGraphicFramePr>
        <p:xfrm>
          <a:off x="3714744" y="2500306"/>
          <a:ext cx="1373187" cy="420688"/>
        </p:xfrm>
        <a:graphic>
          <a:graphicData uri="http://schemas.openxmlformats.org/presentationml/2006/ole">
            <mc:AlternateContent xmlns:mc="http://schemas.openxmlformats.org/markup-compatibility/2006">
              <mc:Choice xmlns:v="urn:schemas-microsoft-com:vml" Requires="v">
                <p:oleObj spid="_x0000_s416928" name="משוואה" r:id="rId19" imgW="393480" imgH="164880" progId="Equation.3">
                  <p:embed/>
                </p:oleObj>
              </mc:Choice>
              <mc:Fallback>
                <p:oleObj name="משוואה" r:id="rId19" imgW="393480" imgH="164880" progId="Equation.3">
                  <p:embed/>
                  <p:pic>
                    <p:nvPicPr>
                      <p:cNvPr id="0"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14744" y="2500306"/>
                        <a:ext cx="1373187"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9" name="Straight Arrow Connector 48"/>
          <p:cNvCxnSpPr>
            <a:stCxn id="23" idx="2"/>
            <a:endCxn id="29" idx="6"/>
          </p:cNvCxnSpPr>
          <p:nvPr/>
        </p:nvCxnSpPr>
        <p:spPr>
          <a:xfrm rot="10800000">
            <a:off x="1500166" y="3536157"/>
            <a:ext cx="164307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857224" y="3286124"/>
            <a:ext cx="571504" cy="500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50221" name="Object 13"/>
          <p:cNvGraphicFramePr>
            <a:graphicFrameLocks noChangeAspect="1"/>
          </p:cNvGraphicFramePr>
          <p:nvPr/>
        </p:nvGraphicFramePr>
        <p:xfrm>
          <a:off x="1654175" y="3500438"/>
          <a:ext cx="1462088" cy="420687"/>
        </p:xfrm>
        <a:graphic>
          <a:graphicData uri="http://schemas.openxmlformats.org/presentationml/2006/ole">
            <mc:AlternateContent xmlns:mc="http://schemas.openxmlformats.org/markup-compatibility/2006">
              <mc:Choice xmlns:v="urn:schemas-microsoft-com:vml" Requires="v">
                <p:oleObj spid="_x0000_s416929" name="משוואה" r:id="rId20" imgW="419040" imgH="164880" progId="Equation.3">
                  <p:embed/>
                </p:oleObj>
              </mc:Choice>
              <mc:Fallback>
                <p:oleObj name="משוואה" r:id="rId20" imgW="419040" imgH="164880" progId="Equation.3">
                  <p:embed/>
                  <p:pic>
                    <p:nvPicPr>
                      <p:cNvPr id="0" name="Picture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54175" y="3500438"/>
                        <a:ext cx="1462088" cy="42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Oval 51"/>
          <p:cNvSpPr/>
          <p:nvPr/>
        </p:nvSpPr>
        <p:spPr>
          <a:xfrm>
            <a:off x="928662" y="1643050"/>
            <a:ext cx="571504" cy="500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514350" indent="-514350">
              <a:lnSpc>
                <a:spcPct val="120000"/>
              </a:lnSpc>
              <a:buNone/>
            </a:pPr>
            <a:endParaRPr lang="en-US" dirty="0" smtClean="0"/>
          </a:p>
          <a:p>
            <a:pPr marL="514350" indent="-514350">
              <a:lnSpc>
                <a:spcPct val="120000"/>
              </a:lnSpc>
              <a:buNone/>
            </a:pPr>
            <a:endParaRPr lang="en-US" dirty="0" smtClean="0"/>
          </a:p>
          <a:p>
            <a:pPr marL="514350" indent="-514350">
              <a:lnSpc>
                <a:spcPct val="120000"/>
              </a:lnSpc>
              <a:buNone/>
            </a:pPr>
            <a:endParaRPr lang="en-US" dirty="0" smtClean="0"/>
          </a:p>
          <a:p>
            <a:pPr marL="514350" indent="-514350">
              <a:lnSpc>
                <a:spcPct val="120000"/>
              </a:lnSpc>
              <a:buNone/>
            </a:pPr>
            <a:endParaRPr lang="en-US" dirty="0" smtClean="0"/>
          </a:p>
          <a:p>
            <a:pPr marL="514350" indent="-514350">
              <a:lnSpc>
                <a:spcPct val="120000"/>
              </a:lnSpc>
              <a:buNone/>
            </a:pPr>
            <a:r>
              <a:rPr lang="en-US" dirty="0" smtClean="0"/>
              <a:t>The $ symbol, pushed onto the stack at the beginning of the computation, is used as an “empty” marker.  </a:t>
            </a:r>
          </a:p>
        </p:txBody>
      </p:sp>
      <p:graphicFrame>
        <p:nvGraphicFramePr>
          <p:cNvPr id="33" name="Content Placeholder 61"/>
          <p:cNvGraphicFramePr>
            <a:graphicFrameLocks noChangeAspect="1"/>
          </p:cNvGraphicFramePr>
          <p:nvPr/>
        </p:nvGraphicFramePr>
        <p:xfrm>
          <a:off x="1571604" y="1571612"/>
          <a:ext cx="1417638" cy="388938"/>
        </p:xfrm>
        <a:graphic>
          <a:graphicData uri="http://schemas.openxmlformats.org/presentationml/2006/ole">
            <mc:AlternateContent xmlns:mc="http://schemas.openxmlformats.org/markup-compatibility/2006">
              <mc:Choice xmlns:v="urn:schemas-microsoft-com:vml" Requires="v">
                <p:oleObj spid="_x0000_s417944" name="משוואה" r:id="rId3" imgW="406080" imgH="152280" progId="Equation.3">
                  <p:embed/>
                </p:oleObj>
              </mc:Choice>
              <mc:Fallback>
                <p:oleObj name="משוואה" r:id="rId3" imgW="406080" imgH="152280" progId="Equation.3">
                  <p:embed/>
                  <p:pic>
                    <p:nvPicPr>
                      <p:cNvPr id="0" name="Content Placeholder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04" y="1571612"/>
                        <a:ext cx="1417638"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40"/>
          <p:cNvGrpSpPr/>
          <p:nvPr/>
        </p:nvGrpSpPr>
        <p:grpSpPr>
          <a:xfrm>
            <a:off x="785786" y="1571612"/>
            <a:ext cx="3071834" cy="2286016"/>
            <a:chOff x="785786" y="2143116"/>
            <a:chExt cx="3071834" cy="2286016"/>
          </a:xfrm>
        </p:grpSpPr>
        <p:cxnSp>
          <p:nvCxnSpPr>
            <p:cNvPr id="14" name="Straight Arrow Connector 13"/>
            <p:cNvCxnSpPr>
              <a:stCxn id="31" idx="6"/>
              <a:endCxn id="25" idx="2"/>
            </p:cNvCxnSpPr>
            <p:nvPr/>
          </p:nvCxnSpPr>
          <p:spPr>
            <a:xfrm>
              <a:off x="1571604" y="2464587"/>
              <a:ext cx="157163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 name="Group 9"/>
            <p:cNvGrpSpPr/>
            <p:nvPr/>
          </p:nvGrpSpPr>
          <p:grpSpPr>
            <a:xfrm>
              <a:off x="857224" y="2143116"/>
              <a:ext cx="714380" cy="642942"/>
              <a:chOff x="857224" y="2000240"/>
              <a:chExt cx="714380" cy="642942"/>
            </a:xfrm>
          </p:grpSpPr>
          <p:sp>
            <p:nvSpPr>
              <p:cNvPr id="31" name="Oval 30"/>
              <p:cNvSpPr/>
              <p:nvPr/>
            </p:nvSpPr>
            <p:spPr>
              <a:xfrm>
                <a:off x="857224" y="2000240"/>
                <a:ext cx="714380"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Object 31"/>
              <p:cNvGraphicFramePr>
                <a:graphicFrameLocks noChangeAspect="1"/>
              </p:cNvGraphicFramePr>
              <p:nvPr/>
            </p:nvGraphicFramePr>
            <p:xfrm>
              <a:off x="1035050" y="2117728"/>
              <a:ext cx="369888" cy="333375"/>
            </p:xfrm>
            <a:graphic>
              <a:graphicData uri="http://schemas.openxmlformats.org/presentationml/2006/ole">
                <mc:AlternateContent xmlns:mc="http://schemas.openxmlformats.org/markup-compatibility/2006">
                  <mc:Choice xmlns:v="urn:schemas-microsoft-com:vml" Requires="v">
                    <p:oleObj spid="_x0000_s417945" name="משוואה" r:id="rId5" imgW="139680" imgH="177480" progId="Equation.3">
                      <p:embed/>
                    </p:oleObj>
                  </mc:Choice>
                  <mc:Fallback>
                    <p:oleObj name="משוואה" r:id="rId5" imgW="139680" imgH="17748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5050" y="2117728"/>
                            <a:ext cx="369888"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13"/>
            <p:cNvGrpSpPr/>
            <p:nvPr/>
          </p:nvGrpSpPr>
          <p:grpSpPr>
            <a:xfrm>
              <a:off x="785786" y="3786190"/>
              <a:ext cx="714380" cy="642942"/>
              <a:chOff x="-4786378" y="3643314"/>
              <a:chExt cx="714380" cy="642942"/>
            </a:xfrm>
          </p:grpSpPr>
          <p:sp>
            <p:nvSpPr>
              <p:cNvPr id="29" name="Oval 28"/>
              <p:cNvSpPr/>
              <p:nvPr/>
            </p:nvSpPr>
            <p:spPr>
              <a:xfrm>
                <a:off x="-4786378" y="3643314"/>
                <a:ext cx="714380"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0" name="Object 29"/>
              <p:cNvGraphicFramePr>
                <a:graphicFrameLocks noChangeAspect="1"/>
              </p:cNvGraphicFramePr>
              <p:nvPr/>
            </p:nvGraphicFramePr>
            <p:xfrm>
              <a:off x="-4643502" y="3738567"/>
              <a:ext cx="439738" cy="404813"/>
            </p:xfrm>
            <a:graphic>
              <a:graphicData uri="http://schemas.openxmlformats.org/presentationml/2006/ole">
                <mc:AlternateContent xmlns:mc="http://schemas.openxmlformats.org/markup-compatibility/2006">
                  <mc:Choice xmlns:v="urn:schemas-microsoft-com:vml" Requires="v">
                    <p:oleObj spid="_x0000_s417946" name="משוואה" r:id="rId7" imgW="164880" imgH="215640" progId="Equation.3">
                      <p:embed/>
                    </p:oleObj>
                  </mc:Choice>
                  <mc:Fallback>
                    <p:oleObj name="משוואה" r:id="rId7" imgW="164880" imgH="2156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3502" y="3738567"/>
                            <a:ext cx="439738"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5" name="Oval 24"/>
            <p:cNvSpPr/>
            <p:nvPr/>
          </p:nvSpPr>
          <p:spPr>
            <a:xfrm>
              <a:off x="3143240" y="2143116"/>
              <a:ext cx="714380"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9"/>
            <p:cNvGrpSpPr/>
            <p:nvPr/>
          </p:nvGrpSpPr>
          <p:grpSpPr>
            <a:xfrm>
              <a:off x="3143240" y="3786190"/>
              <a:ext cx="714380" cy="642942"/>
              <a:chOff x="-500098" y="3643314"/>
              <a:chExt cx="714380" cy="642942"/>
            </a:xfrm>
          </p:grpSpPr>
          <p:sp>
            <p:nvSpPr>
              <p:cNvPr id="23" name="Oval 22"/>
              <p:cNvSpPr/>
              <p:nvPr/>
            </p:nvSpPr>
            <p:spPr>
              <a:xfrm>
                <a:off x="-500098" y="3643314"/>
                <a:ext cx="714380"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4" name="Object 23"/>
              <p:cNvGraphicFramePr>
                <a:graphicFrameLocks noChangeAspect="1"/>
              </p:cNvGraphicFramePr>
              <p:nvPr/>
            </p:nvGraphicFramePr>
            <p:xfrm>
              <a:off x="-357222" y="3714752"/>
              <a:ext cx="439740" cy="428628"/>
            </p:xfrm>
            <a:graphic>
              <a:graphicData uri="http://schemas.openxmlformats.org/presentationml/2006/ole">
                <mc:AlternateContent xmlns:mc="http://schemas.openxmlformats.org/markup-compatibility/2006">
                  <mc:Choice xmlns:v="urn:schemas-microsoft-com:vml" Requires="v">
                    <p:oleObj spid="_x0000_s417947" name="משוואה" r:id="rId9" imgW="164880" imgH="228600" progId="Equation.3">
                      <p:embed/>
                    </p:oleObj>
                  </mc:Choice>
                  <mc:Fallback>
                    <p:oleObj name="משוואה" r:id="rId9" imgW="164880" imgH="228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222" y="3714752"/>
                            <a:ext cx="439740"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 name="TextBox 18"/>
            <p:cNvSpPr txBox="1"/>
            <p:nvPr/>
          </p:nvSpPr>
          <p:spPr>
            <a:xfrm>
              <a:off x="2071670" y="2143116"/>
              <a:ext cx="500066" cy="369332"/>
            </a:xfrm>
            <a:prstGeom prst="rect">
              <a:avLst/>
            </a:prstGeom>
            <a:noFill/>
          </p:spPr>
          <p:txBody>
            <a:bodyPr wrap="square" rtlCol="0">
              <a:spAutoFit/>
            </a:bodyPr>
            <a:lstStyle/>
            <a:p>
              <a:endParaRPr lang="en-US" dirty="0"/>
            </a:p>
          </p:txBody>
        </p:sp>
      </p:grpSp>
      <p:sp>
        <p:nvSpPr>
          <p:cNvPr id="2" name="Title 1"/>
          <p:cNvSpPr>
            <a:spLocks noGrp="1"/>
          </p:cNvSpPr>
          <p:nvPr>
            <p:ph type="title"/>
          </p:nvPr>
        </p:nvSpPr>
        <p:spPr/>
        <p:txBody>
          <a:bodyPr>
            <a:normAutofit/>
          </a:bodyPr>
          <a:lstStyle/>
          <a:p>
            <a:pPr algn="l"/>
            <a:r>
              <a:rPr lang="en-US" b="1" u="sng" dirty="0" smtClean="0"/>
              <a:t>A PDA Recognizing_________</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11</a:t>
            </a:fld>
            <a:endParaRPr lang="en-US" sz="1600" dirty="0"/>
          </a:p>
        </p:txBody>
      </p:sp>
      <p:graphicFrame>
        <p:nvGraphicFramePr>
          <p:cNvPr id="235522" name="Object 5"/>
          <p:cNvGraphicFramePr>
            <a:graphicFrameLocks noChangeAspect="1"/>
          </p:cNvGraphicFramePr>
          <p:nvPr/>
        </p:nvGraphicFramePr>
        <p:xfrm>
          <a:off x="4949825" y="528638"/>
          <a:ext cx="1870075" cy="685800"/>
        </p:xfrm>
        <a:graphic>
          <a:graphicData uri="http://schemas.openxmlformats.org/presentationml/2006/ole">
            <mc:AlternateContent xmlns:mc="http://schemas.openxmlformats.org/markup-compatibility/2006">
              <mc:Choice xmlns:v="urn:schemas-microsoft-com:vml" Requires="v">
                <p:oleObj spid="_x0000_s417948" name="משוואה" r:id="rId11" imgW="622080" imgH="228600" progId="Equation.3">
                  <p:embed/>
                </p:oleObj>
              </mc:Choice>
              <mc:Fallback>
                <p:oleObj name="משוואה" r:id="rId11" imgW="622080" imgH="2286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9825" y="528638"/>
                        <a:ext cx="18700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33"/>
          <p:cNvGraphicFramePr>
            <a:graphicFrameLocks noChangeAspect="1"/>
          </p:cNvGraphicFramePr>
          <p:nvPr/>
        </p:nvGraphicFramePr>
        <p:xfrm>
          <a:off x="3309938" y="1677988"/>
          <a:ext cx="404812" cy="333375"/>
        </p:xfrm>
        <a:graphic>
          <a:graphicData uri="http://schemas.openxmlformats.org/presentationml/2006/ole">
            <mc:AlternateContent xmlns:mc="http://schemas.openxmlformats.org/markup-compatibility/2006">
              <mc:Choice xmlns:v="urn:schemas-microsoft-com:vml" Requires="v">
                <p:oleObj spid="_x0000_s417949" name="משוואה" r:id="rId13" imgW="152280" imgH="177480" progId="Equation.3">
                  <p:embed/>
                </p:oleObj>
              </mc:Choice>
              <mc:Fallback>
                <p:oleObj name="משוואה" r:id="rId13" imgW="152280" imgH="17748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9938" y="1677988"/>
                        <a:ext cx="404812"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6" name="Straight Arrow Connector 35"/>
          <p:cNvCxnSpPr>
            <a:stCxn id="25" idx="4"/>
            <a:endCxn id="23" idx="0"/>
          </p:cNvCxnSpPr>
          <p:nvPr/>
        </p:nvCxnSpPr>
        <p:spPr>
          <a:xfrm rot="5400000">
            <a:off x="3000364" y="2714620"/>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50218" name="Content Placeholder 61"/>
          <p:cNvGraphicFramePr>
            <a:graphicFrameLocks noChangeAspect="1"/>
          </p:cNvGraphicFramePr>
          <p:nvPr/>
        </p:nvGraphicFramePr>
        <p:xfrm>
          <a:off x="5060950" y="1651000"/>
          <a:ext cx="1462088" cy="420688"/>
        </p:xfrm>
        <a:graphic>
          <a:graphicData uri="http://schemas.openxmlformats.org/presentationml/2006/ole">
            <mc:AlternateContent xmlns:mc="http://schemas.openxmlformats.org/markup-compatibility/2006">
              <mc:Choice xmlns:v="urn:schemas-microsoft-com:vml" Requires="v">
                <p:oleObj spid="_x0000_s417950" name="משוואה" r:id="rId15" imgW="419040" imgH="164880" progId="Equation.3">
                  <p:embed/>
                </p:oleObj>
              </mc:Choice>
              <mc:Fallback>
                <p:oleObj name="משוואה" r:id="rId15" imgW="419040" imgH="16488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60950" y="1651000"/>
                        <a:ext cx="1462088"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1" name="Shape 40"/>
          <p:cNvCxnSpPr/>
          <p:nvPr/>
        </p:nvCxnSpPr>
        <p:spPr>
          <a:xfrm rot="16200000" flipH="1">
            <a:off x="3525687" y="1869571"/>
            <a:ext cx="454628" cy="1588"/>
          </a:xfrm>
          <a:prstGeom prst="curvedConnector5">
            <a:avLst>
              <a:gd name="adj1" fmla="val -50283"/>
              <a:gd name="adj2" fmla="val 76392656"/>
              <a:gd name="adj3" fmla="val 15028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hape 43"/>
          <p:cNvCxnSpPr>
            <a:stCxn id="23" idx="7"/>
            <a:endCxn id="23" idx="5"/>
          </p:cNvCxnSpPr>
          <p:nvPr/>
        </p:nvCxnSpPr>
        <p:spPr>
          <a:xfrm rot="16200000" flipH="1">
            <a:off x="3525687" y="3536157"/>
            <a:ext cx="454628" cy="1588"/>
          </a:xfrm>
          <a:prstGeom prst="curvedConnector5">
            <a:avLst>
              <a:gd name="adj1" fmla="val -50283"/>
              <a:gd name="adj2" fmla="val 73560791"/>
              <a:gd name="adj3" fmla="val 150283"/>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50219" name="Object 11"/>
          <p:cNvGraphicFramePr>
            <a:graphicFrameLocks noChangeAspect="1"/>
          </p:cNvGraphicFramePr>
          <p:nvPr/>
        </p:nvGraphicFramePr>
        <p:xfrm>
          <a:off x="5094288" y="3286125"/>
          <a:ext cx="1373187" cy="420688"/>
        </p:xfrm>
        <a:graphic>
          <a:graphicData uri="http://schemas.openxmlformats.org/presentationml/2006/ole">
            <mc:AlternateContent xmlns:mc="http://schemas.openxmlformats.org/markup-compatibility/2006">
              <mc:Choice xmlns:v="urn:schemas-microsoft-com:vml" Requires="v">
                <p:oleObj spid="_x0000_s417951" name="משוואה" r:id="rId17" imgW="393480" imgH="164880" progId="Equation.3">
                  <p:embed/>
                </p:oleObj>
              </mc:Choice>
              <mc:Fallback>
                <p:oleObj name="משוואה" r:id="rId17" imgW="393480" imgH="16488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94288" y="3286125"/>
                        <a:ext cx="1373187"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0220" name="Object 12"/>
          <p:cNvGraphicFramePr>
            <a:graphicFrameLocks noChangeAspect="1"/>
          </p:cNvGraphicFramePr>
          <p:nvPr/>
        </p:nvGraphicFramePr>
        <p:xfrm>
          <a:off x="3714744" y="2500306"/>
          <a:ext cx="1373187" cy="420688"/>
        </p:xfrm>
        <a:graphic>
          <a:graphicData uri="http://schemas.openxmlformats.org/presentationml/2006/ole">
            <mc:AlternateContent xmlns:mc="http://schemas.openxmlformats.org/markup-compatibility/2006">
              <mc:Choice xmlns:v="urn:schemas-microsoft-com:vml" Requires="v">
                <p:oleObj spid="_x0000_s417952" name="משוואה" r:id="rId19" imgW="393480" imgH="164880" progId="Equation.3">
                  <p:embed/>
                </p:oleObj>
              </mc:Choice>
              <mc:Fallback>
                <p:oleObj name="משוואה" r:id="rId19" imgW="393480" imgH="164880"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14744" y="2500306"/>
                        <a:ext cx="1373187"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9" name="Straight Arrow Connector 48"/>
          <p:cNvCxnSpPr>
            <a:stCxn id="23" idx="2"/>
            <a:endCxn id="29" idx="6"/>
          </p:cNvCxnSpPr>
          <p:nvPr/>
        </p:nvCxnSpPr>
        <p:spPr>
          <a:xfrm rot="10800000">
            <a:off x="1500166" y="3536157"/>
            <a:ext cx="164307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857224" y="3286124"/>
            <a:ext cx="571504" cy="500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50221" name="Object 13"/>
          <p:cNvGraphicFramePr>
            <a:graphicFrameLocks noChangeAspect="1"/>
          </p:cNvGraphicFramePr>
          <p:nvPr/>
        </p:nvGraphicFramePr>
        <p:xfrm>
          <a:off x="1654175" y="3500438"/>
          <a:ext cx="1462088" cy="420687"/>
        </p:xfrm>
        <a:graphic>
          <a:graphicData uri="http://schemas.openxmlformats.org/presentationml/2006/ole">
            <mc:AlternateContent xmlns:mc="http://schemas.openxmlformats.org/markup-compatibility/2006">
              <mc:Choice xmlns:v="urn:schemas-microsoft-com:vml" Requires="v">
                <p:oleObj spid="_x0000_s417953" name="משוואה" r:id="rId20" imgW="419040" imgH="164880" progId="Equation.3">
                  <p:embed/>
                </p:oleObj>
              </mc:Choice>
              <mc:Fallback>
                <p:oleObj name="משוואה" r:id="rId20" imgW="419040" imgH="164880" progId="Equation.3">
                  <p:embed/>
                  <p:pic>
                    <p:nvPicPr>
                      <p:cNvPr id="0" name="Object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54175" y="3500438"/>
                        <a:ext cx="1462088" cy="42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Oval 51"/>
          <p:cNvSpPr/>
          <p:nvPr/>
        </p:nvSpPr>
        <p:spPr>
          <a:xfrm>
            <a:off x="928662" y="1643050"/>
            <a:ext cx="571504" cy="500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514350" indent="-514350">
              <a:lnSpc>
                <a:spcPct val="120000"/>
              </a:lnSpc>
              <a:buNone/>
            </a:pPr>
            <a:endParaRPr lang="en-US" dirty="0" smtClean="0"/>
          </a:p>
          <a:p>
            <a:pPr marL="514350" indent="-514350">
              <a:lnSpc>
                <a:spcPct val="120000"/>
              </a:lnSpc>
              <a:buNone/>
            </a:pPr>
            <a:endParaRPr lang="en-US" dirty="0" smtClean="0"/>
          </a:p>
          <a:p>
            <a:pPr marL="514350" indent="-514350">
              <a:lnSpc>
                <a:spcPct val="120000"/>
              </a:lnSpc>
              <a:buNone/>
            </a:pPr>
            <a:endParaRPr lang="en-US" dirty="0" smtClean="0"/>
          </a:p>
          <a:p>
            <a:pPr marL="514350" indent="-514350">
              <a:lnSpc>
                <a:spcPct val="120000"/>
              </a:lnSpc>
              <a:buNone/>
            </a:pPr>
            <a:endParaRPr lang="en-US" dirty="0" smtClean="0"/>
          </a:p>
          <a:p>
            <a:pPr marL="514350" indent="-514350">
              <a:lnSpc>
                <a:spcPct val="120000"/>
              </a:lnSpc>
              <a:buNone/>
            </a:pPr>
            <a:r>
              <a:rPr lang="en-US" dirty="0" smtClean="0"/>
              <a:t>The PDA accepts either if  the input is empty, or if scanning the input is completed and the PDA is at      .  </a:t>
            </a:r>
          </a:p>
        </p:txBody>
      </p:sp>
      <p:graphicFrame>
        <p:nvGraphicFramePr>
          <p:cNvPr id="33" name="Content Placeholder 61"/>
          <p:cNvGraphicFramePr>
            <a:graphicFrameLocks noChangeAspect="1"/>
          </p:cNvGraphicFramePr>
          <p:nvPr/>
        </p:nvGraphicFramePr>
        <p:xfrm>
          <a:off x="1571604" y="1571612"/>
          <a:ext cx="1417638" cy="388938"/>
        </p:xfrm>
        <a:graphic>
          <a:graphicData uri="http://schemas.openxmlformats.org/presentationml/2006/ole">
            <mc:AlternateContent xmlns:mc="http://schemas.openxmlformats.org/markup-compatibility/2006">
              <mc:Choice xmlns:v="urn:schemas-microsoft-com:vml" Requires="v">
                <p:oleObj spid="_x0000_s418983" name="משוואה" r:id="rId3" imgW="406080" imgH="152280" progId="Equation.3">
                  <p:embed/>
                </p:oleObj>
              </mc:Choice>
              <mc:Fallback>
                <p:oleObj name="משוואה" r:id="rId3" imgW="406080" imgH="152280" progId="Equation.3">
                  <p:embed/>
                  <p:pic>
                    <p:nvPicPr>
                      <p:cNvPr id="0" name="Content Placeholder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04" y="1571612"/>
                        <a:ext cx="1417638"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40"/>
          <p:cNvGrpSpPr/>
          <p:nvPr/>
        </p:nvGrpSpPr>
        <p:grpSpPr>
          <a:xfrm>
            <a:off x="785786" y="1571612"/>
            <a:ext cx="3071834" cy="2286016"/>
            <a:chOff x="785786" y="2143116"/>
            <a:chExt cx="3071834" cy="2286016"/>
          </a:xfrm>
        </p:grpSpPr>
        <p:cxnSp>
          <p:nvCxnSpPr>
            <p:cNvPr id="14" name="Straight Arrow Connector 13"/>
            <p:cNvCxnSpPr>
              <a:stCxn id="31" idx="6"/>
              <a:endCxn id="25" idx="2"/>
            </p:cNvCxnSpPr>
            <p:nvPr/>
          </p:nvCxnSpPr>
          <p:spPr>
            <a:xfrm>
              <a:off x="1571604" y="2464587"/>
              <a:ext cx="157163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 name="Group 9"/>
            <p:cNvGrpSpPr/>
            <p:nvPr/>
          </p:nvGrpSpPr>
          <p:grpSpPr>
            <a:xfrm>
              <a:off x="857224" y="2143116"/>
              <a:ext cx="714380" cy="642942"/>
              <a:chOff x="857224" y="2000240"/>
              <a:chExt cx="714380" cy="642942"/>
            </a:xfrm>
          </p:grpSpPr>
          <p:sp>
            <p:nvSpPr>
              <p:cNvPr id="31" name="Oval 30"/>
              <p:cNvSpPr/>
              <p:nvPr/>
            </p:nvSpPr>
            <p:spPr>
              <a:xfrm>
                <a:off x="857224" y="2000240"/>
                <a:ext cx="714380"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Object 31"/>
              <p:cNvGraphicFramePr>
                <a:graphicFrameLocks noChangeAspect="1"/>
              </p:cNvGraphicFramePr>
              <p:nvPr/>
            </p:nvGraphicFramePr>
            <p:xfrm>
              <a:off x="1035050" y="2117728"/>
              <a:ext cx="369888" cy="333375"/>
            </p:xfrm>
            <a:graphic>
              <a:graphicData uri="http://schemas.openxmlformats.org/presentationml/2006/ole">
                <mc:AlternateContent xmlns:mc="http://schemas.openxmlformats.org/markup-compatibility/2006">
                  <mc:Choice xmlns:v="urn:schemas-microsoft-com:vml" Requires="v">
                    <p:oleObj spid="_x0000_s418984" name="משוואה" r:id="rId5" imgW="139680" imgH="177480" progId="Equation.3">
                      <p:embed/>
                    </p:oleObj>
                  </mc:Choice>
                  <mc:Fallback>
                    <p:oleObj name="משוואה" r:id="rId5" imgW="139680" imgH="17748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5050" y="2117728"/>
                            <a:ext cx="369888"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13"/>
            <p:cNvGrpSpPr/>
            <p:nvPr/>
          </p:nvGrpSpPr>
          <p:grpSpPr>
            <a:xfrm>
              <a:off x="785786" y="3786190"/>
              <a:ext cx="714380" cy="642942"/>
              <a:chOff x="-4786378" y="3643314"/>
              <a:chExt cx="714380" cy="642942"/>
            </a:xfrm>
          </p:grpSpPr>
          <p:sp>
            <p:nvSpPr>
              <p:cNvPr id="29" name="Oval 28"/>
              <p:cNvSpPr/>
              <p:nvPr/>
            </p:nvSpPr>
            <p:spPr>
              <a:xfrm>
                <a:off x="-4786378" y="3643314"/>
                <a:ext cx="714380"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0" name="Object 29"/>
              <p:cNvGraphicFramePr>
                <a:graphicFrameLocks noChangeAspect="1"/>
              </p:cNvGraphicFramePr>
              <p:nvPr/>
            </p:nvGraphicFramePr>
            <p:xfrm>
              <a:off x="-4643502" y="3738567"/>
              <a:ext cx="439738" cy="404813"/>
            </p:xfrm>
            <a:graphic>
              <a:graphicData uri="http://schemas.openxmlformats.org/presentationml/2006/ole">
                <mc:AlternateContent xmlns:mc="http://schemas.openxmlformats.org/markup-compatibility/2006">
                  <mc:Choice xmlns:v="urn:schemas-microsoft-com:vml" Requires="v">
                    <p:oleObj spid="_x0000_s418985" name="משוואה" r:id="rId7" imgW="164880" imgH="215640" progId="Equation.3">
                      <p:embed/>
                    </p:oleObj>
                  </mc:Choice>
                  <mc:Fallback>
                    <p:oleObj name="משוואה" r:id="rId7" imgW="164880" imgH="2156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3502" y="3738567"/>
                            <a:ext cx="439738"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5" name="Oval 24"/>
            <p:cNvSpPr/>
            <p:nvPr/>
          </p:nvSpPr>
          <p:spPr>
            <a:xfrm>
              <a:off x="3143240" y="2143116"/>
              <a:ext cx="714380"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9"/>
            <p:cNvGrpSpPr/>
            <p:nvPr/>
          </p:nvGrpSpPr>
          <p:grpSpPr>
            <a:xfrm>
              <a:off x="3143240" y="3786190"/>
              <a:ext cx="714380" cy="642942"/>
              <a:chOff x="-500098" y="3643314"/>
              <a:chExt cx="714380" cy="642942"/>
            </a:xfrm>
          </p:grpSpPr>
          <p:sp>
            <p:nvSpPr>
              <p:cNvPr id="23" name="Oval 22"/>
              <p:cNvSpPr/>
              <p:nvPr/>
            </p:nvSpPr>
            <p:spPr>
              <a:xfrm>
                <a:off x="-500098" y="3643314"/>
                <a:ext cx="714380" cy="6429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4" name="Object 23"/>
              <p:cNvGraphicFramePr>
                <a:graphicFrameLocks noChangeAspect="1"/>
              </p:cNvGraphicFramePr>
              <p:nvPr/>
            </p:nvGraphicFramePr>
            <p:xfrm>
              <a:off x="-357222" y="3714752"/>
              <a:ext cx="439740" cy="428628"/>
            </p:xfrm>
            <a:graphic>
              <a:graphicData uri="http://schemas.openxmlformats.org/presentationml/2006/ole">
                <mc:AlternateContent xmlns:mc="http://schemas.openxmlformats.org/markup-compatibility/2006">
                  <mc:Choice xmlns:v="urn:schemas-microsoft-com:vml" Requires="v">
                    <p:oleObj spid="_x0000_s418986" name="משוואה" r:id="rId9" imgW="164880" imgH="228600" progId="Equation.3">
                      <p:embed/>
                    </p:oleObj>
                  </mc:Choice>
                  <mc:Fallback>
                    <p:oleObj name="משוואה" r:id="rId9" imgW="164880" imgH="228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222" y="3714752"/>
                            <a:ext cx="439740"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 name="TextBox 18"/>
            <p:cNvSpPr txBox="1"/>
            <p:nvPr/>
          </p:nvSpPr>
          <p:spPr>
            <a:xfrm>
              <a:off x="2071670" y="2143116"/>
              <a:ext cx="500066" cy="369332"/>
            </a:xfrm>
            <a:prstGeom prst="rect">
              <a:avLst/>
            </a:prstGeom>
            <a:noFill/>
          </p:spPr>
          <p:txBody>
            <a:bodyPr wrap="square" rtlCol="0">
              <a:spAutoFit/>
            </a:bodyPr>
            <a:lstStyle/>
            <a:p>
              <a:endParaRPr lang="en-US" dirty="0"/>
            </a:p>
          </p:txBody>
        </p:sp>
      </p:grpSp>
      <p:sp>
        <p:nvSpPr>
          <p:cNvPr id="2" name="Title 1"/>
          <p:cNvSpPr>
            <a:spLocks noGrp="1"/>
          </p:cNvSpPr>
          <p:nvPr>
            <p:ph type="title"/>
          </p:nvPr>
        </p:nvSpPr>
        <p:spPr/>
        <p:txBody>
          <a:bodyPr>
            <a:normAutofit/>
          </a:bodyPr>
          <a:lstStyle/>
          <a:p>
            <a:pPr algn="l"/>
            <a:r>
              <a:rPr lang="en-US" b="1" u="sng" dirty="0" smtClean="0"/>
              <a:t>A PDA Recognizing_________</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12</a:t>
            </a:fld>
            <a:endParaRPr lang="en-US" sz="1600" dirty="0"/>
          </a:p>
        </p:txBody>
      </p:sp>
      <p:graphicFrame>
        <p:nvGraphicFramePr>
          <p:cNvPr id="235522" name="Object 5"/>
          <p:cNvGraphicFramePr>
            <a:graphicFrameLocks noChangeAspect="1"/>
          </p:cNvGraphicFramePr>
          <p:nvPr/>
        </p:nvGraphicFramePr>
        <p:xfrm>
          <a:off x="4949825" y="528638"/>
          <a:ext cx="1870075" cy="685800"/>
        </p:xfrm>
        <a:graphic>
          <a:graphicData uri="http://schemas.openxmlformats.org/presentationml/2006/ole">
            <mc:AlternateContent xmlns:mc="http://schemas.openxmlformats.org/markup-compatibility/2006">
              <mc:Choice xmlns:v="urn:schemas-microsoft-com:vml" Requires="v">
                <p:oleObj spid="_x0000_s418987" name="משוואה" r:id="rId11" imgW="622080" imgH="228600" progId="Equation.3">
                  <p:embed/>
                </p:oleObj>
              </mc:Choice>
              <mc:Fallback>
                <p:oleObj name="משוואה" r:id="rId11" imgW="622080" imgH="2286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9825" y="528638"/>
                        <a:ext cx="18700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33"/>
          <p:cNvGraphicFramePr>
            <a:graphicFrameLocks noChangeAspect="1"/>
          </p:cNvGraphicFramePr>
          <p:nvPr/>
        </p:nvGraphicFramePr>
        <p:xfrm>
          <a:off x="3309938" y="1677988"/>
          <a:ext cx="404812" cy="333375"/>
        </p:xfrm>
        <a:graphic>
          <a:graphicData uri="http://schemas.openxmlformats.org/presentationml/2006/ole">
            <mc:AlternateContent xmlns:mc="http://schemas.openxmlformats.org/markup-compatibility/2006">
              <mc:Choice xmlns:v="urn:schemas-microsoft-com:vml" Requires="v">
                <p:oleObj spid="_x0000_s418988" name="משוואה" r:id="rId13" imgW="152280" imgH="177480" progId="Equation.3">
                  <p:embed/>
                </p:oleObj>
              </mc:Choice>
              <mc:Fallback>
                <p:oleObj name="משוואה" r:id="rId13" imgW="152280" imgH="17748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9938" y="1677988"/>
                        <a:ext cx="404812"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6" name="Straight Arrow Connector 35"/>
          <p:cNvCxnSpPr>
            <a:stCxn id="25" idx="4"/>
            <a:endCxn id="23" idx="0"/>
          </p:cNvCxnSpPr>
          <p:nvPr/>
        </p:nvCxnSpPr>
        <p:spPr>
          <a:xfrm rot="5400000">
            <a:off x="3000364" y="2714620"/>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50218" name="Content Placeholder 61"/>
          <p:cNvGraphicFramePr>
            <a:graphicFrameLocks noChangeAspect="1"/>
          </p:cNvGraphicFramePr>
          <p:nvPr/>
        </p:nvGraphicFramePr>
        <p:xfrm>
          <a:off x="5060950" y="1651000"/>
          <a:ext cx="1462088" cy="420688"/>
        </p:xfrm>
        <a:graphic>
          <a:graphicData uri="http://schemas.openxmlformats.org/presentationml/2006/ole">
            <mc:AlternateContent xmlns:mc="http://schemas.openxmlformats.org/markup-compatibility/2006">
              <mc:Choice xmlns:v="urn:schemas-microsoft-com:vml" Requires="v">
                <p:oleObj spid="_x0000_s418989" name="משוואה" r:id="rId15" imgW="419040" imgH="164880" progId="Equation.3">
                  <p:embed/>
                </p:oleObj>
              </mc:Choice>
              <mc:Fallback>
                <p:oleObj name="משוואה" r:id="rId15" imgW="419040" imgH="16488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60950" y="1651000"/>
                        <a:ext cx="1462088"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1" name="Shape 40"/>
          <p:cNvCxnSpPr/>
          <p:nvPr/>
        </p:nvCxnSpPr>
        <p:spPr>
          <a:xfrm rot="16200000" flipH="1">
            <a:off x="3525687" y="1869571"/>
            <a:ext cx="454628" cy="1588"/>
          </a:xfrm>
          <a:prstGeom prst="curvedConnector5">
            <a:avLst>
              <a:gd name="adj1" fmla="val -50283"/>
              <a:gd name="adj2" fmla="val 76392656"/>
              <a:gd name="adj3" fmla="val 15028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hape 43"/>
          <p:cNvCxnSpPr>
            <a:stCxn id="23" idx="7"/>
            <a:endCxn id="23" idx="5"/>
          </p:cNvCxnSpPr>
          <p:nvPr/>
        </p:nvCxnSpPr>
        <p:spPr>
          <a:xfrm rot="16200000" flipH="1">
            <a:off x="3525687" y="3536157"/>
            <a:ext cx="454628" cy="1588"/>
          </a:xfrm>
          <a:prstGeom prst="curvedConnector5">
            <a:avLst>
              <a:gd name="adj1" fmla="val -50283"/>
              <a:gd name="adj2" fmla="val 73560791"/>
              <a:gd name="adj3" fmla="val 150283"/>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50219" name="Object 11"/>
          <p:cNvGraphicFramePr>
            <a:graphicFrameLocks noChangeAspect="1"/>
          </p:cNvGraphicFramePr>
          <p:nvPr/>
        </p:nvGraphicFramePr>
        <p:xfrm>
          <a:off x="5094288" y="3286125"/>
          <a:ext cx="1373187" cy="420688"/>
        </p:xfrm>
        <a:graphic>
          <a:graphicData uri="http://schemas.openxmlformats.org/presentationml/2006/ole">
            <mc:AlternateContent xmlns:mc="http://schemas.openxmlformats.org/markup-compatibility/2006">
              <mc:Choice xmlns:v="urn:schemas-microsoft-com:vml" Requires="v">
                <p:oleObj spid="_x0000_s418990" name="משוואה" r:id="rId17" imgW="393480" imgH="164880" progId="Equation.3">
                  <p:embed/>
                </p:oleObj>
              </mc:Choice>
              <mc:Fallback>
                <p:oleObj name="משוואה" r:id="rId17" imgW="393480" imgH="16488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94288" y="3286125"/>
                        <a:ext cx="1373187"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0220" name="Object 12"/>
          <p:cNvGraphicFramePr>
            <a:graphicFrameLocks noChangeAspect="1"/>
          </p:cNvGraphicFramePr>
          <p:nvPr/>
        </p:nvGraphicFramePr>
        <p:xfrm>
          <a:off x="3714744" y="2500306"/>
          <a:ext cx="1373187" cy="420688"/>
        </p:xfrm>
        <a:graphic>
          <a:graphicData uri="http://schemas.openxmlformats.org/presentationml/2006/ole">
            <mc:AlternateContent xmlns:mc="http://schemas.openxmlformats.org/markup-compatibility/2006">
              <mc:Choice xmlns:v="urn:schemas-microsoft-com:vml" Requires="v">
                <p:oleObj spid="_x0000_s418991" name="משוואה" r:id="rId19" imgW="393480" imgH="164880" progId="Equation.3">
                  <p:embed/>
                </p:oleObj>
              </mc:Choice>
              <mc:Fallback>
                <p:oleObj name="משוואה" r:id="rId19" imgW="393480" imgH="164880"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14744" y="2500306"/>
                        <a:ext cx="1373187"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9" name="Straight Arrow Connector 48"/>
          <p:cNvCxnSpPr>
            <a:stCxn id="23" idx="2"/>
            <a:endCxn id="29" idx="6"/>
          </p:cNvCxnSpPr>
          <p:nvPr/>
        </p:nvCxnSpPr>
        <p:spPr>
          <a:xfrm rot="10800000">
            <a:off x="1500166" y="3536157"/>
            <a:ext cx="164307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857224" y="3286124"/>
            <a:ext cx="571504" cy="500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50221" name="Object 13"/>
          <p:cNvGraphicFramePr>
            <a:graphicFrameLocks noChangeAspect="1"/>
          </p:cNvGraphicFramePr>
          <p:nvPr/>
        </p:nvGraphicFramePr>
        <p:xfrm>
          <a:off x="1654175" y="3500438"/>
          <a:ext cx="1462088" cy="420687"/>
        </p:xfrm>
        <a:graphic>
          <a:graphicData uri="http://schemas.openxmlformats.org/presentationml/2006/ole">
            <mc:AlternateContent xmlns:mc="http://schemas.openxmlformats.org/markup-compatibility/2006">
              <mc:Choice xmlns:v="urn:schemas-microsoft-com:vml" Requires="v">
                <p:oleObj spid="_x0000_s418992" name="משוואה" r:id="rId20" imgW="419040" imgH="164880" progId="Equation.3">
                  <p:embed/>
                </p:oleObj>
              </mc:Choice>
              <mc:Fallback>
                <p:oleObj name="משוואה" r:id="rId20" imgW="419040" imgH="164880" progId="Equation.3">
                  <p:embed/>
                  <p:pic>
                    <p:nvPicPr>
                      <p:cNvPr id="0" name="Object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54175" y="3500438"/>
                        <a:ext cx="1462088" cy="42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Oval 51"/>
          <p:cNvSpPr/>
          <p:nvPr/>
        </p:nvSpPr>
        <p:spPr>
          <a:xfrm>
            <a:off x="928662" y="1643050"/>
            <a:ext cx="571504" cy="500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5" name="Object 34"/>
          <p:cNvGraphicFramePr>
            <a:graphicFrameLocks noChangeAspect="1"/>
          </p:cNvGraphicFramePr>
          <p:nvPr/>
        </p:nvGraphicFramePr>
        <p:xfrm>
          <a:off x="2571751" y="5214950"/>
          <a:ext cx="500051" cy="560387"/>
        </p:xfrm>
        <a:graphic>
          <a:graphicData uri="http://schemas.openxmlformats.org/presentationml/2006/ole">
            <mc:AlternateContent xmlns:mc="http://schemas.openxmlformats.org/markup-compatibility/2006">
              <mc:Choice xmlns:v="urn:schemas-microsoft-com:vml" Requires="v">
                <p:oleObj spid="_x0000_s418993" name="משוואה" r:id="rId22" imgW="164880" imgH="215640" progId="Equation.3">
                  <p:embed/>
                </p:oleObj>
              </mc:Choice>
              <mc:Fallback>
                <p:oleObj name="משוואה" r:id="rId22" imgW="164880" imgH="215640"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1751" y="5214950"/>
                        <a:ext cx="500051" cy="56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nSpc>
                <a:spcPct val="120000"/>
              </a:lnSpc>
            </a:pPr>
            <a:r>
              <a:rPr lang="en-US" dirty="0" smtClean="0"/>
              <a:t>A Nondeterministic PDA allows nondeterministic transitions. </a:t>
            </a:r>
          </a:p>
          <a:p>
            <a:pPr>
              <a:lnSpc>
                <a:spcPct val="120000"/>
              </a:lnSpc>
            </a:pPr>
            <a:r>
              <a:rPr lang="en-US" dirty="0" smtClean="0"/>
              <a:t>Nondeterministic PDA-s are </a:t>
            </a:r>
            <a:r>
              <a:rPr lang="en-US" b="1" dirty="0" smtClean="0"/>
              <a:t>strictly stronger </a:t>
            </a:r>
            <a:r>
              <a:rPr lang="en-US" dirty="0" smtClean="0"/>
              <a:t>then deterministic PDA-s</a:t>
            </a:r>
          </a:p>
          <a:p>
            <a:pPr>
              <a:lnSpc>
                <a:spcPct val="120000"/>
              </a:lnSpc>
            </a:pPr>
            <a:r>
              <a:rPr lang="en-US" dirty="0" smtClean="0"/>
              <a:t>In this respect, the situation is not similar to the situation of DFA-s and NFA-s.</a:t>
            </a:r>
          </a:p>
          <a:p>
            <a:pPr>
              <a:lnSpc>
                <a:spcPct val="120000"/>
              </a:lnSpc>
            </a:pPr>
            <a:r>
              <a:rPr lang="en-US" dirty="0" smtClean="0"/>
              <a:t>Nondeterministic PDA-s are </a:t>
            </a:r>
            <a:r>
              <a:rPr lang="en-US" b="1" dirty="0" smtClean="0"/>
              <a:t>equivalent to CFL-s</a:t>
            </a:r>
            <a:r>
              <a:rPr lang="en-US" dirty="0" smtClean="0"/>
              <a:t>.</a:t>
            </a:r>
            <a:endParaRPr lang="en-US" b="1" dirty="0" smtClean="0"/>
          </a:p>
        </p:txBody>
      </p:sp>
      <p:sp>
        <p:nvSpPr>
          <p:cNvPr id="2" name="Title 1"/>
          <p:cNvSpPr>
            <a:spLocks noGrp="1"/>
          </p:cNvSpPr>
          <p:nvPr>
            <p:ph type="title"/>
          </p:nvPr>
        </p:nvSpPr>
        <p:spPr/>
        <p:txBody>
          <a:bodyPr>
            <a:normAutofit/>
          </a:bodyPr>
          <a:lstStyle/>
          <a:p>
            <a:pPr algn="l"/>
            <a:r>
              <a:rPr lang="en-US" b="1" u="sng" dirty="0" smtClean="0"/>
              <a:t>Nondeterministic PDAs</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13</a:t>
            </a:fld>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72518" cy="4757758"/>
          </a:xfrm>
        </p:spPr>
        <p:txBody>
          <a:bodyPr>
            <a:normAutofit/>
          </a:bodyPr>
          <a:lstStyle/>
          <a:p>
            <a:pPr marL="514350" indent="-514350">
              <a:buNone/>
            </a:pPr>
            <a:r>
              <a:rPr lang="en-US" dirty="0" smtClean="0"/>
              <a:t>A </a:t>
            </a:r>
            <a:r>
              <a:rPr lang="en-US" b="1" i="1" dirty="0" smtClean="0"/>
              <a:t>pushdown automaton </a:t>
            </a:r>
            <a:r>
              <a:rPr lang="en-US" dirty="0" smtClean="0"/>
              <a:t>is a 6-tupple                  </a:t>
            </a:r>
            <a:br>
              <a:rPr lang="en-US" dirty="0" smtClean="0"/>
            </a:br>
            <a:r>
              <a:rPr lang="en-US" dirty="0" smtClean="0"/>
              <a:t>                        where:</a:t>
            </a:r>
          </a:p>
          <a:p>
            <a:pPr marL="514350" indent="-514350">
              <a:buFont typeface="+mj-lt"/>
              <a:buAutoNum type="arabicPeriod"/>
            </a:pPr>
            <a:r>
              <a:rPr lang="en-US" dirty="0" smtClean="0"/>
              <a:t>    is a finite set called the </a:t>
            </a:r>
            <a:r>
              <a:rPr lang="en-US" b="1" i="1" dirty="0" smtClean="0"/>
              <a:t>states</a:t>
            </a:r>
            <a:r>
              <a:rPr lang="en-US" dirty="0" smtClean="0"/>
              <a:t>.</a:t>
            </a:r>
          </a:p>
          <a:p>
            <a:pPr marL="514350" indent="-514350">
              <a:buFont typeface="+mj-lt"/>
              <a:buAutoNum type="arabicPeriod"/>
            </a:pPr>
            <a:r>
              <a:rPr lang="en-US" dirty="0" smtClean="0"/>
              <a:t>     is the </a:t>
            </a:r>
            <a:r>
              <a:rPr lang="en-US" b="1" i="1" dirty="0" smtClean="0"/>
              <a:t>input</a:t>
            </a:r>
            <a:r>
              <a:rPr lang="en-US" b="1" dirty="0" smtClean="0"/>
              <a:t> </a:t>
            </a:r>
            <a:r>
              <a:rPr lang="en-US" b="1" i="1" dirty="0" smtClean="0"/>
              <a:t>alphabet</a:t>
            </a:r>
            <a:r>
              <a:rPr lang="en-US" i="1" dirty="0" smtClean="0"/>
              <a:t>.</a:t>
            </a:r>
            <a:r>
              <a:rPr lang="en-US" dirty="0" smtClean="0"/>
              <a:t> </a:t>
            </a:r>
          </a:p>
          <a:p>
            <a:pPr marL="514350" indent="-514350">
              <a:buFont typeface="+mj-lt"/>
              <a:buAutoNum type="arabicPeriod"/>
            </a:pPr>
            <a:r>
              <a:rPr lang="en-US" dirty="0" smtClean="0"/>
              <a:t>     is the </a:t>
            </a:r>
            <a:r>
              <a:rPr lang="en-US" b="1" i="1" dirty="0" smtClean="0"/>
              <a:t>stack</a:t>
            </a:r>
            <a:r>
              <a:rPr lang="en-US" b="1" dirty="0" smtClean="0"/>
              <a:t> </a:t>
            </a:r>
            <a:r>
              <a:rPr lang="en-US" b="1" i="1" dirty="0" smtClean="0"/>
              <a:t>alphabet</a:t>
            </a:r>
            <a:r>
              <a:rPr lang="en-US" i="1" dirty="0" smtClean="0"/>
              <a:t>.</a:t>
            </a:r>
          </a:p>
          <a:p>
            <a:pPr marL="514350" indent="-514350">
              <a:buFont typeface="+mj-lt"/>
              <a:buAutoNum type="arabicPeriod"/>
            </a:pPr>
            <a:r>
              <a:rPr lang="en-US" dirty="0" smtClean="0"/>
              <a:t>                                     is the </a:t>
            </a:r>
            <a:r>
              <a:rPr lang="en-US" b="1" i="1" dirty="0" smtClean="0"/>
              <a:t>transition function</a:t>
            </a:r>
            <a:r>
              <a:rPr lang="en-US" i="1" dirty="0" smtClean="0"/>
              <a:t>.</a:t>
            </a:r>
          </a:p>
          <a:p>
            <a:pPr marL="514350" indent="-514350">
              <a:buFont typeface="+mj-lt"/>
              <a:buAutoNum type="arabicPeriod"/>
            </a:pPr>
            <a:r>
              <a:rPr lang="en-US" i="1" dirty="0" smtClean="0"/>
              <a:t>                </a:t>
            </a:r>
            <a:r>
              <a:rPr lang="en-US" dirty="0" smtClean="0"/>
              <a:t>is the </a:t>
            </a:r>
            <a:r>
              <a:rPr lang="en-US" b="1" i="1" dirty="0" smtClean="0"/>
              <a:t>start state</a:t>
            </a:r>
            <a:r>
              <a:rPr lang="en-US" dirty="0" smtClean="0"/>
              <a:t>, and</a:t>
            </a:r>
          </a:p>
          <a:p>
            <a:pPr marL="514350" indent="-514350">
              <a:buFont typeface="+mj-lt"/>
              <a:buAutoNum type="arabicPeriod"/>
            </a:pPr>
            <a:r>
              <a:rPr lang="en-US" dirty="0" smtClean="0"/>
              <a:t>  </a:t>
            </a:r>
            <a:r>
              <a:rPr lang="en-US" b="1" i="1" dirty="0" smtClean="0"/>
              <a:t>               </a:t>
            </a:r>
            <a:r>
              <a:rPr lang="en-US" dirty="0" smtClean="0"/>
              <a:t>is the set of </a:t>
            </a:r>
            <a:r>
              <a:rPr lang="en-US" b="1" i="1" dirty="0" smtClean="0"/>
              <a:t>accepting states</a:t>
            </a:r>
            <a:r>
              <a:rPr lang="en-US" dirty="0" smtClean="0"/>
              <a:t>.</a:t>
            </a:r>
            <a:endParaRPr lang="en-US" i="1"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None/>
            </a:pPr>
            <a:endParaRPr lang="en-US" dirty="0"/>
          </a:p>
        </p:txBody>
      </p:sp>
      <p:sp>
        <p:nvSpPr>
          <p:cNvPr id="2" name="Title 1"/>
          <p:cNvSpPr>
            <a:spLocks noGrp="1"/>
          </p:cNvSpPr>
          <p:nvPr>
            <p:ph type="title"/>
          </p:nvPr>
        </p:nvSpPr>
        <p:spPr/>
        <p:txBody>
          <a:bodyPr>
            <a:normAutofit/>
          </a:bodyPr>
          <a:lstStyle/>
          <a:p>
            <a:pPr algn="l"/>
            <a:r>
              <a:rPr lang="en-US" b="1" u="sng" dirty="0" smtClean="0"/>
              <a:t>PDA – A Formal Definition</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14</a:t>
            </a:fld>
            <a:endParaRPr lang="en-US" sz="1600" dirty="0"/>
          </a:p>
        </p:txBody>
      </p:sp>
      <p:graphicFrame>
        <p:nvGraphicFramePr>
          <p:cNvPr id="41" name="Object 40"/>
          <p:cNvGraphicFramePr>
            <a:graphicFrameLocks noChangeAspect="1"/>
          </p:cNvGraphicFramePr>
          <p:nvPr/>
        </p:nvGraphicFramePr>
        <p:xfrm>
          <a:off x="715953" y="2143120"/>
          <a:ext cx="2427287" cy="571500"/>
        </p:xfrm>
        <a:graphic>
          <a:graphicData uri="http://schemas.openxmlformats.org/presentationml/2006/ole">
            <mc:AlternateContent xmlns:mc="http://schemas.openxmlformats.org/markup-compatibility/2006">
              <mc:Choice xmlns:v="urn:schemas-microsoft-com:vml" Requires="v">
                <p:oleObj spid="_x0000_s347243" name="משוואה" r:id="rId4" imgW="1041120" imgH="228600" progId="Equation.3">
                  <p:embed/>
                </p:oleObj>
              </mc:Choice>
              <mc:Fallback>
                <p:oleObj name="משוואה" r:id="rId4" imgW="1041120" imgH="2286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953" y="2143120"/>
                        <a:ext cx="2427287"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41"/>
          <p:cNvGraphicFramePr>
            <a:graphicFrameLocks noChangeAspect="1"/>
          </p:cNvGraphicFramePr>
          <p:nvPr/>
        </p:nvGraphicFramePr>
        <p:xfrm>
          <a:off x="1000100" y="2714620"/>
          <a:ext cx="649275" cy="527050"/>
        </p:xfrm>
        <a:graphic>
          <a:graphicData uri="http://schemas.openxmlformats.org/presentationml/2006/ole">
            <mc:AlternateContent xmlns:mc="http://schemas.openxmlformats.org/markup-compatibility/2006">
              <mc:Choice xmlns:v="urn:schemas-microsoft-com:vml" Requires="v">
                <p:oleObj spid="_x0000_s347244" name="משוואה" r:id="rId6" imgW="152280" imgH="203040" progId="Equation.3">
                  <p:embed/>
                </p:oleObj>
              </mc:Choice>
              <mc:Fallback>
                <p:oleObj name="משוואה" r:id="rId6" imgW="152280" imgH="2030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0100" y="2714620"/>
                        <a:ext cx="64927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42"/>
          <p:cNvGraphicFramePr>
            <a:graphicFrameLocks noChangeAspect="1"/>
          </p:cNvGraphicFramePr>
          <p:nvPr/>
        </p:nvGraphicFramePr>
        <p:xfrm>
          <a:off x="1000100" y="3352800"/>
          <a:ext cx="712792" cy="433390"/>
        </p:xfrm>
        <a:graphic>
          <a:graphicData uri="http://schemas.openxmlformats.org/presentationml/2006/ole">
            <mc:AlternateContent xmlns:mc="http://schemas.openxmlformats.org/markup-compatibility/2006">
              <mc:Choice xmlns:v="urn:schemas-microsoft-com:vml" Requires="v">
                <p:oleObj spid="_x0000_s347245" name="משוואה" r:id="rId8" imgW="139680" imgH="152280" progId="Equation.3">
                  <p:embed/>
                </p:oleObj>
              </mc:Choice>
              <mc:Fallback>
                <p:oleObj name="משוואה" r:id="rId8" imgW="139680" imgH="15228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0100" y="3352800"/>
                        <a:ext cx="712792" cy="433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44"/>
          <p:cNvGraphicFramePr>
            <a:graphicFrameLocks noChangeAspect="1"/>
          </p:cNvGraphicFramePr>
          <p:nvPr/>
        </p:nvGraphicFramePr>
        <p:xfrm>
          <a:off x="1001711" y="4508511"/>
          <a:ext cx="3427413" cy="563563"/>
        </p:xfrm>
        <a:graphic>
          <a:graphicData uri="http://schemas.openxmlformats.org/presentationml/2006/ole">
            <mc:AlternateContent xmlns:mc="http://schemas.openxmlformats.org/markup-compatibility/2006">
              <mc:Choice xmlns:v="urn:schemas-microsoft-com:vml" Requires="v">
                <p:oleObj spid="_x0000_s347246" name="משוואה" r:id="rId10" imgW="1612800" imgH="228600" progId="Equation.3">
                  <p:embed/>
                </p:oleObj>
              </mc:Choice>
              <mc:Fallback>
                <p:oleObj name="משוואה" r:id="rId10" imgW="1612800" imgH="22860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1711" y="4508511"/>
                        <a:ext cx="3427413"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48"/>
          <p:cNvGraphicFramePr>
            <a:graphicFrameLocks noChangeAspect="1"/>
          </p:cNvGraphicFramePr>
          <p:nvPr/>
        </p:nvGraphicFramePr>
        <p:xfrm>
          <a:off x="1142976" y="5072074"/>
          <a:ext cx="1357322" cy="549505"/>
        </p:xfrm>
        <a:graphic>
          <a:graphicData uri="http://schemas.openxmlformats.org/presentationml/2006/ole">
            <mc:AlternateContent xmlns:mc="http://schemas.openxmlformats.org/markup-compatibility/2006">
              <mc:Choice xmlns:v="urn:schemas-microsoft-com:vml" Requires="v">
                <p:oleObj spid="_x0000_s347247" name="משוואה" r:id="rId12" imgW="431640" imgH="228600" progId="Equation.3">
                  <p:embed/>
                </p:oleObj>
              </mc:Choice>
              <mc:Fallback>
                <p:oleObj name="משוואה" r:id="rId12" imgW="431640" imgH="22860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2976" y="5072074"/>
                        <a:ext cx="1357322" cy="5495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50"/>
          <p:cNvGraphicFramePr>
            <a:graphicFrameLocks noChangeAspect="1"/>
          </p:cNvGraphicFramePr>
          <p:nvPr/>
        </p:nvGraphicFramePr>
        <p:xfrm>
          <a:off x="1071537" y="5643578"/>
          <a:ext cx="1485913" cy="571504"/>
        </p:xfrm>
        <a:graphic>
          <a:graphicData uri="http://schemas.openxmlformats.org/presentationml/2006/ole">
            <mc:AlternateContent xmlns:mc="http://schemas.openxmlformats.org/markup-compatibility/2006">
              <mc:Choice xmlns:v="urn:schemas-microsoft-com:vml" Requires="v">
                <p:oleObj spid="_x0000_s347248" name="משוואה" r:id="rId14" imgW="444240" imgH="203040" progId="Equation.3">
                  <p:embed/>
                </p:oleObj>
              </mc:Choice>
              <mc:Fallback>
                <p:oleObj name="משוואה" r:id="rId14" imgW="444240" imgH="20304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1537" y="5643578"/>
                        <a:ext cx="1485913" cy="57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44" name="Object 8"/>
          <p:cNvGraphicFramePr>
            <a:graphicFrameLocks noChangeAspect="1"/>
          </p:cNvGraphicFramePr>
          <p:nvPr/>
        </p:nvGraphicFramePr>
        <p:xfrm>
          <a:off x="1071538" y="3929066"/>
          <a:ext cx="712788" cy="433388"/>
        </p:xfrm>
        <a:graphic>
          <a:graphicData uri="http://schemas.openxmlformats.org/presentationml/2006/ole">
            <mc:AlternateContent xmlns:mc="http://schemas.openxmlformats.org/markup-compatibility/2006">
              <mc:Choice xmlns:v="urn:schemas-microsoft-com:vml" Requires="v">
                <p:oleObj spid="_x0000_s347249" name="משוואה" r:id="rId16" imgW="139680" imgH="152280" progId="Equation.3">
                  <p:embed/>
                </p:oleObj>
              </mc:Choice>
              <mc:Fallback>
                <p:oleObj name="משוואה" r:id="rId16" imgW="139680" imgH="152280" progId="Equation.3">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71538" y="3929066"/>
                        <a:ext cx="712788"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3"/>
          <p:cNvSpPr/>
          <p:nvPr/>
        </p:nvSpPr>
        <p:spPr>
          <a:xfrm>
            <a:off x="928662" y="4357694"/>
            <a:ext cx="7715304" cy="64294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928662" y="3714752"/>
            <a:ext cx="4572032" cy="64294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1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3050"/>
            <a:ext cx="8229600" cy="5000660"/>
          </a:xfrm>
        </p:spPr>
        <p:txBody>
          <a:bodyPr>
            <a:normAutofit/>
          </a:bodyPr>
          <a:lstStyle/>
          <a:p>
            <a:pPr marL="514350" indent="-514350">
              <a:lnSpc>
                <a:spcPct val="120000"/>
              </a:lnSpc>
              <a:buNone/>
            </a:pPr>
            <a:r>
              <a:rPr lang="en-US" dirty="0" smtClean="0"/>
              <a:t>Consider the expression                                        :</a:t>
            </a:r>
          </a:p>
          <a:p>
            <a:pPr marL="514350" indent="-514350">
              <a:lnSpc>
                <a:spcPct val="120000"/>
              </a:lnSpc>
              <a:buNone/>
            </a:pPr>
            <a:r>
              <a:rPr lang="en-US" dirty="0" smtClean="0"/>
              <a:t>Recall that                   , and that                   .</a:t>
            </a:r>
          </a:p>
          <a:p>
            <a:pPr marL="514350" indent="-514350">
              <a:lnSpc>
                <a:spcPct val="120000"/>
              </a:lnSpc>
              <a:buNone/>
            </a:pPr>
            <a:r>
              <a:rPr lang="en-US" dirty="0" smtClean="0"/>
              <a:t>Assume that the PDA is in state           , the next input symbol is          ,  and the top stack symbol is         .</a:t>
            </a:r>
          </a:p>
          <a:p>
            <a:pPr marL="514350" indent="-514350">
              <a:lnSpc>
                <a:spcPct val="120000"/>
              </a:lnSpc>
              <a:buNone/>
            </a:pPr>
            <a:endParaRPr lang="en-US" dirty="0" smtClean="0"/>
          </a:p>
          <a:p>
            <a:pPr marL="514350" indent="-514350">
              <a:lnSpc>
                <a:spcPct val="120000"/>
              </a:lnSpc>
              <a:buNone/>
            </a:pPr>
            <a:endParaRPr lang="en-US" dirty="0" smtClean="0"/>
          </a:p>
        </p:txBody>
      </p:sp>
      <p:sp>
        <p:nvSpPr>
          <p:cNvPr id="2" name="Title 1"/>
          <p:cNvSpPr>
            <a:spLocks noGrp="1"/>
          </p:cNvSpPr>
          <p:nvPr>
            <p:ph type="title"/>
          </p:nvPr>
        </p:nvSpPr>
        <p:spPr/>
        <p:txBody>
          <a:bodyPr>
            <a:normAutofit/>
          </a:bodyPr>
          <a:lstStyle/>
          <a:p>
            <a:pPr algn="l"/>
            <a:r>
              <a:rPr lang="en-US" b="1" u="sng" dirty="0" smtClean="0"/>
              <a:t>PDA - The Transition Function</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15</a:t>
            </a:fld>
            <a:endParaRPr lang="en-US" sz="1600" dirty="0"/>
          </a:p>
        </p:txBody>
      </p:sp>
      <p:graphicFrame>
        <p:nvGraphicFramePr>
          <p:cNvPr id="273416" name="Object 8"/>
          <p:cNvGraphicFramePr>
            <a:graphicFrameLocks noChangeAspect="1"/>
          </p:cNvGraphicFramePr>
          <p:nvPr/>
        </p:nvGraphicFramePr>
        <p:xfrm>
          <a:off x="4643438" y="1793867"/>
          <a:ext cx="3427413" cy="563563"/>
        </p:xfrm>
        <a:graphic>
          <a:graphicData uri="http://schemas.openxmlformats.org/presentationml/2006/ole">
            <mc:AlternateContent xmlns:mc="http://schemas.openxmlformats.org/markup-compatibility/2006">
              <mc:Choice xmlns:v="urn:schemas-microsoft-com:vml" Requires="v">
                <p:oleObj spid="_x0000_s360544" name="משוואה" r:id="rId3" imgW="1612800" imgH="228600" progId="Equation.3">
                  <p:embed/>
                </p:oleObj>
              </mc:Choice>
              <mc:Fallback>
                <p:oleObj name="משוואה" r:id="rId3" imgW="161280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1793867"/>
                        <a:ext cx="3427413"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3417" name="Object 9"/>
          <p:cNvGraphicFramePr>
            <a:graphicFrameLocks noChangeAspect="1"/>
          </p:cNvGraphicFramePr>
          <p:nvPr/>
        </p:nvGraphicFramePr>
        <p:xfrm>
          <a:off x="2357438" y="2428868"/>
          <a:ext cx="1646237" cy="565150"/>
        </p:xfrm>
        <a:graphic>
          <a:graphicData uri="http://schemas.openxmlformats.org/presentationml/2006/ole">
            <mc:AlternateContent xmlns:mc="http://schemas.openxmlformats.org/markup-compatibility/2006">
              <mc:Choice xmlns:v="urn:schemas-microsoft-com:vml" Requires="v">
                <p:oleObj spid="_x0000_s360545" name="משוואה" r:id="rId5" imgW="774360" imgH="228600" progId="Equation.3">
                  <p:embed/>
                </p:oleObj>
              </mc:Choice>
              <mc:Fallback>
                <p:oleObj name="משוואה" r:id="rId5" imgW="774360" imgH="2286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7438" y="2428868"/>
                        <a:ext cx="1646237"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3418" name="Object 10"/>
          <p:cNvGraphicFramePr>
            <a:graphicFrameLocks noChangeAspect="1"/>
          </p:cNvGraphicFramePr>
          <p:nvPr/>
        </p:nvGraphicFramePr>
        <p:xfrm>
          <a:off x="5783282" y="2428868"/>
          <a:ext cx="1646238" cy="565150"/>
        </p:xfrm>
        <a:graphic>
          <a:graphicData uri="http://schemas.openxmlformats.org/presentationml/2006/ole">
            <mc:AlternateContent xmlns:mc="http://schemas.openxmlformats.org/markup-compatibility/2006">
              <mc:Choice xmlns:v="urn:schemas-microsoft-com:vml" Requires="v">
                <p:oleObj spid="_x0000_s360546" name="משוואה" r:id="rId7" imgW="774360" imgH="228600" progId="Equation.3">
                  <p:embed/>
                </p:oleObj>
              </mc:Choice>
              <mc:Fallback>
                <p:oleObj name="משוואה" r:id="rId7" imgW="774360" imgH="228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3282" y="2428868"/>
                        <a:ext cx="1646238"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3419" name="Object 11"/>
          <p:cNvGraphicFramePr>
            <a:graphicFrameLocks noChangeAspect="1"/>
          </p:cNvGraphicFramePr>
          <p:nvPr/>
        </p:nvGraphicFramePr>
        <p:xfrm>
          <a:off x="2643174" y="4357694"/>
          <a:ext cx="787400" cy="477837"/>
        </p:xfrm>
        <a:graphic>
          <a:graphicData uri="http://schemas.openxmlformats.org/presentationml/2006/ole">
            <mc:AlternateContent xmlns:mc="http://schemas.openxmlformats.org/markup-compatibility/2006">
              <mc:Choice xmlns:v="urn:schemas-microsoft-com:vml" Requires="v">
                <p:oleObj spid="_x0000_s360547" name="משוואה" r:id="rId9" imgW="291960" imgH="152280" progId="Equation.3">
                  <p:embed/>
                </p:oleObj>
              </mc:Choice>
              <mc:Fallback>
                <p:oleObj name="משוואה" r:id="rId9" imgW="291960" imgH="15228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3174" y="4357694"/>
                        <a:ext cx="787400"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0458" name="Object 11"/>
          <p:cNvGraphicFramePr>
            <a:graphicFrameLocks noChangeAspect="1"/>
          </p:cNvGraphicFramePr>
          <p:nvPr/>
        </p:nvGraphicFramePr>
        <p:xfrm>
          <a:off x="5786446" y="3127376"/>
          <a:ext cx="820737" cy="515938"/>
        </p:xfrm>
        <a:graphic>
          <a:graphicData uri="http://schemas.openxmlformats.org/presentationml/2006/ole">
            <mc:AlternateContent xmlns:mc="http://schemas.openxmlformats.org/markup-compatibility/2006">
              <mc:Choice xmlns:v="urn:schemas-microsoft-com:vml" Requires="v">
                <p:oleObj spid="_x0000_s360548" name="משוואה" r:id="rId11" imgW="304560" imgH="164880" progId="Equation.3">
                  <p:embed/>
                </p:oleObj>
              </mc:Choice>
              <mc:Fallback>
                <p:oleObj name="משוואה" r:id="rId11" imgW="304560" imgH="16488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86446" y="3127376"/>
                        <a:ext cx="820737"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0459" name="Object 11"/>
          <p:cNvGraphicFramePr>
            <a:graphicFrameLocks noChangeAspect="1"/>
          </p:cNvGraphicFramePr>
          <p:nvPr/>
        </p:nvGraphicFramePr>
        <p:xfrm>
          <a:off x="3643306" y="3714752"/>
          <a:ext cx="820738" cy="436562"/>
        </p:xfrm>
        <a:graphic>
          <a:graphicData uri="http://schemas.openxmlformats.org/presentationml/2006/ole">
            <mc:AlternateContent xmlns:mc="http://schemas.openxmlformats.org/markup-compatibility/2006">
              <mc:Choice xmlns:v="urn:schemas-microsoft-com:vml" Requires="v">
                <p:oleObj spid="_x0000_s360549" name="משוואה" r:id="rId13" imgW="304560" imgH="139680" progId="Equation.3">
                  <p:embed/>
                </p:oleObj>
              </mc:Choice>
              <mc:Fallback>
                <p:oleObj name="משוואה" r:id="rId13" imgW="304560" imgH="139680" progId="Equation.3">
                  <p:embed/>
                  <p:pic>
                    <p:nvPicPr>
                      <p:cNvPr id="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43306" y="3714752"/>
                        <a:ext cx="820738"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3050"/>
            <a:ext cx="8229600" cy="5000660"/>
          </a:xfrm>
        </p:spPr>
        <p:txBody>
          <a:bodyPr>
            <a:normAutofit/>
          </a:bodyPr>
          <a:lstStyle/>
          <a:p>
            <a:pPr marL="514350" indent="-514350">
              <a:lnSpc>
                <a:spcPct val="120000"/>
              </a:lnSpc>
              <a:buNone/>
            </a:pPr>
            <a:r>
              <a:rPr lang="en-US" dirty="0" smtClean="0"/>
              <a:t>The next transition may either depend on the input symbol     and the stack symbol    , or only on the input symbol   , or only on the stack symbol    , or on none of them.</a:t>
            </a:r>
          </a:p>
          <a:p>
            <a:pPr marL="514350" indent="-514350">
              <a:lnSpc>
                <a:spcPct val="120000"/>
              </a:lnSpc>
              <a:buNone/>
            </a:pPr>
            <a:r>
              <a:rPr lang="en-US" dirty="0" smtClean="0"/>
              <a:t>This choice is formally expressed by the argument of the transition function as detailed in the next slides.</a:t>
            </a:r>
          </a:p>
          <a:p>
            <a:pPr marL="514350" indent="-514350">
              <a:lnSpc>
                <a:spcPct val="120000"/>
              </a:lnSpc>
              <a:buNone/>
            </a:pPr>
            <a:endParaRPr lang="en-US" dirty="0" smtClean="0"/>
          </a:p>
          <a:p>
            <a:pPr marL="514350" indent="-514350">
              <a:lnSpc>
                <a:spcPct val="120000"/>
              </a:lnSpc>
              <a:buNone/>
            </a:pPr>
            <a:endParaRPr lang="en-US" dirty="0" smtClean="0"/>
          </a:p>
        </p:txBody>
      </p:sp>
      <p:sp>
        <p:nvSpPr>
          <p:cNvPr id="2" name="Title 1"/>
          <p:cNvSpPr>
            <a:spLocks noGrp="1"/>
          </p:cNvSpPr>
          <p:nvPr>
            <p:ph type="title"/>
          </p:nvPr>
        </p:nvSpPr>
        <p:spPr/>
        <p:txBody>
          <a:bodyPr>
            <a:normAutofit/>
          </a:bodyPr>
          <a:lstStyle/>
          <a:p>
            <a:pPr algn="l"/>
            <a:r>
              <a:rPr lang="en-US" b="1" u="sng" dirty="0" smtClean="0"/>
              <a:t>PDA - The Transition Function</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16</a:t>
            </a:fld>
            <a:endParaRPr lang="en-US" sz="1600" dirty="0"/>
          </a:p>
        </p:txBody>
      </p:sp>
      <p:graphicFrame>
        <p:nvGraphicFramePr>
          <p:cNvPr id="362505" name="Object 13"/>
          <p:cNvGraphicFramePr>
            <a:graphicFrameLocks noChangeAspect="1"/>
          </p:cNvGraphicFramePr>
          <p:nvPr/>
        </p:nvGraphicFramePr>
        <p:xfrm>
          <a:off x="7134245" y="2438396"/>
          <a:ext cx="295275" cy="419100"/>
        </p:xfrm>
        <a:graphic>
          <a:graphicData uri="http://schemas.openxmlformats.org/presentationml/2006/ole">
            <mc:AlternateContent xmlns:mc="http://schemas.openxmlformats.org/markup-compatibility/2006">
              <mc:Choice xmlns:v="urn:schemas-microsoft-com:vml" Requires="v">
                <p:oleObj spid="_x0000_s362565" name="משוואה" r:id="rId3" imgW="114120" imgH="139680" progId="Equation.3">
                  <p:embed/>
                </p:oleObj>
              </mc:Choice>
              <mc:Fallback>
                <p:oleObj name="משוואה" r:id="rId3" imgW="114120" imgH="13968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4245" y="2438396"/>
                        <a:ext cx="2952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2506" name="Object 13"/>
          <p:cNvGraphicFramePr>
            <a:graphicFrameLocks noChangeAspect="1"/>
          </p:cNvGraphicFramePr>
          <p:nvPr/>
        </p:nvGraphicFramePr>
        <p:xfrm>
          <a:off x="3214678" y="2428868"/>
          <a:ext cx="328612" cy="381000"/>
        </p:xfrm>
        <a:graphic>
          <a:graphicData uri="http://schemas.openxmlformats.org/presentationml/2006/ole">
            <mc:AlternateContent xmlns:mc="http://schemas.openxmlformats.org/markup-compatibility/2006">
              <mc:Choice xmlns:v="urn:schemas-microsoft-com:vml" Requires="v">
                <p:oleObj spid="_x0000_s362566" name="משוואה" r:id="rId5" imgW="126720" imgH="126720" progId="Equation.3">
                  <p:embed/>
                </p:oleObj>
              </mc:Choice>
              <mc:Fallback>
                <p:oleObj name="משוואה" r:id="rId5" imgW="126720" imgH="126720" progId="Equation.3">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4678" y="2428868"/>
                        <a:ext cx="32861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2507" name="Object 11"/>
          <p:cNvGraphicFramePr>
            <a:graphicFrameLocks noChangeAspect="1"/>
          </p:cNvGraphicFramePr>
          <p:nvPr/>
        </p:nvGraphicFramePr>
        <p:xfrm>
          <a:off x="5172082" y="3000372"/>
          <a:ext cx="328612" cy="381000"/>
        </p:xfrm>
        <a:graphic>
          <a:graphicData uri="http://schemas.openxmlformats.org/presentationml/2006/ole">
            <mc:AlternateContent xmlns:mc="http://schemas.openxmlformats.org/markup-compatibility/2006">
              <mc:Choice xmlns:v="urn:schemas-microsoft-com:vml" Requires="v">
                <p:oleObj spid="_x0000_s362567" name="משוואה" r:id="rId7" imgW="126720" imgH="126720" progId="Equation.3">
                  <p:embed/>
                </p:oleObj>
              </mc:Choice>
              <mc:Fallback>
                <p:oleObj name="משוואה" r:id="rId7" imgW="126720" imgH="126720"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72082" y="3000372"/>
                        <a:ext cx="32861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2508" name="Object 13"/>
          <p:cNvGraphicFramePr>
            <a:graphicFrameLocks noChangeAspect="1"/>
          </p:cNvGraphicFramePr>
          <p:nvPr/>
        </p:nvGraphicFramePr>
        <p:xfrm>
          <a:off x="3276593" y="3581404"/>
          <a:ext cx="295275" cy="419100"/>
        </p:xfrm>
        <a:graphic>
          <a:graphicData uri="http://schemas.openxmlformats.org/presentationml/2006/ole">
            <mc:AlternateContent xmlns:mc="http://schemas.openxmlformats.org/markup-compatibility/2006">
              <mc:Choice xmlns:v="urn:schemas-microsoft-com:vml" Requires="v">
                <p:oleObj spid="_x0000_s362568" name="משוואה" r:id="rId9" imgW="114120" imgH="139680" progId="Equation.3">
                  <p:embed/>
                </p:oleObj>
              </mc:Choice>
              <mc:Fallback>
                <p:oleObj name="משוואה" r:id="rId9" imgW="114120" imgH="139680" progId="Equation.3">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593" y="3581404"/>
                        <a:ext cx="2952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3050"/>
            <a:ext cx="8229600" cy="5000660"/>
          </a:xfrm>
        </p:spPr>
        <p:txBody>
          <a:bodyPr>
            <a:normAutofit fontScale="92500"/>
          </a:bodyPr>
          <a:lstStyle/>
          <a:p>
            <a:pPr marL="514350" indent="-514350">
              <a:lnSpc>
                <a:spcPct val="120000"/>
              </a:lnSpc>
              <a:buNone/>
            </a:pPr>
            <a:r>
              <a:rPr lang="en-US" dirty="0" smtClean="0"/>
              <a:t>Each step of the automaton is </a:t>
            </a:r>
            <a:r>
              <a:rPr lang="en-US" b="1" dirty="0" smtClean="0"/>
              <a:t>atomic</a:t>
            </a:r>
            <a:r>
              <a:rPr lang="en-US" dirty="0" smtClean="0"/>
              <a:t>, meaning it is executed in a single indivisible time unit.</a:t>
            </a:r>
          </a:p>
          <a:p>
            <a:pPr marL="514350" indent="-514350">
              <a:lnSpc>
                <a:spcPct val="120000"/>
              </a:lnSpc>
              <a:buNone/>
            </a:pPr>
            <a:r>
              <a:rPr lang="en-US" dirty="0" smtClean="0"/>
              <a:t>For descriptive purposes only, each step is divided into two separate sub-steps:</a:t>
            </a:r>
          </a:p>
          <a:p>
            <a:pPr marL="514350" indent="-514350">
              <a:lnSpc>
                <a:spcPct val="120000"/>
              </a:lnSpc>
              <a:buNone/>
            </a:pPr>
            <a:r>
              <a:rPr lang="en-US" dirty="0" smtClean="0"/>
              <a:t> </a:t>
            </a:r>
            <a:r>
              <a:rPr lang="en-US" b="1" dirty="0" smtClean="0"/>
              <a:t> </a:t>
            </a:r>
            <a:r>
              <a:rPr lang="en-US" dirty="0" smtClean="0"/>
              <a:t> </a:t>
            </a:r>
            <a:r>
              <a:rPr lang="en-US" b="1" dirty="0" smtClean="0"/>
              <a:t>Sub-step1: </a:t>
            </a:r>
            <a:r>
              <a:rPr lang="en-US" dirty="0" smtClean="0"/>
              <a:t>A symbol may be read from the input, a symbol may be read and popped off the stack.</a:t>
            </a:r>
          </a:p>
          <a:p>
            <a:pPr marL="514350" indent="-514350">
              <a:lnSpc>
                <a:spcPct val="120000"/>
              </a:lnSpc>
              <a:buNone/>
            </a:pPr>
            <a:r>
              <a:rPr lang="en-US" b="1" dirty="0" smtClean="0"/>
              <a:t>Sub-step2: </a:t>
            </a:r>
            <a:r>
              <a:rPr lang="en-US" dirty="0" smtClean="0"/>
              <a:t>A state transition is carried out and a stack symbol may be pushed on the stack.</a:t>
            </a:r>
          </a:p>
          <a:p>
            <a:pPr marL="514350" indent="-514350">
              <a:lnSpc>
                <a:spcPct val="120000"/>
              </a:lnSpc>
              <a:buNone/>
            </a:pPr>
            <a:endParaRPr lang="en-US" dirty="0" smtClean="0"/>
          </a:p>
        </p:txBody>
      </p:sp>
      <p:sp>
        <p:nvSpPr>
          <p:cNvPr id="2" name="Title 1"/>
          <p:cNvSpPr>
            <a:spLocks noGrp="1"/>
          </p:cNvSpPr>
          <p:nvPr>
            <p:ph type="title"/>
          </p:nvPr>
        </p:nvSpPr>
        <p:spPr/>
        <p:txBody>
          <a:bodyPr>
            <a:normAutofit/>
          </a:bodyPr>
          <a:lstStyle/>
          <a:p>
            <a:pPr algn="l"/>
            <a:r>
              <a:rPr lang="en-US" b="1" u="sng" dirty="0" smtClean="0"/>
              <a:t>Transition Function Sub-steps</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17</a:t>
            </a:fld>
            <a:endParaRPr 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3050"/>
            <a:ext cx="8229600" cy="5000660"/>
          </a:xfrm>
        </p:spPr>
        <p:txBody>
          <a:bodyPr>
            <a:normAutofit/>
          </a:bodyPr>
          <a:lstStyle/>
          <a:p>
            <a:pPr marL="514350" indent="-514350">
              <a:lnSpc>
                <a:spcPct val="120000"/>
              </a:lnSpc>
              <a:buNone/>
            </a:pPr>
            <a:r>
              <a:rPr lang="en-US" dirty="0" smtClean="0"/>
              <a:t>If the transition depends both on     and      we write                . In this case     is consumed and      is removed from the stack.</a:t>
            </a:r>
          </a:p>
          <a:p>
            <a:pPr marL="514350" indent="-514350">
              <a:lnSpc>
                <a:spcPct val="120000"/>
              </a:lnSpc>
              <a:buNone/>
            </a:pPr>
            <a:r>
              <a:rPr lang="en-US" dirty="0" smtClean="0"/>
              <a:t>If the transition depends only on     we write                    </a:t>
            </a:r>
            <a:br>
              <a:rPr lang="en-US" dirty="0" smtClean="0"/>
            </a:br>
            <a:r>
              <a:rPr lang="en-US" dirty="0" smtClean="0"/>
              <a:t>             ,     is consumed and the stack does not change.</a:t>
            </a:r>
          </a:p>
        </p:txBody>
      </p:sp>
      <p:sp>
        <p:nvSpPr>
          <p:cNvPr id="2" name="Title 1"/>
          <p:cNvSpPr>
            <a:spLocks noGrp="1"/>
          </p:cNvSpPr>
          <p:nvPr>
            <p:ph type="title"/>
          </p:nvPr>
        </p:nvSpPr>
        <p:spPr/>
        <p:txBody>
          <a:bodyPr>
            <a:normAutofit/>
          </a:bodyPr>
          <a:lstStyle/>
          <a:p>
            <a:pPr algn="l"/>
            <a:r>
              <a:rPr lang="en-US" b="1" u="sng" dirty="0" smtClean="0"/>
              <a:t>Transition Function – 1</a:t>
            </a:r>
            <a:r>
              <a:rPr lang="en-US" b="1" u="sng" baseline="30000" dirty="0" smtClean="0"/>
              <a:t>st</a:t>
            </a:r>
            <a:r>
              <a:rPr lang="en-US" b="1" u="sng" dirty="0" smtClean="0"/>
              <a:t> Sub-step</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18</a:t>
            </a:fld>
            <a:endParaRPr lang="en-US" sz="1600" dirty="0"/>
          </a:p>
        </p:txBody>
      </p:sp>
      <p:graphicFrame>
        <p:nvGraphicFramePr>
          <p:cNvPr id="273425" name="Object 14"/>
          <p:cNvGraphicFramePr>
            <a:graphicFrameLocks noChangeAspect="1"/>
          </p:cNvGraphicFramePr>
          <p:nvPr/>
        </p:nvGraphicFramePr>
        <p:xfrm>
          <a:off x="2068504" y="2362196"/>
          <a:ext cx="1217612" cy="495300"/>
        </p:xfrm>
        <a:graphic>
          <a:graphicData uri="http://schemas.openxmlformats.org/presentationml/2006/ole">
            <mc:AlternateContent xmlns:mc="http://schemas.openxmlformats.org/markup-compatibility/2006">
              <mc:Choice xmlns:v="urn:schemas-microsoft-com:vml" Requires="v">
                <p:oleObj spid="_x0000_s273556" name="משוואה" r:id="rId3" imgW="469800" imgH="164880" progId="Equation.3">
                  <p:embed/>
                </p:oleObj>
              </mc:Choice>
              <mc:Fallback>
                <p:oleObj name="משוואה" r:id="rId3" imgW="469800" imgH="16488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8504" y="2362196"/>
                        <a:ext cx="1217612"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3433" name="Object 14"/>
          <p:cNvGraphicFramePr>
            <a:graphicFrameLocks noChangeAspect="1"/>
          </p:cNvGraphicFramePr>
          <p:nvPr/>
        </p:nvGraphicFramePr>
        <p:xfrm>
          <a:off x="1000100" y="4219584"/>
          <a:ext cx="1184275" cy="495300"/>
        </p:xfrm>
        <a:graphic>
          <a:graphicData uri="http://schemas.openxmlformats.org/presentationml/2006/ole">
            <mc:AlternateContent xmlns:mc="http://schemas.openxmlformats.org/markup-compatibility/2006">
              <mc:Choice xmlns:v="urn:schemas-microsoft-com:vml" Requires="v">
                <p:oleObj spid="_x0000_s273557" name="משוואה" r:id="rId5" imgW="457200" imgH="164880" progId="Equation.3">
                  <p:embed/>
                </p:oleObj>
              </mc:Choice>
              <mc:Fallback>
                <p:oleObj name="משוואה" r:id="rId5" imgW="457200" imgH="164880" progId="Equation.3">
                  <p:embed/>
                  <p:pic>
                    <p:nvPicPr>
                      <p:cNvPr id="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00" y="4219584"/>
                        <a:ext cx="1184275"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3435" name="Object 13"/>
          <p:cNvGraphicFramePr>
            <a:graphicFrameLocks noChangeAspect="1"/>
          </p:cNvGraphicFramePr>
          <p:nvPr/>
        </p:nvGraphicFramePr>
        <p:xfrm>
          <a:off x="1847833" y="3009900"/>
          <a:ext cx="295275" cy="419100"/>
        </p:xfrm>
        <a:graphic>
          <a:graphicData uri="http://schemas.openxmlformats.org/presentationml/2006/ole">
            <mc:AlternateContent xmlns:mc="http://schemas.openxmlformats.org/markup-compatibility/2006">
              <mc:Choice xmlns:v="urn:schemas-microsoft-com:vml" Requires="v">
                <p:oleObj spid="_x0000_s273558" name="משוואה" r:id="rId7" imgW="114120" imgH="139680" progId="Equation.3">
                  <p:embed/>
                </p:oleObj>
              </mc:Choice>
              <mc:Fallback>
                <p:oleObj name="משוואה" r:id="rId7" imgW="114120" imgH="13968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7833" y="3009900"/>
                        <a:ext cx="2952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3436" name="Object 28"/>
          <p:cNvGraphicFramePr>
            <a:graphicFrameLocks noChangeAspect="1"/>
          </p:cNvGraphicFramePr>
          <p:nvPr/>
        </p:nvGraphicFramePr>
        <p:xfrm>
          <a:off x="6029337" y="1833554"/>
          <a:ext cx="328613" cy="381000"/>
        </p:xfrm>
        <a:graphic>
          <a:graphicData uri="http://schemas.openxmlformats.org/presentationml/2006/ole">
            <mc:AlternateContent xmlns:mc="http://schemas.openxmlformats.org/markup-compatibility/2006">
              <mc:Choice xmlns:v="urn:schemas-microsoft-com:vml" Requires="v">
                <p:oleObj spid="_x0000_s273559" name="משוואה" r:id="rId9" imgW="126720" imgH="126720" progId="Equation.3">
                  <p:embed/>
                </p:oleObj>
              </mc:Choice>
              <mc:Fallback>
                <p:oleObj name="משוואה" r:id="rId9" imgW="126720" imgH="126720" progId="Equation.3">
                  <p:embed/>
                  <p:pic>
                    <p:nvPicPr>
                      <p:cNvPr id="0" name="Picture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29337" y="1833554"/>
                        <a:ext cx="3286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3438" name="Object 30"/>
          <p:cNvGraphicFramePr>
            <a:graphicFrameLocks noChangeAspect="1"/>
          </p:cNvGraphicFramePr>
          <p:nvPr/>
        </p:nvGraphicFramePr>
        <p:xfrm>
          <a:off x="5457833" y="2428868"/>
          <a:ext cx="328613" cy="381000"/>
        </p:xfrm>
        <a:graphic>
          <a:graphicData uri="http://schemas.openxmlformats.org/presentationml/2006/ole">
            <mc:AlternateContent xmlns:mc="http://schemas.openxmlformats.org/markup-compatibility/2006">
              <mc:Choice xmlns:v="urn:schemas-microsoft-com:vml" Requires="v">
                <p:oleObj spid="_x0000_s273560" name="משוואה" r:id="rId11" imgW="126720" imgH="126720" progId="Equation.3">
                  <p:embed/>
                </p:oleObj>
              </mc:Choice>
              <mc:Fallback>
                <p:oleObj name="משוואה" r:id="rId11" imgW="126720" imgH="126720" progId="Equation.3">
                  <p:embed/>
                  <p:pic>
                    <p:nvPicPr>
                      <p:cNvPr id="0"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57833" y="2428868"/>
                        <a:ext cx="3286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3440" name="Object 32"/>
          <p:cNvGraphicFramePr>
            <a:graphicFrameLocks noChangeAspect="1"/>
          </p:cNvGraphicFramePr>
          <p:nvPr/>
        </p:nvGraphicFramePr>
        <p:xfrm>
          <a:off x="5957899" y="3690942"/>
          <a:ext cx="328613" cy="381000"/>
        </p:xfrm>
        <a:graphic>
          <a:graphicData uri="http://schemas.openxmlformats.org/presentationml/2006/ole">
            <mc:AlternateContent xmlns:mc="http://schemas.openxmlformats.org/markup-compatibility/2006">
              <mc:Choice xmlns:v="urn:schemas-microsoft-com:vml" Requires="v">
                <p:oleObj spid="_x0000_s273561" name="משוואה" r:id="rId12" imgW="126720" imgH="126720" progId="Equation.3">
                  <p:embed/>
                </p:oleObj>
              </mc:Choice>
              <mc:Fallback>
                <p:oleObj name="משוואה" r:id="rId12" imgW="126720" imgH="126720" progId="Equation.3">
                  <p:embed/>
                  <p:pic>
                    <p:nvPicPr>
                      <p:cNvPr id="0" name="Picture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57899" y="3690942"/>
                        <a:ext cx="3286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3442" name="Object 34"/>
          <p:cNvGraphicFramePr>
            <a:graphicFrameLocks noChangeAspect="1"/>
          </p:cNvGraphicFramePr>
          <p:nvPr/>
        </p:nvGraphicFramePr>
        <p:xfrm>
          <a:off x="2357422" y="4286256"/>
          <a:ext cx="328613" cy="381000"/>
        </p:xfrm>
        <a:graphic>
          <a:graphicData uri="http://schemas.openxmlformats.org/presentationml/2006/ole">
            <mc:AlternateContent xmlns:mc="http://schemas.openxmlformats.org/markup-compatibility/2006">
              <mc:Choice xmlns:v="urn:schemas-microsoft-com:vml" Requires="v">
                <p:oleObj spid="_x0000_s273562" name="משוואה" r:id="rId13" imgW="126720" imgH="126720" progId="Equation.3">
                  <p:embed/>
                </p:oleObj>
              </mc:Choice>
              <mc:Fallback>
                <p:oleObj name="משוואה" r:id="rId13" imgW="126720" imgH="126720" progId="Equation.3">
                  <p:embed/>
                  <p:pic>
                    <p:nvPicPr>
                      <p:cNvPr id="0" name="Picture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7422" y="4286256"/>
                        <a:ext cx="3286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3443" name="Object 13"/>
          <p:cNvGraphicFramePr>
            <a:graphicFrameLocks noChangeAspect="1"/>
          </p:cNvGraphicFramePr>
          <p:nvPr/>
        </p:nvGraphicFramePr>
        <p:xfrm>
          <a:off x="7205683" y="1785926"/>
          <a:ext cx="295275" cy="419100"/>
        </p:xfrm>
        <a:graphic>
          <a:graphicData uri="http://schemas.openxmlformats.org/presentationml/2006/ole">
            <mc:AlternateContent xmlns:mc="http://schemas.openxmlformats.org/markup-compatibility/2006">
              <mc:Choice xmlns:v="urn:schemas-microsoft-com:vml" Requires="v">
                <p:oleObj spid="_x0000_s273563" name="משוואה" r:id="rId14" imgW="114120" imgH="139680" progId="Equation.3">
                  <p:embed/>
                </p:oleObj>
              </mc:Choice>
              <mc:Fallback>
                <p:oleObj name="משוואה" r:id="rId14" imgW="114120" imgH="139680" progId="Equation.3">
                  <p:embed/>
                  <p:pic>
                    <p:nvPicPr>
                      <p:cNvPr id="0" name="Picture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5683" y="1785926"/>
                        <a:ext cx="2952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3050"/>
            <a:ext cx="8229600" cy="5000660"/>
          </a:xfrm>
        </p:spPr>
        <p:txBody>
          <a:bodyPr>
            <a:normAutofit/>
          </a:bodyPr>
          <a:lstStyle/>
          <a:p>
            <a:pPr marL="514350" indent="-514350">
              <a:lnSpc>
                <a:spcPct val="120000"/>
              </a:lnSpc>
              <a:buNone/>
            </a:pPr>
            <a:r>
              <a:rPr lang="en-US" dirty="0" smtClean="0"/>
              <a:t>If the transition depends only on     ,  we write                      </a:t>
            </a:r>
            <a:br>
              <a:rPr lang="en-US" dirty="0" smtClean="0"/>
            </a:br>
            <a:r>
              <a:rPr lang="en-US" dirty="0" smtClean="0"/>
              <a:t>             . In this case      is not consumed and       </a:t>
            </a:r>
            <a:br>
              <a:rPr lang="en-US" dirty="0" smtClean="0"/>
            </a:br>
            <a:r>
              <a:rPr lang="en-US" dirty="0" smtClean="0"/>
              <a:t>     is removed from the stack.</a:t>
            </a:r>
          </a:p>
          <a:p>
            <a:pPr marL="514350" indent="-514350">
              <a:lnSpc>
                <a:spcPct val="120000"/>
              </a:lnSpc>
              <a:buNone/>
            </a:pPr>
            <a:r>
              <a:rPr lang="en-US" dirty="0" smtClean="0"/>
              <a:t>Finally, If the transition depends neither on     , nor on    , we write               . In this case      is not consumed and the stack is not changed.</a:t>
            </a:r>
          </a:p>
        </p:txBody>
      </p:sp>
      <p:sp>
        <p:nvSpPr>
          <p:cNvPr id="2" name="Title 1"/>
          <p:cNvSpPr>
            <a:spLocks noGrp="1"/>
          </p:cNvSpPr>
          <p:nvPr>
            <p:ph type="title"/>
          </p:nvPr>
        </p:nvSpPr>
        <p:spPr/>
        <p:txBody>
          <a:bodyPr>
            <a:normAutofit/>
          </a:bodyPr>
          <a:lstStyle/>
          <a:p>
            <a:pPr algn="l"/>
            <a:r>
              <a:rPr lang="en-US" b="1" u="sng" dirty="0" smtClean="0"/>
              <a:t>Transition Function – 1</a:t>
            </a:r>
            <a:r>
              <a:rPr lang="en-US" b="1" u="sng" baseline="30000" dirty="0" smtClean="0"/>
              <a:t>st</a:t>
            </a:r>
            <a:r>
              <a:rPr lang="en-US" b="1" u="sng" dirty="0" smtClean="0"/>
              <a:t> Sub-step</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19</a:t>
            </a:fld>
            <a:endParaRPr lang="en-US" sz="1600" dirty="0"/>
          </a:p>
        </p:txBody>
      </p:sp>
      <p:graphicFrame>
        <p:nvGraphicFramePr>
          <p:cNvPr id="273421" name="Object 13"/>
          <p:cNvGraphicFramePr>
            <a:graphicFrameLocks noChangeAspect="1"/>
          </p:cNvGraphicFramePr>
          <p:nvPr/>
        </p:nvGraphicFramePr>
        <p:xfrm>
          <a:off x="6072198" y="1785926"/>
          <a:ext cx="295275" cy="419100"/>
        </p:xfrm>
        <a:graphic>
          <a:graphicData uri="http://schemas.openxmlformats.org/presentationml/2006/ole">
            <mc:AlternateContent xmlns:mc="http://schemas.openxmlformats.org/markup-compatibility/2006">
              <mc:Choice xmlns:v="urn:schemas-microsoft-com:vml" Requires="v">
                <p:oleObj spid="_x0000_s363646" name="משוואה" r:id="rId3" imgW="114120" imgH="139680" progId="Equation.3">
                  <p:embed/>
                </p:oleObj>
              </mc:Choice>
              <mc:Fallback>
                <p:oleObj name="משוואה" r:id="rId3" imgW="114120" imgH="13968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2198" y="1785926"/>
                        <a:ext cx="2952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3425" name="Object 14"/>
          <p:cNvGraphicFramePr>
            <a:graphicFrameLocks noChangeAspect="1"/>
          </p:cNvGraphicFramePr>
          <p:nvPr/>
        </p:nvGraphicFramePr>
        <p:xfrm>
          <a:off x="1033463" y="2362200"/>
          <a:ext cx="1150937" cy="495300"/>
        </p:xfrm>
        <a:graphic>
          <a:graphicData uri="http://schemas.openxmlformats.org/presentationml/2006/ole">
            <mc:AlternateContent xmlns:mc="http://schemas.openxmlformats.org/markup-compatibility/2006">
              <mc:Choice xmlns:v="urn:schemas-microsoft-com:vml" Requires="v">
                <p:oleObj spid="_x0000_s363647" name="משוואה" r:id="rId5" imgW="444240" imgH="164880" progId="Equation.3">
                  <p:embed/>
                </p:oleObj>
              </mc:Choice>
              <mc:Fallback>
                <p:oleObj name="משוואה" r:id="rId5" imgW="444240" imgH="16488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3463" y="2362200"/>
                        <a:ext cx="115093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3433" name="Object 14"/>
          <p:cNvGraphicFramePr>
            <a:graphicFrameLocks noChangeAspect="1"/>
          </p:cNvGraphicFramePr>
          <p:nvPr/>
        </p:nvGraphicFramePr>
        <p:xfrm>
          <a:off x="4286248" y="4219575"/>
          <a:ext cx="1150937" cy="495300"/>
        </p:xfrm>
        <a:graphic>
          <a:graphicData uri="http://schemas.openxmlformats.org/presentationml/2006/ole">
            <mc:AlternateContent xmlns:mc="http://schemas.openxmlformats.org/markup-compatibility/2006">
              <mc:Choice xmlns:v="urn:schemas-microsoft-com:vml" Requires="v">
                <p:oleObj spid="_x0000_s363648" name="משוואה" r:id="rId7" imgW="444240" imgH="164880" progId="Equation.3">
                  <p:embed/>
                </p:oleObj>
              </mc:Choice>
              <mc:Fallback>
                <p:oleObj name="משוואה" r:id="rId7" imgW="444240" imgH="164880" progId="Equation.3">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6248" y="4219575"/>
                        <a:ext cx="115093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3435" name="Object 13"/>
          <p:cNvGraphicFramePr>
            <a:graphicFrameLocks noChangeAspect="1"/>
          </p:cNvGraphicFramePr>
          <p:nvPr/>
        </p:nvGraphicFramePr>
        <p:xfrm>
          <a:off x="1071538" y="3009900"/>
          <a:ext cx="295275" cy="419100"/>
        </p:xfrm>
        <a:graphic>
          <a:graphicData uri="http://schemas.openxmlformats.org/presentationml/2006/ole">
            <mc:AlternateContent xmlns:mc="http://schemas.openxmlformats.org/markup-compatibility/2006">
              <mc:Choice xmlns:v="urn:schemas-microsoft-com:vml" Requires="v">
                <p:oleObj spid="_x0000_s363649" name="משוואה" r:id="rId9" imgW="114120" imgH="139680" progId="Equation.3">
                  <p:embed/>
                </p:oleObj>
              </mc:Choice>
              <mc:Fallback>
                <p:oleObj name="משוואה" r:id="rId9" imgW="114120" imgH="1396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1538" y="3009900"/>
                        <a:ext cx="2952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3438" name="Object 30"/>
          <p:cNvGraphicFramePr>
            <a:graphicFrameLocks noChangeAspect="1"/>
          </p:cNvGraphicFramePr>
          <p:nvPr/>
        </p:nvGraphicFramePr>
        <p:xfrm>
          <a:off x="4357686" y="2428868"/>
          <a:ext cx="328613" cy="381000"/>
        </p:xfrm>
        <a:graphic>
          <a:graphicData uri="http://schemas.openxmlformats.org/presentationml/2006/ole">
            <mc:AlternateContent xmlns:mc="http://schemas.openxmlformats.org/markup-compatibility/2006">
              <mc:Choice xmlns:v="urn:schemas-microsoft-com:vml" Requires="v">
                <p:oleObj spid="_x0000_s363650" name="משוואה" r:id="rId11" imgW="126720" imgH="126720" progId="Equation.3">
                  <p:embed/>
                </p:oleObj>
              </mc:Choice>
              <mc:Fallback>
                <p:oleObj name="משוואה" r:id="rId11" imgW="126720" imgH="126720"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57686" y="2428868"/>
                        <a:ext cx="3286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3531" name="Object 30"/>
          <p:cNvGraphicFramePr>
            <a:graphicFrameLocks noChangeAspect="1"/>
          </p:cNvGraphicFramePr>
          <p:nvPr/>
        </p:nvGraphicFramePr>
        <p:xfrm>
          <a:off x="7743850" y="3690942"/>
          <a:ext cx="328612" cy="381000"/>
        </p:xfrm>
        <a:graphic>
          <a:graphicData uri="http://schemas.openxmlformats.org/presentationml/2006/ole">
            <mc:AlternateContent xmlns:mc="http://schemas.openxmlformats.org/markup-compatibility/2006">
              <mc:Choice xmlns:v="urn:schemas-microsoft-com:vml" Requires="v">
                <p:oleObj spid="_x0000_s363651" name="משוואה" r:id="rId13" imgW="126720" imgH="126720" progId="Equation.3">
                  <p:embed/>
                </p:oleObj>
              </mc:Choice>
              <mc:Fallback>
                <p:oleObj name="משוואה" r:id="rId13" imgW="126720" imgH="126720" progId="Equation.3">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43850" y="3690942"/>
                        <a:ext cx="32861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3532" name="Object 13"/>
          <p:cNvGraphicFramePr>
            <a:graphicFrameLocks noChangeAspect="1"/>
          </p:cNvGraphicFramePr>
          <p:nvPr/>
        </p:nvGraphicFramePr>
        <p:xfrm>
          <a:off x="2214546" y="4214818"/>
          <a:ext cx="295275" cy="419100"/>
        </p:xfrm>
        <a:graphic>
          <a:graphicData uri="http://schemas.openxmlformats.org/presentationml/2006/ole">
            <mc:AlternateContent xmlns:mc="http://schemas.openxmlformats.org/markup-compatibility/2006">
              <mc:Choice xmlns:v="urn:schemas-microsoft-com:vml" Requires="v">
                <p:oleObj spid="_x0000_s363652" name="משוואה" r:id="rId14" imgW="114120" imgH="139680" progId="Equation.3">
                  <p:embed/>
                </p:oleObj>
              </mc:Choice>
              <mc:Fallback>
                <p:oleObj name="משוואה" r:id="rId14" imgW="114120" imgH="139680" progId="Equation.3">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46" y="4214818"/>
                        <a:ext cx="2952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3533" name="Object 30"/>
          <p:cNvGraphicFramePr>
            <a:graphicFrameLocks noChangeAspect="1"/>
          </p:cNvGraphicFramePr>
          <p:nvPr/>
        </p:nvGraphicFramePr>
        <p:xfrm>
          <a:off x="7643834" y="4262446"/>
          <a:ext cx="328613" cy="381000"/>
        </p:xfrm>
        <a:graphic>
          <a:graphicData uri="http://schemas.openxmlformats.org/presentationml/2006/ole">
            <mc:AlternateContent xmlns:mc="http://schemas.openxmlformats.org/markup-compatibility/2006">
              <mc:Choice xmlns:v="urn:schemas-microsoft-com:vml" Requires="v">
                <p:oleObj spid="_x0000_s363653" name="משוואה" r:id="rId15" imgW="126720" imgH="126720" progId="Equation.3">
                  <p:embed/>
                </p:oleObj>
              </mc:Choice>
              <mc:Fallback>
                <p:oleObj name="משוואה" r:id="rId15" imgW="126720" imgH="126720" progId="Equation.3">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43834" y="4262446"/>
                        <a:ext cx="3286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lgn="just">
              <a:lnSpc>
                <a:spcPct val="120000"/>
              </a:lnSpc>
            </a:pPr>
            <a:r>
              <a:rPr lang="en-US" b="1" i="1" dirty="0" smtClean="0"/>
              <a:t>Pushdown Automata</a:t>
            </a:r>
            <a:r>
              <a:rPr lang="en-US" dirty="0"/>
              <a:t>:</a:t>
            </a:r>
            <a:r>
              <a:rPr lang="en-US" dirty="0" smtClean="0"/>
              <a:t> a computational model equivalent to context free languages.</a:t>
            </a:r>
          </a:p>
          <a:p>
            <a:pPr algn="just">
              <a:lnSpc>
                <a:spcPct val="120000"/>
              </a:lnSpc>
            </a:pPr>
            <a:r>
              <a:rPr lang="en-US" dirty="0"/>
              <a:t>The class of Context Free Languages is an intermediate class between the class of regular languages and the class of </a:t>
            </a:r>
            <a:r>
              <a:rPr lang="en-US" b="1" dirty="0"/>
              <a:t>Decidable Languages</a:t>
            </a:r>
            <a:r>
              <a:rPr lang="en-US" dirty="0"/>
              <a:t> (To be defined).</a:t>
            </a:r>
          </a:p>
          <a:p>
            <a:pPr algn="just">
              <a:lnSpc>
                <a:spcPct val="120000"/>
              </a:lnSpc>
            </a:pPr>
            <a:r>
              <a:rPr lang="en-US" dirty="0" smtClean="0"/>
              <a:t>A pushdown automata is an NFA </a:t>
            </a:r>
            <a:r>
              <a:rPr lang="en-US" b="1" dirty="0" smtClean="0"/>
              <a:t>augmented with an infinitely large stack</a:t>
            </a:r>
            <a:r>
              <a:rPr lang="en-US" dirty="0" smtClean="0"/>
              <a:t>.</a:t>
            </a:r>
          </a:p>
          <a:p>
            <a:pPr algn="just">
              <a:lnSpc>
                <a:spcPct val="120000"/>
              </a:lnSpc>
            </a:pPr>
            <a:r>
              <a:rPr lang="en-US" dirty="0" smtClean="0"/>
              <a:t>The additional memory enables recognition of some non regular languages.</a:t>
            </a:r>
          </a:p>
        </p:txBody>
      </p:sp>
      <p:sp>
        <p:nvSpPr>
          <p:cNvPr id="2" name="Title 1"/>
          <p:cNvSpPr>
            <a:spLocks noGrp="1"/>
          </p:cNvSpPr>
          <p:nvPr>
            <p:ph type="title"/>
          </p:nvPr>
        </p:nvSpPr>
        <p:spPr/>
        <p:txBody>
          <a:bodyPr>
            <a:normAutofit/>
          </a:bodyPr>
          <a:lstStyle/>
          <a:p>
            <a:pPr algn="l"/>
            <a:r>
              <a:rPr lang="en-US" b="1" u="sng" dirty="0" smtClean="0"/>
              <a:t>Introduction and Motivation</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2</a:t>
            </a:fld>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3050"/>
            <a:ext cx="8229600" cy="4525963"/>
          </a:xfrm>
        </p:spPr>
        <p:txBody>
          <a:bodyPr>
            <a:normAutofit/>
          </a:bodyPr>
          <a:lstStyle/>
          <a:p>
            <a:pPr>
              <a:lnSpc>
                <a:spcPct val="120000"/>
              </a:lnSpc>
            </a:pPr>
            <a:r>
              <a:rPr lang="en-US" dirty="0" smtClean="0"/>
              <a:t>The range of the transition function is             :</a:t>
            </a:r>
            <a:br>
              <a:rPr lang="en-US" dirty="0" smtClean="0"/>
            </a:br>
            <a:r>
              <a:rPr lang="en-US" dirty="0" smtClean="0"/>
              <a:t>The power set of the Cartesian product of the set of PDA states and the stack alphabet.</a:t>
            </a:r>
          </a:p>
          <a:p>
            <a:pPr>
              <a:lnSpc>
                <a:spcPct val="120000"/>
              </a:lnSpc>
            </a:pPr>
            <a:r>
              <a:rPr lang="en-US" dirty="0" smtClean="0"/>
              <a:t>Using pairs means that      determines:</a:t>
            </a:r>
          </a:p>
          <a:p>
            <a:pPr marL="514350" indent="-514350">
              <a:lnSpc>
                <a:spcPct val="120000"/>
              </a:lnSpc>
              <a:buNone/>
            </a:pPr>
            <a:r>
              <a:rPr lang="en-US" dirty="0" smtClean="0"/>
              <a:t>1. The new state to which the PDA moves.</a:t>
            </a:r>
          </a:p>
          <a:p>
            <a:pPr marL="514350" indent="-514350">
              <a:lnSpc>
                <a:spcPct val="120000"/>
              </a:lnSpc>
              <a:buNone/>
            </a:pPr>
            <a:r>
              <a:rPr lang="en-US" dirty="0" smtClean="0"/>
              <a:t>2. The new stack symbol </a:t>
            </a:r>
            <a:r>
              <a:rPr lang="en-US" b="1" dirty="0" smtClean="0"/>
              <a:t>pushed </a:t>
            </a:r>
            <a:r>
              <a:rPr lang="en-US" dirty="0" smtClean="0"/>
              <a:t>on</a:t>
            </a:r>
            <a:r>
              <a:rPr lang="en-US" b="1" dirty="0" smtClean="0"/>
              <a:t> </a:t>
            </a:r>
            <a:r>
              <a:rPr lang="en-US" dirty="0" smtClean="0"/>
              <a:t>the stack. </a:t>
            </a:r>
          </a:p>
        </p:txBody>
      </p:sp>
      <p:sp>
        <p:nvSpPr>
          <p:cNvPr id="2" name="Title 1"/>
          <p:cNvSpPr>
            <a:spLocks noGrp="1"/>
          </p:cNvSpPr>
          <p:nvPr>
            <p:ph type="title"/>
          </p:nvPr>
        </p:nvSpPr>
        <p:spPr/>
        <p:txBody>
          <a:bodyPr>
            <a:normAutofit/>
          </a:bodyPr>
          <a:lstStyle/>
          <a:p>
            <a:pPr algn="l"/>
            <a:r>
              <a:rPr lang="en-US" b="1" u="sng" dirty="0" smtClean="0"/>
              <a:t>PDA - The Transition Function</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20</a:t>
            </a:fld>
            <a:endParaRPr lang="en-US" sz="1600" dirty="0"/>
          </a:p>
        </p:txBody>
      </p:sp>
      <p:graphicFrame>
        <p:nvGraphicFramePr>
          <p:cNvPr id="273416" name="Object 8"/>
          <p:cNvGraphicFramePr>
            <a:graphicFrameLocks noChangeAspect="1"/>
          </p:cNvGraphicFramePr>
          <p:nvPr>
            <p:extLst>
              <p:ext uri="{D42A27DB-BD31-4B8C-83A1-F6EECF244321}">
                <p14:modId xmlns:p14="http://schemas.microsoft.com/office/powerpoint/2010/main" val="2024967969"/>
              </p:ext>
            </p:extLst>
          </p:nvPr>
        </p:nvGraphicFramePr>
        <p:xfrm>
          <a:off x="7164288" y="1772816"/>
          <a:ext cx="1160462" cy="563563"/>
        </p:xfrm>
        <a:graphic>
          <a:graphicData uri="http://schemas.openxmlformats.org/presentationml/2006/ole">
            <mc:AlternateContent xmlns:mc="http://schemas.openxmlformats.org/markup-compatibility/2006">
              <mc:Choice xmlns:v="urn:schemas-microsoft-com:vml" Requires="v">
                <p:oleObj spid="_x0000_s348194" name="משוואה" r:id="rId3" imgW="545760" imgH="228600" progId="Equation.3">
                  <p:embed/>
                </p:oleObj>
              </mc:Choice>
              <mc:Fallback>
                <p:oleObj name="משוואה" r:id="rId3" imgW="54576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1772816"/>
                        <a:ext cx="1160462"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5" name="Object 8"/>
          <p:cNvGraphicFramePr>
            <a:graphicFrameLocks noChangeAspect="1"/>
          </p:cNvGraphicFramePr>
          <p:nvPr>
            <p:extLst>
              <p:ext uri="{D42A27DB-BD31-4B8C-83A1-F6EECF244321}">
                <p14:modId xmlns:p14="http://schemas.microsoft.com/office/powerpoint/2010/main" val="3887574885"/>
              </p:ext>
            </p:extLst>
          </p:nvPr>
        </p:nvGraphicFramePr>
        <p:xfrm>
          <a:off x="4788024" y="3717912"/>
          <a:ext cx="242887" cy="376238"/>
        </p:xfrm>
        <a:graphic>
          <a:graphicData uri="http://schemas.openxmlformats.org/presentationml/2006/ole">
            <mc:AlternateContent xmlns:mc="http://schemas.openxmlformats.org/markup-compatibility/2006">
              <mc:Choice xmlns:v="urn:schemas-microsoft-com:vml" Requires="v">
                <p:oleObj spid="_x0000_s348195" name="משוואה" r:id="rId5" imgW="114120" imgH="152280" progId="Equation.3">
                  <p:embed/>
                </p:oleObj>
              </mc:Choice>
              <mc:Fallback>
                <p:oleObj name="משוואה" r:id="rId5" imgW="114120" imgH="15228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3717912"/>
                        <a:ext cx="242887"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3050"/>
            <a:ext cx="8229600" cy="4525963"/>
          </a:xfrm>
        </p:spPr>
        <p:txBody>
          <a:bodyPr>
            <a:normAutofit fontScale="92500"/>
          </a:bodyPr>
          <a:lstStyle/>
          <a:p>
            <a:pPr>
              <a:lnSpc>
                <a:spcPct val="120000"/>
              </a:lnSpc>
            </a:pPr>
            <a:r>
              <a:rPr lang="en-US" dirty="0" smtClean="0"/>
              <a:t>Using the power set means that the PDA is nondeterministic: At any given situation, it may make a </a:t>
            </a:r>
            <a:r>
              <a:rPr lang="en-US" b="1" i="1" dirty="0" smtClean="0"/>
              <a:t>nondeterministic transition</a:t>
            </a:r>
            <a:r>
              <a:rPr lang="en-US" dirty="0" smtClean="0"/>
              <a:t>.</a:t>
            </a:r>
            <a:r>
              <a:rPr lang="en-US" b="1" i="1" dirty="0" smtClean="0"/>
              <a:t> </a:t>
            </a:r>
          </a:p>
          <a:p>
            <a:pPr>
              <a:lnSpc>
                <a:spcPct val="120000"/>
              </a:lnSpc>
            </a:pPr>
            <a:r>
              <a:rPr lang="en-US" dirty="0" smtClean="0"/>
              <a:t>Finally, the use of                      means that at each transition the PDA may either push a stack symbol onto the stack or not (if the value is</a:t>
            </a:r>
          </a:p>
          <a:p>
            <a:pPr marL="514350" indent="-514350">
              <a:lnSpc>
                <a:spcPct val="120000"/>
              </a:lnSpc>
              <a:buNone/>
            </a:pPr>
            <a:r>
              <a:rPr lang="en-US" dirty="0" smtClean="0"/>
              <a:t>         ).</a:t>
            </a:r>
          </a:p>
        </p:txBody>
      </p:sp>
      <p:sp>
        <p:nvSpPr>
          <p:cNvPr id="2" name="Title 1"/>
          <p:cNvSpPr>
            <a:spLocks noGrp="1"/>
          </p:cNvSpPr>
          <p:nvPr>
            <p:ph type="title"/>
          </p:nvPr>
        </p:nvSpPr>
        <p:spPr/>
        <p:txBody>
          <a:bodyPr>
            <a:normAutofit/>
          </a:bodyPr>
          <a:lstStyle/>
          <a:p>
            <a:pPr algn="l"/>
            <a:r>
              <a:rPr lang="en-US" b="1" u="sng" dirty="0" smtClean="0"/>
              <a:t>PDA - The Transition Function</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21</a:t>
            </a:fld>
            <a:endParaRPr lang="en-US" sz="1600" dirty="0"/>
          </a:p>
        </p:txBody>
      </p:sp>
      <p:graphicFrame>
        <p:nvGraphicFramePr>
          <p:cNvPr id="349188" name="Object 4"/>
          <p:cNvGraphicFramePr>
            <a:graphicFrameLocks noChangeAspect="1"/>
          </p:cNvGraphicFramePr>
          <p:nvPr>
            <p:extLst>
              <p:ext uri="{D42A27DB-BD31-4B8C-83A1-F6EECF244321}">
                <p14:modId xmlns:p14="http://schemas.microsoft.com/office/powerpoint/2010/main" val="696668039"/>
              </p:ext>
            </p:extLst>
          </p:nvPr>
        </p:nvGraphicFramePr>
        <p:xfrm>
          <a:off x="3748881" y="3501008"/>
          <a:ext cx="1646238" cy="565150"/>
        </p:xfrm>
        <a:graphic>
          <a:graphicData uri="http://schemas.openxmlformats.org/presentationml/2006/ole">
            <mc:AlternateContent xmlns:mc="http://schemas.openxmlformats.org/markup-compatibility/2006">
              <mc:Choice xmlns:v="urn:schemas-microsoft-com:vml" Requires="v">
                <p:oleObj spid="_x0000_s349218" name="משוואה" r:id="rId3" imgW="774360" imgH="228600" progId="Equation.3">
                  <p:embed/>
                </p:oleObj>
              </mc:Choice>
              <mc:Fallback>
                <p:oleObj name="משוואה" r:id="rId3" imgW="774360" imgH="2286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8881" y="3501008"/>
                        <a:ext cx="1646238"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9189" name="Object 5"/>
          <p:cNvGraphicFramePr>
            <a:graphicFrameLocks noChangeAspect="1"/>
          </p:cNvGraphicFramePr>
          <p:nvPr>
            <p:extLst>
              <p:ext uri="{D42A27DB-BD31-4B8C-83A1-F6EECF244321}">
                <p14:modId xmlns:p14="http://schemas.microsoft.com/office/powerpoint/2010/main" val="2826244365"/>
              </p:ext>
            </p:extLst>
          </p:nvPr>
        </p:nvGraphicFramePr>
        <p:xfrm>
          <a:off x="971600" y="5229200"/>
          <a:ext cx="368302" cy="476625"/>
        </p:xfrm>
        <a:graphic>
          <a:graphicData uri="http://schemas.openxmlformats.org/presentationml/2006/ole">
            <mc:AlternateContent xmlns:mc="http://schemas.openxmlformats.org/markup-compatibility/2006">
              <mc:Choice xmlns:v="urn:schemas-microsoft-com:vml" Requires="v">
                <p:oleObj spid="_x0000_s349219" name="משוואה" r:id="rId5" imgW="114120" imgH="126720" progId="Equation.3">
                  <p:embed/>
                </p:oleObj>
              </mc:Choice>
              <mc:Fallback>
                <p:oleObj name="משוואה" r:id="rId5" imgW="114120" imgH="12672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5229200"/>
                        <a:ext cx="368302" cy="47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lnSpc>
                <a:spcPct val="120000"/>
              </a:lnSpc>
              <a:buNone/>
            </a:pPr>
            <a:r>
              <a:rPr lang="en-US" b="1" u="sng" dirty="0" smtClean="0"/>
              <a:t>Theorem:</a:t>
            </a:r>
            <a:r>
              <a:rPr lang="en-US" dirty="0" smtClean="0"/>
              <a:t> </a:t>
            </a:r>
          </a:p>
          <a:p>
            <a:pPr marL="514350" indent="-514350">
              <a:lnSpc>
                <a:spcPct val="120000"/>
              </a:lnSpc>
              <a:buNone/>
            </a:pPr>
            <a:r>
              <a:rPr lang="en-US" dirty="0" smtClean="0"/>
              <a:t>A language is CFL if and only if there exists a PDA accepting it. </a:t>
            </a:r>
          </a:p>
          <a:p>
            <a:pPr marL="514350" indent="-514350">
              <a:lnSpc>
                <a:spcPct val="120000"/>
              </a:lnSpc>
              <a:buNone/>
            </a:pPr>
            <a:r>
              <a:rPr lang="en-US" b="1" u="sng" dirty="0" smtClean="0"/>
              <a:t>Lemma-&gt;</a:t>
            </a:r>
          </a:p>
          <a:p>
            <a:pPr marL="514350" indent="-514350">
              <a:lnSpc>
                <a:spcPct val="120000"/>
              </a:lnSpc>
              <a:buNone/>
            </a:pPr>
            <a:r>
              <a:rPr lang="en-US" dirty="0" smtClean="0"/>
              <a:t>For any CFL  </a:t>
            </a:r>
            <a:r>
              <a:rPr lang="en-US" i="1" dirty="0" smtClean="0">
                <a:latin typeface="Times New Roman" pitchFamily="18" charset="0"/>
                <a:cs typeface="Times New Roman" pitchFamily="18" charset="0"/>
              </a:rPr>
              <a:t>L</a:t>
            </a:r>
            <a:r>
              <a:rPr lang="en-US" dirty="0" smtClean="0"/>
              <a:t>, there exists a PDA </a:t>
            </a:r>
            <a:r>
              <a:rPr lang="en-US" i="1" dirty="0" smtClean="0">
                <a:latin typeface="Times New Roman" pitchFamily="18" charset="0"/>
                <a:cs typeface="Times New Roman" pitchFamily="18" charset="0"/>
              </a:rPr>
              <a:t>P</a:t>
            </a:r>
            <a:r>
              <a:rPr lang="en-US" dirty="0" smtClean="0"/>
              <a:t> such that</a:t>
            </a:r>
            <a:br>
              <a:rPr lang="en-US" dirty="0" smtClean="0"/>
            </a:br>
            <a:r>
              <a:rPr lang="en-US" dirty="0" smtClean="0"/>
              <a:t>               . </a:t>
            </a:r>
            <a:endParaRPr lang="en-US"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pPr algn="l"/>
            <a:r>
              <a:rPr lang="en-US" b="1" u="sng" dirty="0" smtClean="0"/>
              <a:t>CFLG-s and PDA-s are Equivalent</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22</a:t>
            </a:fld>
            <a:endParaRPr lang="en-US" sz="1600" dirty="0"/>
          </a:p>
        </p:txBody>
      </p:sp>
      <p:graphicFrame>
        <p:nvGraphicFramePr>
          <p:cNvPr id="364557" name="Object 5"/>
          <p:cNvGraphicFramePr>
            <a:graphicFrameLocks noChangeAspect="1"/>
          </p:cNvGraphicFramePr>
          <p:nvPr/>
        </p:nvGraphicFramePr>
        <p:xfrm>
          <a:off x="1000125" y="4984750"/>
          <a:ext cx="1465263" cy="544513"/>
        </p:xfrm>
        <a:graphic>
          <a:graphicData uri="http://schemas.openxmlformats.org/presentationml/2006/ole">
            <mc:AlternateContent xmlns:mc="http://schemas.openxmlformats.org/markup-compatibility/2006">
              <mc:Choice xmlns:v="urn:schemas-microsoft-com:vml" Requires="v">
                <p:oleObj spid="_x0000_s364572" name="משוואה" r:id="rId3" imgW="444240" imgH="164880" progId="Equation.3">
                  <p:embed/>
                </p:oleObj>
              </mc:Choice>
              <mc:Fallback>
                <p:oleObj name="משוואה" r:id="rId3" imgW="444240" imgH="1648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4984750"/>
                        <a:ext cx="1465263"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lnSpc>
                <a:spcPct val="120000"/>
              </a:lnSpc>
              <a:buNone/>
            </a:pPr>
            <a:r>
              <a:rPr lang="en-US" dirty="0" smtClean="0"/>
              <a:t>Since </a:t>
            </a:r>
            <a:r>
              <a:rPr lang="en-US" i="1" dirty="0" smtClean="0">
                <a:latin typeface="Times New Roman" pitchFamily="18" charset="0"/>
                <a:cs typeface="Times New Roman" pitchFamily="18" charset="0"/>
              </a:rPr>
              <a:t>L </a:t>
            </a:r>
            <a:r>
              <a:rPr lang="en-US" dirty="0" smtClean="0"/>
              <a:t>is a CFL there exists a CFG </a:t>
            </a:r>
            <a:r>
              <a:rPr lang="en-US" i="1" dirty="0" smtClean="0">
                <a:latin typeface="Times New Roman" pitchFamily="18" charset="0"/>
                <a:cs typeface="Times New Roman" pitchFamily="18" charset="0"/>
              </a:rPr>
              <a:t>G </a:t>
            </a:r>
            <a:r>
              <a:rPr lang="en-US" dirty="0" smtClean="0"/>
              <a:t>such that     </a:t>
            </a:r>
            <a:br>
              <a:rPr lang="en-US" dirty="0" smtClean="0"/>
            </a:br>
            <a:r>
              <a:rPr lang="en-US" dirty="0" smtClean="0"/>
              <a:t>             . We will present a PDA </a:t>
            </a:r>
            <a:r>
              <a:rPr lang="en-US" i="1" dirty="0" smtClean="0">
                <a:latin typeface="Times New Roman" pitchFamily="18" charset="0"/>
                <a:cs typeface="Times New Roman" pitchFamily="18" charset="0"/>
              </a:rPr>
              <a:t>P</a:t>
            </a:r>
            <a:r>
              <a:rPr lang="en-US" dirty="0" smtClean="0"/>
              <a:t>, that recognizes </a:t>
            </a:r>
            <a:r>
              <a:rPr lang="en-US" i="1" dirty="0" smtClean="0">
                <a:latin typeface="Times New Roman" pitchFamily="18" charset="0"/>
                <a:cs typeface="Times New Roman" pitchFamily="18" charset="0"/>
              </a:rPr>
              <a:t>L</a:t>
            </a:r>
            <a:r>
              <a:rPr lang="en-US" dirty="0" smtClean="0"/>
              <a:t>. </a:t>
            </a:r>
          </a:p>
          <a:p>
            <a:pPr marL="514350" indent="-514350">
              <a:lnSpc>
                <a:spcPct val="120000"/>
              </a:lnSpc>
              <a:buNone/>
            </a:pPr>
            <a:r>
              <a:rPr lang="en-US" dirty="0" smtClean="0"/>
              <a:t>The PDA </a:t>
            </a:r>
            <a:r>
              <a:rPr lang="en-US" i="1" dirty="0" smtClean="0">
                <a:latin typeface="Times New Roman" pitchFamily="18" charset="0"/>
                <a:cs typeface="Times New Roman" pitchFamily="18" charset="0"/>
              </a:rPr>
              <a:t>P</a:t>
            </a:r>
            <a:r>
              <a:rPr lang="en-US" dirty="0" smtClean="0"/>
              <a:t> starts with a word          on its input.</a:t>
            </a:r>
          </a:p>
          <a:p>
            <a:pPr marL="514350" indent="-514350">
              <a:lnSpc>
                <a:spcPct val="120000"/>
              </a:lnSpc>
              <a:buNone/>
            </a:pPr>
            <a:r>
              <a:rPr lang="en-US" dirty="0" smtClean="0"/>
              <a:t>In order to decide whether              , </a:t>
            </a:r>
            <a:r>
              <a:rPr lang="en-US" i="1" dirty="0" smtClean="0">
                <a:latin typeface="Times New Roman" pitchFamily="18" charset="0"/>
                <a:cs typeface="Times New Roman" pitchFamily="18" charset="0"/>
              </a:rPr>
              <a:t>P</a:t>
            </a:r>
            <a:r>
              <a:rPr lang="en-US" dirty="0" smtClean="0"/>
              <a:t> simulates the derivation of </a:t>
            </a:r>
            <a:r>
              <a:rPr lang="en-US" i="1" dirty="0" smtClean="0">
                <a:latin typeface="Times New Roman" pitchFamily="18" charset="0"/>
                <a:cs typeface="Times New Roman" pitchFamily="18" charset="0"/>
              </a:rPr>
              <a:t>w</a:t>
            </a:r>
            <a:r>
              <a:rPr lang="en-US" dirty="0" smtClean="0"/>
              <a:t>. </a:t>
            </a:r>
          </a:p>
        </p:txBody>
      </p:sp>
      <p:sp>
        <p:nvSpPr>
          <p:cNvPr id="2" name="Title 1"/>
          <p:cNvSpPr>
            <a:spLocks noGrp="1"/>
          </p:cNvSpPr>
          <p:nvPr>
            <p:ph type="title"/>
          </p:nvPr>
        </p:nvSpPr>
        <p:spPr/>
        <p:txBody>
          <a:bodyPr>
            <a:normAutofit/>
          </a:bodyPr>
          <a:lstStyle/>
          <a:p>
            <a:pPr algn="l"/>
            <a:r>
              <a:rPr lang="en-US" b="1" u="sng" dirty="0" smtClean="0"/>
              <a:t>Proof Idea</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23</a:t>
            </a:fld>
            <a:endParaRPr lang="en-US" sz="1600" dirty="0"/>
          </a:p>
        </p:txBody>
      </p:sp>
      <p:graphicFrame>
        <p:nvGraphicFramePr>
          <p:cNvPr id="364557" name="Object 5"/>
          <p:cNvGraphicFramePr>
            <a:graphicFrameLocks noChangeAspect="1"/>
          </p:cNvGraphicFramePr>
          <p:nvPr/>
        </p:nvGraphicFramePr>
        <p:xfrm>
          <a:off x="5357818" y="3500438"/>
          <a:ext cx="922337" cy="512763"/>
        </p:xfrm>
        <a:graphic>
          <a:graphicData uri="http://schemas.openxmlformats.org/presentationml/2006/ole">
            <mc:AlternateContent xmlns:mc="http://schemas.openxmlformats.org/markup-compatibility/2006">
              <mc:Choice xmlns:v="urn:schemas-microsoft-com:vml" Requires="v">
                <p:oleObj spid="_x0000_s365615" name="משוואה" r:id="rId3" imgW="342720" imgH="190440" progId="Equation.3">
                  <p:embed/>
                </p:oleObj>
              </mc:Choice>
              <mc:Fallback>
                <p:oleObj name="משוואה" r:id="rId3" imgW="342720" imgH="1904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7818" y="3500438"/>
                        <a:ext cx="922337"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71" name="Object 5"/>
          <p:cNvGraphicFramePr>
            <a:graphicFrameLocks noChangeAspect="1"/>
          </p:cNvGraphicFramePr>
          <p:nvPr/>
        </p:nvGraphicFramePr>
        <p:xfrm>
          <a:off x="1000100" y="2357438"/>
          <a:ext cx="1230313" cy="444500"/>
        </p:xfrm>
        <a:graphic>
          <a:graphicData uri="http://schemas.openxmlformats.org/presentationml/2006/ole">
            <mc:AlternateContent xmlns:mc="http://schemas.openxmlformats.org/markup-compatibility/2006">
              <mc:Choice xmlns:v="urn:schemas-microsoft-com:vml" Requires="v">
                <p:oleObj spid="_x0000_s365616" name="משוואה" r:id="rId5" imgW="457200" imgH="164880" progId="Equation.3">
                  <p:embed/>
                </p:oleObj>
              </mc:Choice>
              <mc:Fallback>
                <p:oleObj name="משוואה" r:id="rId5" imgW="457200" imgH="1648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00" y="2357438"/>
                        <a:ext cx="1230313"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72" name="Object 5"/>
          <p:cNvGraphicFramePr>
            <a:graphicFrameLocks noChangeAspect="1"/>
          </p:cNvGraphicFramePr>
          <p:nvPr/>
        </p:nvGraphicFramePr>
        <p:xfrm>
          <a:off x="5000628" y="4270384"/>
          <a:ext cx="1230312" cy="444500"/>
        </p:xfrm>
        <a:graphic>
          <a:graphicData uri="http://schemas.openxmlformats.org/presentationml/2006/ole">
            <mc:AlternateContent xmlns:mc="http://schemas.openxmlformats.org/markup-compatibility/2006">
              <mc:Choice xmlns:v="urn:schemas-microsoft-com:vml" Requires="v">
                <p:oleObj spid="_x0000_s365617" name="משוואה" r:id="rId7" imgW="457200" imgH="164880" progId="Equation.3">
                  <p:embed/>
                </p:oleObj>
              </mc:Choice>
              <mc:Fallback>
                <p:oleObj name="משוואה" r:id="rId7" imgW="457200" imgH="1648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0628" y="4270384"/>
                        <a:ext cx="1230312"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lnSpc>
                <a:spcPct val="120000"/>
              </a:lnSpc>
              <a:buNone/>
            </a:pPr>
            <a:r>
              <a:rPr lang="en-US" dirty="0" smtClean="0"/>
              <a:t>Recall that a derivation is a sequence of strings, where each string contains variables and terminals. The first string is always the </a:t>
            </a:r>
            <a:r>
              <a:rPr lang="en-US" b="1" dirty="0" smtClean="0"/>
              <a:t>start symbol </a:t>
            </a:r>
            <a:r>
              <a:rPr lang="en-US" dirty="0" smtClean="0"/>
              <a:t>of </a:t>
            </a:r>
            <a:r>
              <a:rPr lang="en-US" i="1" dirty="0" smtClean="0">
                <a:latin typeface="Times New Roman" pitchFamily="18" charset="0"/>
                <a:cs typeface="Times New Roman" pitchFamily="18" charset="0"/>
              </a:rPr>
              <a:t>G</a:t>
            </a:r>
            <a:r>
              <a:rPr lang="en-US" dirty="0" smtClean="0"/>
              <a:t> and each string is obtained from the previous one by a single activation of some rule.</a:t>
            </a:r>
            <a:r>
              <a:rPr lang="en-US" dirty="0" smtClean="0">
                <a:latin typeface="+mj-lt"/>
                <a:cs typeface="Times New Roman" pitchFamily="18" charset="0"/>
              </a:rPr>
              <a:t> </a:t>
            </a:r>
            <a:endParaRPr lang="en-US" dirty="0" smtClean="0"/>
          </a:p>
        </p:txBody>
      </p:sp>
      <p:sp>
        <p:nvSpPr>
          <p:cNvPr id="2" name="Title 1"/>
          <p:cNvSpPr>
            <a:spLocks noGrp="1"/>
          </p:cNvSpPr>
          <p:nvPr>
            <p:ph type="title"/>
          </p:nvPr>
        </p:nvSpPr>
        <p:spPr/>
        <p:txBody>
          <a:bodyPr>
            <a:normAutofit/>
          </a:bodyPr>
          <a:lstStyle/>
          <a:p>
            <a:pPr algn="l"/>
            <a:r>
              <a:rPr lang="en-US" b="1" u="sng" dirty="0" smtClean="0"/>
              <a:t>Proof Idea (cont.)</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24</a:t>
            </a:fld>
            <a:endParaRPr lang="en-US"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514350" indent="-514350">
              <a:lnSpc>
                <a:spcPct val="120000"/>
              </a:lnSpc>
              <a:buNone/>
            </a:pPr>
            <a:r>
              <a:rPr lang="en-US" dirty="0" smtClean="0"/>
              <a:t>A string may allow activation of several rules and the PDA  </a:t>
            </a:r>
            <a:r>
              <a:rPr lang="en-US" i="1" dirty="0" smtClean="0">
                <a:latin typeface="Times New Roman" pitchFamily="18" charset="0"/>
                <a:cs typeface="Times New Roman" pitchFamily="18" charset="0"/>
              </a:rPr>
              <a:t>P </a:t>
            </a:r>
            <a:r>
              <a:rPr lang="en-US" dirty="0" smtClean="0">
                <a:cs typeface="Times New Roman" pitchFamily="18" charset="0"/>
              </a:rPr>
              <a:t> non deterministically guesses the next rule to be activated.</a:t>
            </a:r>
          </a:p>
          <a:p>
            <a:pPr marL="514350" indent="-514350">
              <a:lnSpc>
                <a:spcPct val="120000"/>
              </a:lnSpc>
              <a:buNone/>
            </a:pPr>
            <a:r>
              <a:rPr lang="en-US" dirty="0" smtClean="0">
                <a:cs typeface="Times New Roman" pitchFamily="18" charset="0"/>
              </a:rPr>
              <a:t>The initial idea for the simulation is to store each intermediate string on the stack. Upon each production, the string on the stack before production is transformed to the string after production.</a:t>
            </a:r>
          </a:p>
          <a:p>
            <a:pPr marL="514350" indent="-514350">
              <a:lnSpc>
                <a:spcPct val="120000"/>
              </a:lnSpc>
              <a:buNone/>
            </a:pPr>
            <a:endParaRPr lang="en-US" dirty="0" smtClean="0"/>
          </a:p>
        </p:txBody>
      </p:sp>
      <p:sp>
        <p:nvSpPr>
          <p:cNvPr id="2" name="Title 1"/>
          <p:cNvSpPr>
            <a:spLocks noGrp="1"/>
          </p:cNvSpPr>
          <p:nvPr>
            <p:ph type="title"/>
          </p:nvPr>
        </p:nvSpPr>
        <p:spPr/>
        <p:txBody>
          <a:bodyPr>
            <a:normAutofit/>
          </a:bodyPr>
          <a:lstStyle/>
          <a:p>
            <a:pPr algn="l"/>
            <a:r>
              <a:rPr lang="en-US" b="1" u="sng" dirty="0" smtClean="0"/>
              <a:t>Proof Idea (cont.)</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25</a:t>
            </a:fld>
            <a:endParaRPr lang="en-US"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lnSpc>
                <a:spcPct val="120000"/>
              </a:lnSpc>
              <a:buNone/>
            </a:pPr>
            <a:r>
              <a:rPr lang="en-US" dirty="0" smtClean="0"/>
              <a:t>Unfortunately, this idea does not quite work since at any given moment, </a:t>
            </a:r>
            <a:r>
              <a:rPr lang="en-US" i="1" dirty="0" smtClean="0">
                <a:latin typeface="Times New Roman" pitchFamily="18" charset="0"/>
                <a:cs typeface="Times New Roman" pitchFamily="18" charset="0"/>
              </a:rPr>
              <a:t>P</a:t>
            </a:r>
            <a:r>
              <a:rPr lang="en-US" dirty="0" smtClean="0">
                <a:cs typeface="Times New Roman" pitchFamily="18" charset="0"/>
              </a:rPr>
              <a:t> can only access the top symbol on the stack.</a:t>
            </a:r>
          </a:p>
          <a:p>
            <a:pPr marL="514350" indent="-514350">
              <a:lnSpc>
                <a:spcPct val="120000"/>
              </a:lnSpc>
              <a:buNone/>
            </a:pPr>
            <a:r>
              <a:rPr lang="en-US" dirty="0" smtClean="0">
                <a:cs typeface="Times New Roman" pitchFamily="18" charset="0"/>
              </a:rPr>
              <a:t>To overcome this problem, the stack holds only a suffix of each intermediate string where the top symbol is the variable to be substituted during the next production. </a:t>
            </a:r>
          </a:p>
          <a:p>
            <a:pPr marL="514350" indent="-514350">
              <a:lnSpc>
                <a:spcPct val="120000"/>
              </a:lnSpc>
              <a:buNone/>
            </a:pPr>
            <a:endParaRPr lang="en-US" dirty="0" smtClean="0"/>
          </a:p>
        </p:txBody>
      </p:sp>
      <p:sp>
        <p:nvSpPr>
          <p:cNvPr id="2" name="Title 1"/>
          <p:cNvSpPr>
            <a:spLocks noGrp="1"/>
          </p:cNvSpPr>
          <p:nvPr>
            <p:ph type="title"/>
          </p:nvPr>
        </p:nvSpPr>
        <p:spPr/>
        <p:txBody>
          <a:bodyPr>
            <a:normAutofit/>
          </a:bodyPr>
          <a:lstStyle/>
          <a:p>
            <a:pPr algn="l"/>
            <a:r>
              <a:rPr lang="en-US" b="1" u="sng" dirty="0" smtClean="0"/>
              <a:t>Proof Idea (cont.)</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26</a:t>
            </a:fld>
            <a:endParaRPr lang="en-US"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lnSpc>
                <a:spcPct val="120000"/>
              </a:lnSpc>
              <a:buNone/>
            </a:pPr>
            <a:endParaRPr lang="en-US" dirty="0" smtClean="0"/>
          </a:p>
        </p:txBody>
      </p:sp>
      <p:sp>
        <p:nvSpPr>
          <p:cNvPr id="2" name="Title 1"/>
          <p:cNvSpPr>
            <a:spLocks noGrp="1"/>
          </p:cNvSpPr>
          <p:nvPr>
            <p:ph type="title"/>
          </p:nvPr>
        </p:nvSpPr>
        <p:spPr/>
        <p:txBody>
          <a:bodyPr>
            <a:normAutofit/>
          </a:bodyPr>
          <a:lstStyle/>
          <a:p>
            <a:pPr algn="l"/>
            <a:r>
              <a:rPr lang="en-US" b="1" u="sng" dirty="0" smtClean="0"/>
              <a:t>The Intermediate String </a:t>
            </a:r>
            <a:r>
              <a:rPr lang="en-US" b="1" i="1" u="sng" dirty="0" smtClean="0">
                <a:latin typeface="Times New Roman" pitchFamily="18" charset="0"/>
                <a:cs typeface="Times New Roman" pitchFamily="18" charset="0"/>
              </a:rPr>
              <a:t>aaSbb</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27</a:t>
            </a:fld>
            <a:endParaRPr lang="en-US" sz="1600" dirty="0"/>
          </a:p>
        </p:txBody>
      </p:sp>
      <p:grpSp>
        <p:nvGrpSpPr>
          <p:cNvPr id="5" name="Group 27"/>
          <p:cNvGrpSpPr/>
          <p:nvPr/>
        </p:nvGrpSpPr>
        <p:grpSpPr>
          <a:xfrm>
            <a:off x="857224" y="2303498"/>
            <a:ext cx="5786478" cy="2393880"/>
            <a:chOff x="857224" y="2303498"/>
            <a:chExt cx="5786478" cy="2393880"/>
          </a:xfrm>
        </p:grpSpPr>
        <p:sp>
          <p:nvSpPr>
            <p:cNvPr id="8" name="TextBox 7"/>
            <p:cNvSpPr txBox="1"/>
            <p:nvPr/>
          </p:nvSpPr>
          <p:spPr>
            <a:xfrm>
              <a:off x="1071538" y="2643182"/>
              <a:ext cx="2857520" cy="553998"/>
            </a:xfrm>
            <a:prstGeom prst="rect">
              <a:avLst/>
            </a:prstGeom>
            <a:noFill/>
            <a:ln w="0">
              <a:solidFill>
                <a:schemeClr val="bg1"/>
              </a:solidFill>
            </a:ln>
          </p:spPr>
          <p:txBody>
            <a:bodyPr wrap="square" rtlCol="0">
              <a:spAutoFit/>
            </a:bodyPr>
            <a:lstStyle/>
            <a:p>
              <a:r>
                <a:rPr lang="en-US" sz="3000" dirty="0" smtClean="0"/>
                <a:t>Finite control</a:t>
              </a:r>
              <a:endParaRPr lang="en-US" sz="3000" dirty="0"/>
            </a:p>
          </p:txBody>
        </p:sp>
        <p:grpSp>
          <p:nvGrpSpPr>
            <p:cNvPr id="6" name="Group 26"/>
            <p:cNvGrpSpPr/>
            <p:nvPr/>
          </p:nvGrpSpPr>
          <p:grpSpPr>
            <a:xfrm>
              <a:off x="857224" y="2303498"/>
              <a:ext cx="5786478" cy="2393880"/>
              <a:chOff x="857224" y="2357430"/>
              <a:chExt cx="5786478" cy="2393880"/>
            </a:xfrm>
          </p:grpSpPr>
          <p:grpSp>
            <p:nvGrpSpPr>
              <p:cNvPr id="9" name="Group 25"/>
              <p:cNvGrpSpPr/>
              <p:nvPr/>
            </p:nvGrpSpPr>
            <p:grpSpPr>
              <a:xfrm>
                <a:off x="857224" y="2357430"/>
                <a:ext cx="5786478" cy="1676111"/>
                <a:chOff x="857224" y="2357430"/>
                <a:chExt cx="5786478" cy="1676111"/>
              </a:xfrm>
            </p:grpSpPr>
            <p:sp>
              <p:nvSpPr>
                <p:cNvPr id="7" name="Rectangle 6"/>
                <p:cNvSpPr/>
                <p:nvPr/>
              </p:nvSpPr>
              <p:spPr>
                <a:xfrm>
                  <a:off x="857224" y="2357430"/>
                  <a:ext cx="3286148" cy="16430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4500562" y="3571876"/>
                  <a:ext cx="428628" cy="461665"/>
                </a:xfrm>
                <a:prstGeom prst="rect">
                  <a:avLst/>
                </a:prstGeom>
                <a:noFill/>
                <a:ln w="3175">
                  <a:solidFill>
                    <a:schemeClr val="tx1"/>
                  </a:solidFill>
                </a:ln>
              </p:spPr>
              <p:txBody>
                <a:bodyPr wrap="square" rtlCol="0">
                  <a:spAutoFit/>
                </a:bodyPr>
                <a:lstStyle/>
                <a:p>
                  <a:r>
                    <a:rPr lang="en-US" sz="2400" dirty="0" smtClean="0"/>
                    <a:t>a</a:t>
                  </a:r>
                  <a:endParaRPr lang="en-US" sz="2400" dirty="0"/>
                </a:p>
              </p:txBody>
            </p:sp>
            <p:sp>
              <p:nvSpPr>
                <p:cNvPr id="14" name="TextBox 13"/>
                <p:cNvSpPr txBox="1"/>
                <p:nvPr/>
              </p:nvSpPr>
              <p:spPr>
                <a:xfrm>
                  <a:off x="5357818" y="3571876"/>
                  <a:ext cx="428628" cy="461665"/>
                </a:xfrm>
                <a:prstGeom prst="rect">
                  <a:avLst/>
                </a:prstGeom>
                <a:noFill/>
                <a:ln w="3175">
                  <a:solidFill>
                    <a:schemeClr val="tx1"/>
                  </a:solidFill>
                </a:ln>
              </p:spPr>
              <p:txBody>
                <a:bodyPr wrap="square" rtlCol="0">
                  <a:spAutoFit/>
                </a:bodyPr>
                <a:lstStyle/>
                <a:p>
                  <a:r>
                    <a:rPr lang="en-US" sz="2400" dirty="0" smtClean="0"/>
                    <a:t>a</a:t>
                  </a:r>
                  <a:endParaRPr lang="en-US" sz="2400" dirty="0"/>
                </a:p>
              </p:txBody>
            </p:sp>
            <p:sp>
              <p:nvSpPr>
                <p:cNvPr id="15" name="TextBox 14"/>
                <p:cNvSpPr txBox="1"/>
                <p:nvPr/>
              </p:nvSpPr>
              <p:spPr>
                <a:xfrm>
                  <a:off x="4929190" y="3571876"/>
                  <a:ext cx="428628" cy="461665"/>
                </a:xfrm>
                <a:prstGeom prst="rect">
                  <a:avLst/>
                </a:prstGeom>
                <a:noFill/>
                <a:ln w="3175">
                  <a:solidFill>
                    <a:schemeClr val="tx1"/>
                  </a:solidFill>
                </a:ln>
              </p:spPr>
              <p:txBody>
                <a:bodyPr wrap="square" rtlCol="0">
                  <a:spAutoFit/>
                </a:bodyPr>
                <a:lstStyle/>
                <a:p>
                  <a:r>
                    <a:rPr lang="en-US" sz="2400" dirty="0" smtClean="0"/>
                    <a:t>a</a:t>
                  </a:r>
                  <a:endParaRPr lang="en-US" sz="2400" dirty="0"/>
                </a:p>
              </p:txBody>
            </p:sp>
            <p:sp>
              <p:nvSpPr>
                <p:cNvPr id="16" name="TextBox 15"/>
                <p:cNvSpPr txBox="1"/>
                <p:nvPr/>
              </p:nvSpPr>
              <p:spPr>
                <a:xfrm>
                  <a:off x="5786446" y="3571876"/>
                  <a:ext cx="428628" cy="461665"/>
                </a:xfrm>
                <a:prstGeom prst="rect">
                  <a:avLst/>
                </a:prstGeom>
                <a:noFill/>
                <a:ln w="3175">
                  <a:solidFill>
                    <a:schemeClr val="tx1"/>
                  </a:solidFill>
                </a:ln>
              </p:spPr>
              <p:txBody>
                <a:bodyPr wrap="square" rtlCol="0">
                  <a:spAutoFit/>
                </a:bodyPr>
                <a:lstStyle/>
                <a:p>
                  <a:r>
                    <a:rPr lang="en-US" sz="2400" dirty="0" smtClean="0"/>
                    <a:t>b</a:t>
                  </a:r>
                  <a:endParaRPr lang="en-US" sz="2400" dirty="0"/>
                </a:p>
              </p:txBody>
            </p:sp>
            <p:sp>
              <p:nvSpPr>
                <p:cNvPr id="17" name="TextBox 16"/>
                <p:cNvSpPr txBox="1"/>
                <p:nvPr/>
              </p:nvSpPr>
              <p:spPr>
                <a:xfrm>
                  <a:off x="6215074" y="3571876"/>
                  <a:ext cx="428628" cy="461665"/>
                </a:xfrm>
                <a:prstGeom prst="rect">
                  <a:avLst/>
                </a:prstGeom>
                <a:noFill/>
                <a:ln w="3175">
                  <a:solidFill>
                    <a:schemeClr val="tx1"/>
                  </a:solidFill>
                </a:ln>
              </p:spPr>
              <p:txBody>
                <a:bodyPr wrap="square" rtlCol="0">
                  <a:spAutoFit/>
                </a:bodyPr>
                <a:lstStyle/>
                <a:p>
                  <a:r>
                    <a:rPr lang="en-US" sz="2400" dirty="0" smtClean="0"/>
                    <a:t>b</a:t>
                  </a:r>
                  <a:endParaRPr lang="en-US" sz="2400" dirty="0"/>
                </a:p>
              </p:txBody>
            </p:sp>
            <p:cxnSp>
              <p:nvCxnSpPr>
                <p:cNvPr id="24" name="Straight Arrow Connector 23"/>
                <p:cNvCxnSpPr/>
                <p:nvPr/>
              </p:nvCxnSpPr>
              <p:spPr>
                <a:xfrm rot="5400000">
                  <a:off x="5383593" y="3384131"/>
                  <a:ext cx="3754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4714876" y="4197312"/>
                <a:ext cx="1357322" cy="553998"/>
              </a:xfrm>
              <a:prstGeom prst="rect">
                <a:avLst/>
              </a:prstGeom>
              <a:noFill/>
              <a:ln>
                <a:solidFill>
                  <a:schemeClr val="tx1"/>
                </a:solidFill>
              </a:ln>
            </p:spPr>
            <p:txBody>
              <a:bodyPr wrap="square" rtlCol="0">
                <a:spAutoFit/>
              </a:bodyPr>
              <a:lstStyle/>
              <a:p>
                <a:r>
                  <a:rPr lang="en-US" sz="3000" dirty="0" smtClean="0"/>
                  <a:t>input</a:t>
                </a:r>
                <a:endParaRPr lang="en-US" sz="3000" dirty="0"/>
              </a:p>
            </p:txBody>
          </p:sp>
        </p:grpSp>
      </p:grpSp>
      <p:sp>
        <p:nvSpPr>
          <p:cNvPr id="18" name="TextBox 17"/>
          <p:cNvSpPr txBox="1"/>
          <p:nvPr/>
        </p:nvSpPr>
        <p:spPr>
          <a:xfrm>
            <a:off x="7858148" y="2967335"/>
            <a:ext cx="428628" cy="461665"/>
          </a:xfrm>
          <a:prstGeom prst="rect">
            <a:avLst/>
          </a:prstGeom>
          <a:noFill/>
          <a:ln w="0">
            <a:solidFill>
              <a:schemeClr val="tx1"/>
            </a:solidFill>
          </a:ln>
        </p:spPr>
        <p:txBody>
          <a:bodyPr wrap="square" rtlCol="0">
            <a:spAutoFit/>
          </a:bodyPr>
          <a:lstStyle/>
          <a:p>
            <a:r>
              <a:rPr lang="en-US" sz="2400" dirty="0" smtClean="0"/>
              <a:t>S</a:t>
            </a:r>
            <a:endParaRPr lang="en-US" sz="2400" dirty="0"/>
          </a:p>
        </p:txBody>
      </p:sp>
      <p:sp>
        <p:nvSpPr>
          <p:cNvPr id="19" name="TextBox 18"/>
          <p:cNvSpPr txBox="1"/>
          <p:nvPr/>
        </p:nvSpPr>
        <p:spPr>
          <a:xfrm>
            <a:off x="7858148" y="3429000"/>
            <a:ext cx="428628" cy="461665"/>
          </a:xfrm>
          <a:prstGeom prst="rect">
            <a:avLst/>
          </a:prstGeom>
          <a:noFill/>
          <a:ln w="3175">
            <a:solidFill>
              <a:schemeClr val="tx1"/>
            </a:solidFill>
          </a:ln>
        </p:spPr>
        <p:txBody>
          <a:bodyPr wrap="square" rtlCol="0">
            <a:spAutoFit/>
          </a:bodyPr>
          <a:lstStyle/>
          <a:p>
            <a:r>
              <a:rPr lang="en-US" sz="2400" dirty="0" smtClean="0"/>
              <a:t>b</a:t>
            </a:r>
            <a:endParaRPr lang="en-US" sz="2400" dirty="0"/>
          </a:p>
        </p:txBody>
      </p:sp>
      <p:sp>
        <p:nvSpPr>
          <p:cNvPr id="33" name="TextBox 32"/>
          <p:cNvSpPr txBox="1"/>
          <p:nvPr/>
        </p:nvSpPr>
        <p:spPr>
          <a:xfrm>
            <a:off x="7500958" y="5018142"/>
            <a:ext cx="1857388" cy="553998"/>
          </a:xfrm>
          <a:prstGeom prst="rect">
            <a:avLst/>
          </a:prstGeom>
          <a:noFill/>
        </p:spPr>
        <p:txBody>
          <a:bodyPr wrap="square" rtlCol="0">
            <a:spAutoFit/>
          </a:bodyPr>
          <a:lstStyle/>
          <a:p>
            <a:r>
              <a:rPr lang="en-US" sz="3000" dirty="0" smtClean="0"/>
              <a:t>stack</a:t>
            </a:r>
            <a:endParaRPr lang="en-US" sz="3000" dirty="0"/>
          </a:p>
        </p:txBody>
      </p:sp>
      <p:cxnSp>
        <p:nvCxnSpPr>
          <p:cNvPr id="35" name="Straight Arrow Connector 34"/>
          <p:cNvCxnSpPr/>
          <p:nvPr/>
        </p:nvCxnSpPr>
        <p:spPr>
          <a:xfrm rot="5400000">
            <a:off x="7857354" y="2785264"/>
            <a:ext cx="42862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7831986" y="4286256"/>
            <a:ext cx="456378" cy="666431"/>
            <a:chOff x="7831986" y="3857628"/>
            <a:chExt cx="456378" cy="666431"/>
          </a:xfrm>
        </p:grpSpPr>
        <p:sp>
          <p:nvSpPr>
            <p:cNvPr id="20" name="TextBox 19"/>
            <p:cNvSpPr txBox="1"/>
            <p:nvPr/>
          </p:nvSpPr>
          <p:spPr>
            <a:xfrm>
              <a:off x="7858148" y="3896029"/>
              <a:ext cx="428628" cy="461665"/>
            </a:xfrm>
            <a:prstGeom prst="rect">
              <a:avLst/>
            </a:prstGeom>
            <a:noFill/>
            <a:ln w="0">
              <a:solidFill>
                <a:schemeClr val="bg1"/>
              </a:solidFill>
            </a:ln>
          </p:spPr>
          <p:txBody>
            <a:bodyPr wrap="square" rtlCol="0">
              <a:spAutoFit/>
            </a:bodyPr>
            <a:lstStyle/>
            <a:p>
              <a:r>
                <a:rPr lang="en-US" sz="2400" dirty="0" smtClean="0"/>
                <a:t>$</a:t>
              </a:r>
              <a:endParaRPr lang="en-US" sz="2400" dirty="0"/>
            </a:p>
          </p:txBody>
        </p:sp>
        <p:cxnSp>
          <p:nvCxnSpPr>
            <p:cNvPr id="27" name="Straight Connector 26"/>
            <p:cNvCxnSpPr/>
            <p:nvPr/>
          </p:nvCxnSpPr>
          <p:spPr>
            <a:xfrm rot="5400000">
              <a:off x="7587038" y="4178305"/>
              <a:ext cx="50006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8037537" y="4106867"/>
              <a:ext cx="50006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Freeform 36"/>
            <p:cNvSpPr/>
            <p:nvPr/>
          </p:nvSpPr>
          <p:spPr>
            <a:xfrm>
              <a:off x="7831986" y="4393128"/>
              <a:ext cx="454790" cy="130931"/>
            </a:xfrm>
            <a:custGeom>
              <a:avLst/>
              <a:gdLst>
                <a:gd name="connsiteX0" fmla="*/ 5085 w 454790"/>
                <a:gd name="connsiteY0" fmla="*/ 37631 h 130931"/>
                <a:gd name="connsiteX1" fmla="*/ 20075 w 454790"/>
                <a:gd name="connsiteY1" fmla="*/ 97592 h 130931"/>
                <a:gd name="connsiteX2" fmla="*/ 229937 w 454790"/>
                <a:gd name="connsiteY2" fmla="*/ 52621 h 130931"/>
                <a:gd name="connsiteX3" fmla="*/ 244928 w 454790"/>
                <a:gd name="connsiteY3" fmla="*/ 7651 h 130931"/>
                <a:gd name="connsiteX4" fmla="*/ 304888 w 454790"/>
                <a:gd name="connsiteY4" fmla="*/ 22641 h 130931"/>
                <a:gd name="connsiteX5" fmla="*/ 454790 w 454790"/>
                <a:gd name="connsiteY5" fmla="*/ 22641 h 130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4790" h="130931">
                  <a:moveTo>
                    <a:pt x="5085" y="37631"/>
                  </a:moveTo>
                  <a:cubicBezTo>
                    <a:pt x="10082" y="57618"/>
                    <a:pt x="0" y="92959"/>
                    <a:pt x="20075" y="97592"/>
                  </a:cubicBezTo>
                  <a:cubicBezTo>
                    <a:pt x="164541" y="130931"/>
                    <a:pt x="169039" y="113521"/>
                    <a:pt x="229937" y="52621"/>
                  </a:cubicBezTo>
                  <a:cubicBezTo>
                    <a:pt x="234934" y="37631"/>
                    <a:pt x="230257" y="13519"/>
                    <a:pt x="244928" y="7651"/>
                  </a:cubicBezTo>
                  <a:cubicBezTo>
                    <a:pt x="264056" y="0"/>
                    <a:pt x="284339" y="21173"/>
                    <a:pt x="304888" y="22641"/>
                  </a:cubicBezTo>
                  <a:cubicBezTo>
                    <a:pt x="354728" y="26201"/>
                    <a:pt x="404823" y="22641"/>
                    <a:pt x="454790" y="2264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31" name="TextBox 30"/>
          <p:cNvSpPr txBox="1"/>
          <p:nvPr/>
        </p:nvSpPr>
        <p:spPr>
          <a:xfrm>
            <a:off x="6643702" y="3538839"/>
            <a:ext cx="428628" cy="461665"/>
          </a:xfrm>
          <a:prstGeom prst="rect">
            <a:avLst/>
          </a:prstGeom>
          <a:noFill/>
          <a:ln w="3175">
            <a:solidFill>
              <a:schemeClr val="tx1"/>
            </a:solidFill>
          </a:ln>
        </p:spPr>
        <p:txBody>
          <a:bodyPr wrap="square" rtlCol="0">
            <a:spAutoFit/>
          </a:bodyPr>
          <a:lstStyle/>
          <a:p>
            <a:r>
              <a:rPr lang="en-US" sz="2400" dirty="0" smtClean="0"/>
              <a:t>b</a:t>
            </a:r>
            <a:endParaRPr lang="en-US" sz="2400" dirty="0"/>
          </a:p>
        </p:txBody>
      </p:sp>
      <p:sp>
        <p:nvSpPr>
          <p:cNvPr id="41" name="TextBox 40"/>
          <p:cNvSpPr txBox="1"/>
          <p:nvPr/>
        </p:nvSpPr>
        <p:spPr>
          <a:xfrm>
            <a:off x="7858148" y="3896029"/>
            <a:ext cx="428628" cy="461665"/>
          </a:xfrm>
          <a:prstGeom prst="rect">
            <a:avLst/>
          </a:prstGeom>
          <a:noFill/>
          <a:ln w="3175">
            <a:solidFill>
              <a:schemeClr val="tx1"/>
            </a:solidFill>
          </a:ln>
        </p:spPr>
        <p:txBody>
          <a:bodyPr wrap="square" rtlCol="0">
            <a:spAutoFit/>
          </a:bodyPr>
          <a:lstStyle/>
          <a:p>
            <a:r>
              <a:rPr lang="en-US" sz="2400" dirty="0" smtClean="0"/>
              <a:t>b</a:t>
            </a:r>
            <a:endParaRPr lang="en-US" sz="2400" dirty="0"/>
          </a:p>
        </p:txBody>
      </p:sp>
      <p:cxnSp>
        <p:nvCxnSpPr>
          <p:cNvPr id="47" name="Straight Connector 46"/>
          <p:cNvCxnSpPr/>
          <p:nvPr/>
        </p:nvCxnSpPr>
        <p:spPr>
          <a:xfrm flipV="1">
            <a:off x="4143372" y="2643182"/>
            <a:ext cx="3929090" cy="71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 idx="3"/>
          </p:cNvCxnSpPr>
          <p:nvPr/>
        </p:nvCxnSpPr>
        <p:spPr>
          <a:xfrm>
            <a:off x="4143372" y="3125035"/>
            <a:ext cx="1428760" cy="18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514350" indent="-514350">
              <a:lnSpc>
                <a:spcPct val="120000"/>
              </a:lnSpc>
              <a:buNone/>
            </a:pPr>
            <a:r>
              <a:rPr lang="en-US" dirty="0" smtClean="0"/>
              <a:t>Push the marker $ and the start symbol </a:t>
            </a:r>
            <a:r>
              <a:rPr lang="en-US" i="1" dirty="0" smtClean="0">
                <a:latin typeface="Times New Roman" pitchFamily="18" charset="0"/>
                <a:cs typeface="Times New Roman" pitchFamily="18" charset="0"/>
              </a:rPr>
              <a:t>S</a:t>
            </a:r>
            <a:r>
              <a:rPr lang="en-US" dirty="0" smtClean="0"/>
              <a:t> on the stack. </a:t>
            </a:r>
          </a:p>
          <a:p>
            <a:pPr marL="514350" indent="-514350">
              <a:lnSpc>
                <a:spcPct val="120000"/>
              </a:lnSpc>
              <a:buNone/>
            </a:pPr>
            <a:r>
              <a:rPr lang="en-US" b="1" dirty="0" smtClean="0"/>
              <a:t>Repeat</a:t>
            </a:r>
          </a:p>
          <a:p>
            <a:pPr marL="514350" indent="-514350">
              <a:lnSpc>
                <a:spcPct val="120000"/>
              </a:lnSpc>
              <a:buNone/>
            </a:pPr>
            <a:r>
              <a:rPr lang="en-US" b="1" dirty="0" smtClean="0"/>
              <a:t>If</a:t>
            </a:r>
            <a:r>
              <a:rPr lang="en-US" dirty="0" smtClean="0"/>
              <a:t> the top symbol is a variable </a:t>
            </a:r>
            <a:r>
              <a:rPr lang="en-US" i="1" dirty="0" smtClean="0">
                <a:latin typeface="Times New Roman" pitchFamily="18" charset="0"/>
                <a:cs typeface="Times New Roman" pitchFamily="18" charset="0"/>
              </a:rPr>
              <a:t>V</a:t>
            </a:r>
            <a:r>
              <a:rPr lang="en-US" dirty="0" smtClean="0"/>
              <a:t> – Replace </a:t>
            </a:r>
            <a:r>
              <a:rPr lang="en-US" i="1" dirty="0" smtClean="0">
                <a:latin typeface="Times New Roman" pitchFamily="18" charset="0"/>
                <a:cs typeface="Times New Roman" pitchFamily="18" charset="0"/>
              </a:rPr>
              <a:t>V</a:t>
            </a:r>
            <a:r>
              <a:rPr lang="en-US" dirty="0" smtClean="0"/>
              <a:t> by the right hand side of some non deterministically chosen rule whose left hand side is </a:t>
            </a:r>
            <a:r>
              <a:rPr lang="en-US" i="1" dirty="0" smtClean="0">
                <a:latin typeface="Times New Roman" pitchFamily="18" charset="0"/>
                <a:cs typeface="Times New Roman" pitchFamily="18" charset="0"/>
              </a:rPr>
              <a:t>V</a:t>
            </a:r>
            <a:r>
              <a:rPr lang="en-US" dirty="0" smtClean="0"/>
              <a:t> .</a:t>
            </a:r>
          </a:p>
          <a:p>
            <a:pPr marL="514350" indent="-514350">
              <a:lnSpc>
                <a:spcPct val="120000"/>
              </a:lnSpc>
              <a:buNone/>
            </a:pPr>
            <a:r>
              <a:rPr lang="en-US" dirty="0" smtClean="0">
                <a:cs typeface="Times New Roman" pitchFamily="18" charset="0"/>
              </a:rPr>
              <a:t>			….. </a:t>
            </a:r>
          </a:p>
          <a:p>
            <a:pPr marL="514350" indent="-514350">
              <a:lnSpc>
                <a:spcPct val="120000"/>
              </a:lnSpc>
              <a:buNone/>
            </a:pPr>
            <a:endParaRPr lang="en-US" dirty="0" smtClean="0"/>
          </a:p>
        </p:txBody>
      </p:sp>
      <p:sp>
        <p:nvSpPr>
          <p:cNvPr id="2" name="Title 1"/>
          <p:cNvSpPr>
            <a:spLocks noGrp="1"/>
          </p:cNvSpPr>
          <p:nvPr>
            <p:ph type="title"/>
          </p:nvPr>
        </p:nvSpPr>
        <p:spPr/>
        <p:txBody>
          <a:bodyPr>
            <a:normAutofit/>
          </a:bodyPr>
          <a:lstStyle/>
          <a:p>
            <a:pPr algn="l"/>
            <a:r>
              <a:rPr lang="en-US" b="1" u="sng" dirty="0" smtClean="0"/>
              <a:t>Informal Description of </a:t>
            </a:r>
            <a:r>
              <a:rPr lang="en-US" b="1" i="1" u="sng" dirty="0" smtClean="0">
                <a:latin typeface="Times New Roman" pitchFamily="18" charset="0"/>
                <a:cs typeface="Times New Roman" pitchFamily="18" charset="0"/>
              </a:rPr>
              <a:t>P</a:t>
            </a:r>
            <a:endParaRPr lang="en-US" u="sng" dirty="0">
              <a:latin typeface="Times New Roman" pitchFamily="18" charset="0"/>
              <a:cs typeface="Times New Roman" pitchFamily="18" charset="0"/>
            </a:endParaRPr>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28</a:t>
            </a:fld>
            <a:endParaRPr lang="en-US" sz="1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514350" indent="-514350">
              <a:lnSpc>
                <a:spcPct val="120000"/>
              </a:lnSpc>
              <a:buNone/>
            </a:pPr>
            <a:r>
              <a:rPr lang="en-US" dirty="0" smtClean="0"/>
              <a:t>Push the marker $ and the start symbol </a:t>
            </a:r>
            <a:r>
              <a:rPr lang="en-US" i="1" dirty="0" smtClean="0">
                <a:latin typeface="Times New Roman" pitchFamily="18" charset="0"/>
                <a:cs typeface="Times New Roman" pitchFamily="18" charset="0"/>
              </a:rPr>
              <a:t>S</a:t>
            </a:r>
            <a:r>
              <a:rPr lang="en-US" dirty="0" smtClean="0"/>
              <a:t> on the stack. </a:t>
            </a:r>
          </a:p>
          <a:p>
            <a:pPr marL="514350" indent="-514350">
              <a:lnSpc>
                <a:spcPct val="120000"/>
              </a:lnSpc>
              <a:buNone/>
            </a:pPr>
            <a:r>
              <a:rPr lang="en-US" b="1" dirty="0" smtClean="0"/>
              <a:t>Repeat</a:t>
            </a:r>
          </a:p>
          <a:p>
            <a:pPr marL="514350" indent="-514350">
              <a:lnSpc>
                <a:spcPct val="120000"/>
              </a:lnSpc>
              <a:buNone/>
            </a:pPr>
            <a:r>
              <a:rPr lang="en-US" dirty="0" smtClean="0">
                <a:cs typeface="Times New Roman" pitchFamily="18" charset="0"/>
              </a:rPr>
              <a:t>			…..</a:t>
            </a:r>
          </a:p>
          <a:p>
            <a:pPr marL="514350" indent="-514350">
              <a:lnSpc>
                <a:spcPct val="120000"/>
              </a:lnSpc>
              <a:buNone/>
            </a:pPr>
            <a:r>
              <a:rPr lang="en-US" b="1" dirty="0" smtClean="0"/>
              <a:t>If</a:t>
            </a:r>
            <a:r>
              <a:rPr lang="en-US" dirty="0" smtClean="0"/>
              <a:t> the top symbol is a terminal compare it with the next symbol on the input. </a:t>
            </a:r>
            <a:r>
              <a:rPr lang="en-US" b="1" dirty="0" smtClean="0"/>
              <a:t>If</a:t>
            </a:r>
            <a:r>
              <a:rPr lang="en-US" dirty="0" smtClean="0"/>
              <a:t> equal – advance the input and pop the variable </a:t>
            </a:r>
            <a:r>
              <a:rPr lang="en-US" b="1" dirty="0" smtClean="0"/>
              <a:t>else</a:t>
            </a:r>
            <a:r>
              <a:rPr lang="en-US" dirty="0" smtClean="0"/>
              <a:t> – reject.</a:t>
            </a:r>
            <a:r>
              <a:rPr lang="en-US" dirty="0" smtClean="0">
                <a:cs typeface="Times New Roman" pitchFamily="18" charset="0"/>
              </a:rPr>
              <a:t> </a:t>
            </a:r>
          </a:p>
          <a:p>
            <a:pPr marL="514350" indent="-514350">
              <a:lnSpc>
                <a:spcPct val="120000"/>
              </a:lnSpc>
              <a:buNone/>
            </a:pPr>
            <a:endParaRPr lang="en-US" dirty="0" smtClean="0"/>
          </a:p>
        </p:txBody>
      </p:sp>
      <p:sp>
        <p:nvSpPr>
          <p:cNvPr id="2" name="Title 1"/>
          <p:cNvSpPr>
            <a:spLocks noGrp="1"/>
          </p:cNvSpPr>
          <p:nvPr>
            <p:ph type="title"/>
          </p:nvPr>
        </p:nvSpPr>
        <p:spPr/>
        <p:txBody>
          <a:bodyPr>
            <a:normAutofit/>
          </a:bodyPr>
          <a:lstStyle/>
          <a:p>
            <a:pPr algn="l"/>
            <a:r>
              <a:rPr lang="en-US" b="1" u="sng" dirty="0" smtClean="0"/>
              <a:t>Informal Description of </a:t>
            </a:r>
            <a:r>
              <a:rPr lang="en-US" b="1" i="1" u="sng" dirty="0" smtClean="0">
                <a:latin typeface="Times New Roman" pitchFamily="18" charset="0"/>
                <a:cs typeface="Times New Roman" pitchFamily="18" charset="0"/>
              </a:rPr>
              <a:t>P</a:t>
            </a:r>
            <a:endParaRPr lang="en-US" u="sng" dirty="0">
              <a:latin typeface="Times New Roman" pitchFamily="18" charset="0"/>
              <a:cs typeface="Times New Roman" pitchFamily="18" charset="0"/>
            </a:endParaRPr>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29</a:t>
            </a:fld>
            <a:endParaRPr 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u="sng" dirty="0" smtClean="0"/>
              <a:t>Schematic of a Finite Automaton</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3</a:t>
            </a:fld>
            <a:endParaRPr lang="en-US" sz="1600" dirty="0"/>
          </a:p>
        </p:txBody>
      </p:sp>
      <p:grpSp>
        <p:nvGrpSpPr>
          <p:cNvPr id="28" name="Group 27"/>
          <p:cNvGrpSpPr/>
          <p:nvPr/>
        </p:nvGrpSpPr>
        <p:grpSpPr>
          <a:xfrm>
            <a:off x="857224" y="2303498"/>
            <a:ext cx="8501122" cy="1679500"/>
            <a:chOff x="857224" y="2303498"/>
            <a:chExt cx="8501122" cy="1679500"/>
          </a:xfrm>
        </p:grpSpPr>
        <p:sp>
          <p:nvSpPr>
            <p:cNvPr id="8" name="TextBox 7"/>
            <p:cNvSpPr txBox="1"/>
            <p:nvPr/>
          </p:nvSpPr>
          <p:spPr>
            <a:xfrm>
              <a:off x="1071538" y="2643182"/>
              <a:ext cx="2857520" cy="553998"/>
            </a:xfrm>
            <a:prstGeom prst="rect">
              <a:avLst/>
            </a:prstGeom>
            <a:noFill/>
          </p:spPr>
          <p:txBody>
            <a:bodyPr wrap="square" rtlCol="0">
              <a:spAutoFit/>
            </a:bodyPr>
            <a:lstStyle/>
            <a:p>
              <a:r>
                <a:rPr lang="en-US" sz="3000" dirty="0" smtClean="0"/>
                <a:t>Finite control</a:t>
              </a:r>
              <a:endParaRPr lang="en-US" sz="3000" dirty="0"/>
            </a:p>
          </p:txBody>
        </p:sp>
        <p:grpSp>
          <p:nvGrpSpPr>
            <p:cNvPr id="27" name="Group 26"/>
            <p:cNvGrpSpPr/>
            <p:nvPr/>
          </p:nvGrpSpPr>
          <p:grpSpPr>
            <a:xfrm>
              <a:off x="857224" y="2303498"/>
              <a:ext cx="8501122" cy="1679500"/>
              <a:chOff x="857224" y="2357430"/>
              <a:chExt cx="8501122" cy="1679500"/>
            </a:xfrm>
          </p:grpSpPr>
          <p:grpSp>
            <p:nvGrpSpPr>
              <p:cNvPr id="26" name="Group 25"/>
              <p:cNvGrpSpPr/>
              <p:nvPr/>
            </p:nvGrpSpPr>
            <p:grpSpPr>
              <a:xfrm>
                <a:off x="857224" y="2357430"/>
                <a:ext cx="6500858" cy="1676111"/>
                <a:chOff x="857224" y="2357430"/>
                <a:chExt cx="6500858" cy="1676111"/>
              </a:xfrm>
            </p:grpSpPr>
            <p:sp>
              <p:nvSpPr>
                <p:cNvPr id="7" name="Rectangle 6"/>
                <p:cNvSpPr/>
                <p:nvPr/>
              </p:nvSpPr>
              <p:spPr>
                <a:xfrm>
                  <a:off x="857224" y="2357430"/>
                  <a:ext cx="3286148" cy="16430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5214942" y="3571876"/>
                  <a:ext cx="428628" cy="461665"/>
                </a:xfrm>
                <a:prstGeom prst="rect">
                  <a:avLst/>
                </a:prstGeom>
                <a:noFill/>
                <a:ln w="3175">
                  <a:solidFill>
                    <a:schemeClr val="tx1"/>
                  </a:solidFill>
                </a:ln>
              </p:spPr>
              <p:txBody>
                <a:bodyPr wrap="square" rtlCol="0">
                  <a:spAutoFit/>
                </a:bodyPr>
                <a:lstStyle/>
                <a:p>
                  <a:r>
                    <a:rPr lang="en-US" sz="2400" dirty="0" smtClean="0"/>
                    <a:t>a</a:t>
                  </a:r>
                  <a:endParaRPr lang="en-US" sz="2400" dirty="0"/>
                </a:p>
              </p:txBody>
            </p:sp>
            <p:sp>
              <p:nvSpPr>
                <p:cNvPr id="14" name="TextBox 13"/>
                <p:cNvSpPr txBox="1"/>
                <p:nvPr/>
              </p:nvSpPr>
              <p:spPr>
                <a:xfrm>
                  <a:off x="6072198" y="3571876"/>
                  <a:ext cx="428628" cy="461665"/>
                </a:xfrm>
                <a:prstGeom prst="rect">
                  <a:avLst/>
                </a:prstGeom>
                <a:noFill/>
                <a:ln w="3175">
                  <a:solidFill>
                    <a:schemeClr val="tx1"/>
                  </a:solidFill>
                </a:ln>
              </p:spPr>
              <p:txBody>
                <a:bodyPr wrap="square" rtlCol="0">
                  <a:spAutoFit/>
                </a:bodyPr>
                <a:lstStyle/>
                <a:p>
                  <a:r>
                    <a:rPr lang="en-US" sz="2400" dirty="0" smtClean="0"/>
                    <a:t>b</a:t>
                  </a:r>
                  <a:endParaRPr lang="en-US" sz="2400" dirty="0"/>
                </a:p>
              </p:txBody>
            </p:sp>
            <p:sp>
              <p:nvSpPr>
                <p:cNvPr id="15" name="TextBox 14"/>
                <p:cNvSpPr txBox="1"/>
                <p:nvPr/>
              </p:nvSpPr>
              <p:spPr>
                <a:xfrm>
                  <a:off x="5643570" y="3571876"/>
                  <a:ext cx="428628" cy="461665"/>
                </a:xfrm>
                <a:prstGeom prst="rect">
                  <a:avLst/>
                </a:prstGeom>
                <a:noFill/>
                <a:ln w="3175">
                  <a:solidFill>
                    <a:schemeClr val="tx1"/>
                  </a:solidFill>
                </a:ln>
              </p:spPr>
              <p:txBody>
                <a:bodyPr wrap="square" rtlCol="0">
                  <a:spAutoFit/>
                </a:bodyPr>
                <a:lstStyle/>
                <a:p>
                  <a:r>
                    <a:rPr lang="en-US" sz="2400" dirty="0" smtClean="0"/>
                    <a:t>a</a:t>
                  </a:r>
                  <a:endParaRPr lang="en-US" sz="2400" dirty="0"/>
                </a:p>
              </p:txBody>
            </p:sp>
            <p:sp>
              <p:nvSpPr>
                <p:cNvPr id="16" name="TextBox 15"/>
                <p:cNvSpPr txBox="1"/>
                <p:nvPr/>
              </p:nvSpPr>
              <p:spPr>
                <a:xfrm>
                  <a:off x="6500826" y="3571876"/>
                  <a:ext cx="428628" cy="461665"/>
                </a:xfrm>
                <a:prstGeom prst="rect">
                  <a:avLst/>
                </a:prstGeom>
                <a:noFill/>
                <a:ln w="3175">
                  <a:solidFill>
                    <a:schemeClr val="tx1"/>
                  </a:solidFill>
                </a:ln>
              </p:spPr>
              <p:txBody>
                <a:bodyPr wrap="square" rtlCol="0">
                  <a:spAutoFit/>
                </a:bodyPr>
                <a:lstStyle/>
                <a:p>
                  <a:r>
                    <a:rPr lang="en-US" sz="2400" dirty="0" smtClean="0"/>
                    <a:t>a</a:t>
                  </a:r>
                  <a:endParaRPr lang="en-US" sz="2400" dirty="0"/>
                </a:p>
              </p:txBody>
            </p:sp>
            <p:sp>
              <p:nvSpPr>
                <p:cNvPr id="17" name="TextBox 16"/>
                <p:cNvSpPr txBox="1"/>
                <p:nvPr/>
              </p:nvSpPr>
              <p:spPr>
                <a:xfrm>
                  <a:off x="6929454" y="3571876"/>
                  <a:ext cx="428628" cy="461665"/>
                </a:xfrm>
                <a:prstGeom prst="rect">
                  <a:avLst/>
                </a:prstGeom>
                <a:noFill/>
                <a:ln w="3175">
                  <a:solidFill>
                    <a:schemeClr val="tx1"/>
                  </a:solidFill>
                </a:ln>
              </p:spPr>
              <p:txBody>
                <a:bodyPr wrap="square" rtlCol="0">
                  <a:spAutoFit/>
                </a:bodyPr>
                <a:lstStyle/>
                <a:p>
                  <a:r>
                    <a:rPr lang="en-US" sz="2400" dirty="0" smtClean="0"/>
                    <a:t>c</a:t>
                  </a:r>
                  <a:endParaRPr lang="en-US" sz="2400" dirty="0"/>
                </a:p>
              </p:txBody>
            </p:sp>
            <p:cxnSp>
              <p:nvCxnSpPr>
                <p:cNvPr id="22" name="Straight Connector 21"/>
                <p:cNvCxnSpPr>
                  <a:stCxn id="7" idx="3"/>
                </p:cNvCxnSpPr>
                <p:nvPr/>
              </p:nvCxnSpPr>
              <p:spPr>
                <a:xfrm flipV="1">
                  <a:off x="4143372" y="3143248"/>
                  <a:ext cx="1285884" cy="3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3" idx="0"/>
                </p:cNvCxnSpPr>
                <p:nvPr/>
              </p:nvCxnSpPr>
              <p:spPr>
                <a:xfrm rot="5400000">
                  <a:off x="5214942" y="3357562"/>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7500958" y="3482932"/>
                <a:ext cx="1857388" cy="553998"/>
              </a:xfrm>
              <a:prstGeom prst="rect">
                <a:avLst/>
              </a:prstGeom>
              <a:noFill/>
            </p:spPr>
            <p:txBody>
              <a:bodyPr wrap="square" rtlCol="0">
                <a:spAutoFit/>
              </a:bodyPr>
              <a:lstStyle/>
              <a:p>
                <a:r>
                  <a:rPr lang="en-US" sz="3000" dirty="0" smtClean="0"/>
                  <a:t>input</a:t>
                </a:r>
                <a:endParaRPr lang="en-US" sz="3000" dirty="0"/>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43444"/>
          </a:xfrm>
        </p:spPr>
        <p:txBody>
          <a:bodyPr>
            <a:normAutofit/>
          </a:bodyPr>
          <a:lstStyle/>
          <a:p>
            <a:pPr marL="514350" indent="-514350">
              <a:lnSpc>
                <a:spcPct val="120000"/>
              </a:lnSpc>
              <a:buNone/>
            </a:pPr>
            <a:r>
              <a:rPr lang="en-US" sz="3000" dirty="0" smtClean="0"/>
              <a:t>Push the marker $ and the start symbol </a:t>
            </a:r>
            <a:r>
              <a:rPr lang="en-US" sz="3000" i="1" dirty="0" smtClean="0">
                <a:latin typeface="Times New Roman" pitchFamily="18" charset="0"/>
                <a:cs typeface="Times New Roman" pitchFamily="18" charset="0"/>
              </a:rPr>
              <a:t>S</a:t>
            </a:r>
            <a:r>
              <a:rPr lang="en-US" sz="3000" dirty="0" smtClean="0"/>
              <a:t> on the stack. </a:t>
            </a:r>
          </a:p>
          <a:p>
            <a:pPr marL="514350" indent="-514350">
              <a:lnSpc>
                <a:spcPct val="120000"/>
              </a:lnSpc>
              <a:buNone/>
            </a:pPr>
            <a:r>
              <a:rPr lang="en-US" sz="3000" b="1" dirty="0" smtClean="0"/>
              <a:t>Repeat</a:t>
            </a:r>
          </a:p>
          <a:p>
            <a:pPr marL="514350" indent="-514350">
              <a:lnSpc>
                <a:spcPct val="120000"/>
              </a:lnSpc>
              <a:buNone/>
            </a:pPr>
            <a:r>
              <a:rPr lang="en-US" sz="3000" dirty="0" smtClean="0">
                <a:cs typeface="Times New Roman" pitchFamily="18" charset="0"/>
              </a:rPr>
              <a:t>			…..</a:t>
            </a:r>
          </a:p>
          <a:p>
            <a:pPr marL="514350" indent="-514350">
              <a:lnSpc>
                <a:spcPct val="120000"/>
              </a:lnSpc>
              <a:buNone/>
            </a:pPr>
            <a:r>
              <a:rPr lang="en-US" sz="3000" dirty="0" smtClean="0"/>
              <a:t>                      …..</a:t>
            </a:r>
          </a:p>
          <a:p>
            <a:pPr marL="514350" indent="-514350">
              <a:lnSpc>
                <a:spcPct val="120000"/>
              </a:lnSpc>
              <a:buNone/>
            </a:pPr>
            <a:r>
              <a:rPr lang="en-US" sz="3000" b="1" dirty="0" smtClean="0"/>
              <a:t>If</a:t>
            </a:r>
            <a:r>
              <a:rPr lang="en-US" sz="3000" dirty="0" smtClean="0"/>
              <a:t> the top symbol is $ </a:t>
            </a:r>
            <a:r>
              <a:rPr lang="en-US" sz="3000" b="1" dirty="0" smtClean="0"/>
              <a:t>and </a:t>
            </a:r>
            <a:r>
              <a:rPr lang="en-US" sz="3000" dirty="0" smtClean="0"/>
              <a:t>the input is finished – accept </a:t>
            </a:r>
            <a:r>
              <a:rPr lang="en-US" sz="3000" dirty="0" smtClean="0">
                <a:cs typeface="Times New Roman" pitchFamily="18" charset="0"/>
              </a:rPr>
              <a:t> </a:t>
            </a:r>
            <a:r>
              <a:rPr lang="en-US" sz="3000" b="1" dirty="0" smtClean="0">
                <a:cs typeface="Times New Roman" pitchFamily="18" charset="0"/>
              </a:rPr>
              <a:t>else</a:t>
            </a:r>
            <a:r>
              <a:rPr lang="en-US" sz="3000" dirty="0" smtClean="0">
                <a:cs typeface="Times New Roman" pitchFamily="18" charset="0"/>
              </a:rPr>
              <a:t> – reject  </a:t>
            </a:r>
            <a:endParaRPr lang="en-US" sz="3000" dirty="0" smtClean="0"/>
          </a:p>
        </p:txBody>
      </p:sp>
      <p:sp>
        <p:nvSpPr>
          <p:cNvPr id="2" name="Title 1"/>
          <p:cNvSpPr>
            <a:spLocks noGrp="1"/>
          </p:cNvSpPr>
          <p:nvPr>
            <p:ph type="title"/>
          </p:nvPr>
        </p:nvSpPr>
        <p:spPr/>
        <p:txBody>
          <a:bodyPr>
            <a:normAutofit/>
          </a:bodyPr>
          <a:lstStyle/>
          <a:p>
            <a:pPr algn="l"/>
            <a:r>
              <a:rPr lang="en-US" b="1" u="sng" dirty="0" smtClean="0"/>
              <a:t>Informal Description of </a:t>
            </a:r>
            <a:r>
              <a:rPr lang="en-US" b="1" i="1" u="sng" dirty="0" smtClean="0">
                <a:latin typeface="Times New Roman" pitchFamily="18" charset="0"/>
                <a:cs typeface="Times New Roman" pitchFamily="18" charset="0"/>
              </a:rPr>
              <a:t>P</a:t>
            </a:r>
            <a:endParaRPr lang="en-US" u="sng" dirty="0">
              <a:latin typeface="Times New Roman" pitchFamily="18" charset="0"/>
              <a:cs typeface="Times New Roman" pitchFamily="18" charset="0"/>
            </a:endParaRPr>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30</a:t>
            </a:fld>
            <a:endParaRPr lang="en-US" sz="16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57758"/>
          </a:xfrm>
        </p:spPr>
        <p:txBody>
          <a:bodyPr>
            <a:normAutofit/>
          </a:bodyPr>
          <a:lstStyle/>
          <a:p>
            <a:pPr marL="514350" indent="-514350">
              <a:lnSpc>
                <a:spcPct val="120000"/>
              </a:lnSpc>
              <a:buNone/>
            </a:pPr>
            <a:r>
              <a:rPr lang="en-US" dirty="0" smtClean="0"/>
              <a:t>We start by defining </a:t>
            </a:r>
            <a:r>
              <a:rPr lang="en-US" b="1" dirty="0" smtClean="0"/>
              <a:t>Extended Transitions</a:t>
            </a:r>
            <a:r>
              <a:rPr lang="en-US" dirty="0" smtClean="0"/>
              <a:t>:</a:t>
            </a:r>
          </a:p>
          <a:p>
            <a:pPr marL="514350" indent="-514350">
              <a:lnSpc>
                <a:spcPct val="120000"/>
              </a:lnSpc>
              <a:buNone/>
            </a:pPr>
            <a:r>
              <a:rPr lang="en-US" dirty="0" smtClean="0"/>
              <a:t>Assume that PDA </a:t>
            </a:r>
            <a:r>
              <a:rPr lang="en-US" i="1" dirty="0" smtClean="0">
                <a:latin typeface="Times New Roman" pitchFamily="18" charset="0"/>
                <a:cs typeface="Times New Roman" pitchFamily="18" charset="0"/>
              </a:rPr>
              <a:t>P</a:t>
            </a:r>
            <a:r>
              <a:rPr lang="en-US" dirty="0" smtClean="0"/>
              <a:t> is in state </a:t>
            </a:r>
            <a:r>
              <a:rPr lang="en-US" i="1" dirty="0" smtClean="0">
                <a:latin typeface="Times New Roman" pitchFamily="18" charset="0"/>
                <a:cs typeface="Times New Roman" pitchFamily="18" charset="0"/>
              </a:rPr>
              <a:t>q</a:t>
            </a:r>
            <a:r>
              <a:rPr lang="en-US" dirty="0" smtClean="0"/>
              <a:t> , it reads           from the input and pops           from the stack and then moves to state </a:t>
            </a:r>
            <a:r>
              <a:rPr lang="en-US" i="1" dirty="0" smtClean="0">
                <a:latin typeface="Times New Roman" pitchFamily="18" charset="0"/>
                <a:cs typeface="Times New Roman" pitchFamily="18" charset="0"/>
              </a:rPr>
              <a:t>r</a:t>
            </a:r>
            <a:r>
              <a:rPr lang="en-US" dirty="0" smtClean="0"/>
              <a:t> while pushing                       </a:t>
            </a:r>
            <a:br>
              <a:rPr lang="en-US" dirty="0" smtClean="0"/>
            </a:br>
            <a:r>
              <a:rPr lang="en-US" dirty="0" smtClean="0"/>
              <a:t>                        onto the stack.</a:t>
            </a:r>
          </a:p>
          <a:p>
            <a:pPr marL="514350" indent="-514350">
              <a:lnSpc>
                <a:spcPct val="120000"/>
              </a:lnSpc>
              <a:buNone/>
            </a:pPr>
            <a:r>
              <a:rPr lang="en-US" dirty="0" smtClean="0"/>
              <a:t>This is denoted by                           .</a:t>
            </a:r>
          </a:p>
          <a:p>
            <a:pPr marL="514350" indent="-514350">
              <a:lnSpc>
                <a:spcPct val="120000"/>
              </a:lnSpc>
              <a:buNone/>
            </a:pPr>
            <a:r>
              <a:rPr lang="en-US" dirty="0" smtClean="0"/>
              <a:t>Next, extended transitions are implemented.</a:t>
            </a:r>
            <a:endParaRPr lang="en-US" dirty="0" smtClean="0">
              <a:cs typeface="Times New Roman" pitchFamily="18" charset="0"/>
            </a:endParaRPr>
          </a:p>
          <a:p>
            <a:pPr marL="514350" indent="-514350">
              <a:lnSpc>
                <a:spcPct val="120000"/>
              </a:lnSpc>
              <a:buNone/>
            </a:pPr>
            <a:endParaRPr lang="en-US" dirty="0" smtClean="0"/>
          </a:p>
        </p:txBody>
      </p:sp>
      <p:sp>
        <p:nvSpPr>
          <p:cNvPr id="2" name="Title 1"/>
          <p:cNvSpPr>
            <a:spLocks noGrp="1"/>
          </p:cNvSpPr>
          <p:nvPr>
            <p:ph type="title"/>
          </p:nvPr>
        </p:nvSpPr>
        <p:spPr/>
        <p:txBody>
          <a:bodyPr>
            <a:normAutofit/>
          </a:bodyPr>
          <a:lstStyle/>
          <a:p>
            <a:pPr algn="l"/>
            <a:r>
              <a:rPr lang="en-US" b="1" u="sng" dirty="0" smtClean="0"/>
              <a:t>The Proof</a:t>
            </a:r>
            <a:endParaRPr lang="en-US" u="sng" dirty="0">
              <a:latin typeface="Times New Roman" pitchFamily="18" charset="0"/>
              <a:cs typeface="Times New Roman" pitchFamily="18" charset="0"/>
            </a:endParaRPr>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31</a:t>
            </a:fld>
            <a:endParaRPr lang="en-US" sz="1600" dirty="0"/>
          </a:p>
        </p:txBody>
      </p:sp>
      <p:graphicFrame>
        <p:nvGraphicFramePr>
          <p:cNvPr id="370690" name="Object 5"/>
          <p:cNvGraphicFramePr>
            <a:graphicFrameLocks noChangeAspect="1"/>
          </p:cNvGraphicFramePr>
          <p:nvPr/>
        </p:nvGraphicFramePr>
        <p:xfrm>
          <a:off x="7266013" y="2428868"/>
          <a:ext cx="877887" cy="420688"/>
        </p:xfrm>
        <a:graphic>
          <a:graphicData uri="http://schemas.openxmlformats.org/presentationml/2006/ole">
            <mc:AlternateContent xmlns:mc="http://schemas.openxmlformats.org/markup-compatibility/2006">
              <mc:Choice xmlns:v="urn:schemas-microsoft-com:vml" Requires="v">
                <p:oleObj spid="_x0000_s370750" name="משוואה" r:id="rId3" imgW="291960" imgH="139680" progId="Equation.3">
                  <p:embed/>
                </p:oleObj>
              </mc:Choice>
              <mc:Fallback>
                <p:oleObj name="משוואה" r:id="rId3" imgW="291960" imgH="1396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6013" y="2428868"/>
                        <a:ext cx="877887"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0691" name="Object 5"/>
          <p:cNvGraphicFramePr>
            <a:graphicFrameLocks noChangeAspect="1"/>
          </p:cNvGraphicFramePr>
          <p:nvPr/>
        </p:nvGraphicFramePr>
        <p:xfrm>
          <a:off x="5160972" y="3022600"/>
          <a:ext cx="839788" cy="420688"/>
        </p:xfrm>
        <a:graphic>
          <a:graphicData uri="http://schemas.openxmlformats.org/presentationml/2006/ole">
            <mc:AlternateContent xmlns:mc="http://schemas.openxmlformats.org/markup-compatibility/2006">
              <mc:Choice xmlns:v="urn:schemas-microsoft-com:vml" Requires="v">
                <p:oleObj spid="_x0000_s370751" name="משוואה" r:id="rId5" imgW="279360" imgH="139680" progId="Equation.3">
                  <p:embed/>
                </p:oleObj>
              </mc:Choice>
              <mc:Fallback>
                <p:oleObj name="משוואה" r:id="rId5" imgW="279360" imgH="1396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0972" y="3022600"/>
                        <a:ext cx="839788"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0692" name="Object 4"/>
          <p:cNvGraphicFramePr>
            <a:graphicFrameLocks noChangeAspect="1"/>
          </p:cNvGraphicFramePr>
          <p:nvPr/>
        </p:nvGraphicFramePr>
        <p:xfrm>
          <a:off x="1000100" y="4140209"/>
          <a:ext cx="2138363" cy="574675"/>
        </p:xfrm>
        <a:graphic>
          <a:graphicData uri="http://schemas.openxmlformats.org/presentationml/2006/ole">
            <mc:AlternateContent xmlns:mc="http://schemas.openxmlformats.org/markup-compatibility/2006">
              <mc:Choice xmlns:v="urn:schemas-microsoft-com:vml" Requires="v">
                <p:oleObj spid="_x0000_s370752" name="משוואה" r:id="rId7" imgW="711000" imgH="190440" progId="Equation.3">
                  <p:embed/>
                </p:oleObj>
              </mc:Choice>
              <mc:Fallback>
                <p:oleObj name="משוואה" r:id="rId7" imgW="711000" imgH="1904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0100" y="4140209"/>
                        <a:ext cx="2138363"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0693" name="Object 5"/>
          <p:cNvGraphicFramePr>
            <a:graphicFrameLocks noChangeAspect="1"/>
          </p:cNvGraphicFramePr>
          <p:nvPr/>
        </p:nvGraphicFramePr>
        <p:xfrm>
          <a:off x="3714744" y="4857760"/>
          <a:ext cx="2289175" cy="498475"/>
        </p:xfrm>
        <a:graphic>
          <a:graphicData uri="http://schemas.openxmlformats.org/presentationml/2006/ole">
            <mc:AlternateContent xmlns:mc="http://schemas.openxmlformats.org/markup-compatibility/2006">
              <mc:Choice xmlns:v="urn:schemas-microsoft-com:vml" Requires="v">
                <p:oleObj spid="_x0000_s370753" name="משוואה" r:id="rId9" imgW="761760" imgH="164880" progId="Equation.3">
                  <p:embed/>
                </p:oleObj>
              </mc:Choice>
              <mc:Fallback>
                <p:oleObj name="משוואה" r:id="rId9" imgW="761760" imgH="1648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4744" y="4857760"/>
                        <a:ext cx="2289175"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57758"/>
          </a:xfrm>
        </p:spPr>
        <p:txBody>
          <a:bodyPr>
            <a:normAutofit lnSpcReduction="10000"/>
          </a:bodyPr>
          <a:lstStyle/>
          <a:p>
            <a:pPr marL="514350" indent="-514350">
              <a:lnSpc>
                <a:spcPct val="120000"/>
              </a:lnSpc>
              <a:buNone/>
            </a:pPr>
            <a:r>
              <a:rPr lang="en-US" dirty="0" smtClean="0"/>
              <a:t>Add states                         .</a:t>
            </a:r>
          </a:p>
          <a:p>
            <a:pPr marL="514350" indent="-514350">
              <a:lnSpc>
                <a:spcPct val="120000"/>
              </a:lnSpc>
              <a:buNone/>
            </a:pPr>
            <a:r>
              <a:rPr lang="en-US" dirty="0" smtClean="0"/>
              <a:t>Set the transition function    as follows:</a:t>
            </a:r>
          </a:p>
          <a:p>
            <a:pPr marL="514350" indent="-514350">
              <a:lnSpc>
                <a:spcPct val="120000"/>
              </a:lnSpc>
              <a:buNone/>
            </a:pPr>
            <a:r>
              <a:rPr lang="en-US" dirty="0" smtClean="0"/>
              <a:t>Add              to               .</a:t>
            </a:r>
          </a:p>
          <a:p>
            <a:pPr marL="514350" indent="-514350">
              <a:lnSpc>
                <a:spcPct val="120000"/>
              </a:lnSpc>
              <a:buNone/>
            </a:pPr>
            <a:r>
              <a:rPr lang="en-US" dirty="0" smtClean="0"/>
              <a:t>Set                                   ,</a:t>
            </a:r>
          </a:p>
          <a:p>
            <a:pPr marL="514350" indent="-514350">
              <a:lnSpc>
                <a:spcPct val="120000"/>
              </a:lnSpc>
              <a:buNone/>
            </a:pPr>
            <a:r>
              <a:rPr lang="en-US" dirty="0" smtClean="0"/>
              <a:t>                                        ,</a:t>
            </a:r>
          </a:p>
          <a:p>
            <a:pPr marL="514350" indent="-514350">
              <a:lnSpc>
                <a:spcPct val="120000"/>
              </a:lnSpc>
              <a:buNone/>
            </a:pPr>
            <a:r>
              <a:rPr lang="en-US" dirty="0" smtClean="0"/>
              <a:t>          ……</a:t>
            </a:r>
          </a:p>
          <a:p>
            <a:pPr marL="514350" indent="-514350">
              <a:lnSpc>
                <a:spcPct val="120000"/>
              </a:lnSpc>
              <a:buNone/>
            </a:pPr>
            <a:r>
              <a:rPr lang="en-US" dirty="0" smtClean="0"/>
              <a:t>                                                (see next slide)</a:t>
            </a:r>
          </a:p>
        </p:txBody>
      </p:sp>
      <p:sp>
        <p:nvSpPr>
          <p:cNvPr id="2" name="Title 1"/>
          <p:cNvSpPr>
            <a:spLocks noGrp="1"/>
          </p:cNvSpPr>
          <p:nvPr>
            <p:ph type="title"/>
          </p:nvPr>
        </p:nvSpPr>
        <p:spPr/>
        <p:txBody>
          <a:bodyPr>
            <a:normAutofit/>
          </a:bodyPr>
          <a:lstStyle/>
          <a:p>
            <a:pPr algn="l"/>
            <a:r>
              <a:rPr lang="en-US" b="1" u="sng" dirty="0" smtClean="0"/>
              <a:t>Implementing Extended Trans.</a:t>
            </a:r>
            <a:endParaRPr lang="en-US" u="sng" dirty="0">
              <a:latin typeface="Times New Roman" pitchFamily="18" charset="0"/>
              <a:cs typeface="Times New Roman" pitchFamily="18" charset="0"/>
            </a:endParaRPr>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32</a:t>
            </a:fld>
            <a:endParaRPr lang="en-US" sz="1600" dirty="0"/>
          </a:p>
        </p:txBody>
      </p:sp>
      <p:graphicFrame>
        <p:nvGraphicFramePr>
          <p:cNvPr id="371714" name="Object 2"/>
          <p:cNvGraphicFramePr>
            <a:graphicFrameLocks noChangeAspect="1"/>
          </p:cNvGraphicFramePr>
          <p:nvPr/>
        </p:nvGraphicFramePr>
        <p:xfrm>
          <a:off x="2417763" y="1600200"/>
          <a:ext cx="2136775" cy="685800"/>
        </p:xfrm>
        <a:graphic>
          <a:graphicData uri="http://schemas.openxmlformats.org/presentationml/2006/ole">
            <mc:AlternateContent xmlns:mc="http://schemas.openxmlformats.org/markup-compatibility/2006">
              <mc:Choice xmlns:v="urn:schemas-microsoft-com:vml" Requires="v">
                <p:oleObj spid="_x0000_s371821" name="משוואה" r:id="rId3" imgW="634680" imgH="203040" progId="Equation.3">
                  <p:embed/>
                </p:oleObj>
              </mc:Choice>
              <mc:Fallback>
                <p:oleObj name="משוואה" r:id="rId3" imgW="63468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7763" y="1600200"/>
                        <a:ext cx="21367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1716" name="Object 4"/>
          <p:cNvGraphicFramePr>
            <a:graphicFrameLocks noChangeAspect="1"/>
          </p:cNvGraphicFramePr>
          <p:nvPr/>
        </p:nvGraphicFramePr>
        <p:xfrm>
          <a:off x="4857752" y="2357430"/>
          <a:ext cx="344487" cy="460375"/>
        </p:xfrm>
        <a:graphic>
          <a:graphicData uri="http://schemas.openxmlformats.org/presentationml/2006/ole">
            <mc:AlternateContent xmlns:mc="http://schemas.openxmlformats.org/markup-compatibility/2006">
              <mc:Choice xmlns:v="urn:schemas-microsoft-com:vml" Requires="v">
                <p:oleObj spid="_x0000_s371822" name="משוואה" r:id="rId5" imgW="114120" imgH="152280" progId="Equation.3">
                  <p:embed/>
                </p:oleObj>
              </mc:Choice>
              <mc:Fallback>
                <p:oleObj name="משוואה" r:id="rId5" imgW="114120" imgH="15228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7752" y="2357430"/>
                        <a:ext cx="344487"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1718" name="Object 6"/>
          <p:cNvGraphicFramePr>
            <a:graphicFrameLocks noChangeAspect="1"/>
          </p:cNvGraphicFramePr>
          <p:nvPr/>
        </p:nvGraphicFramePr>
        <p:xfrm>
          <a:off x="1285852" y="2963863"/>
          <a:ext cx="1069975" cy="536575"/>
        </p:xfrm>
        <a:graphic>
          <a:graphicData uri="http://schemas.openxmlformats.org/presentationml/2006/ole">
            <mc:AlternateContent xmlns:mc="http://schemas.openxmlformats.org/markup-compatibility/2006">
              <mc:Choice xmlns:v="urn:schemas-microsoft-com:vml" Requires="v">
                <p:oleObj spid="_x0000_s371823" name="משוואה" r:id="rId7" imgW="355320" imgH="177480" progId="Equation.3">
                  <p:embed/>
                </p:oleObj>
              </mc:Choice>
              <mc:Fallback>
                <p:oleObj name="משוואה" r:id="rId7" imgW="355320" imgH="17748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5852" y="2963863"/>
                        <a:ext cx="1069975"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1719" name="Object 7"/>
          <p:cNvGraphicFramePr>
            <a:graphicFrameLocks noChangeAspect="1"/>
          </p:cNvGraphicFramePr>
          <p:nvPr/>
        </p:nvGraphicFramePr>
        <p:xfrm>
          <a:off x="2913060" y="2965450"/>
          <a:ext cx="1301750" cy="500063"/>
        </p:xfrm>
        <a:graphic>
          <a:graphicData uri="http://schemas.openxmlformats.org/presentationml/2006/ole">
            <mc:AlternateContent xmlns:mc="http://schemas.openxmlformats.org/markup-compatibility/2006">
              <mc:Choice xmlns:v="urn:schemas-microsoft-com:vml" Requires="v">
                <p:oleObj spid="_x0000_s371824" name="משוואה" r:id="rId9" imgW="431640" imgH="164880" progId="Equation.3">
                  <p:embed/>
                </p:oleObj>
              </mc:Choice>
              <mc:Fallback>
                <p:oleObj name="משוואה" r:id="rId9" imgW="431640" imgH="16488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3060" y="2965450"/>
                        <a:ext cx="1301750"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1720" name="Object 8"/>
          <p:cNvGraphicFramePr>
            <a:graphicFrameLocks noChangeAspect="1"/>
          </p:cNvGraphicFramePr>
          <p:nvPr/>
        </p:nvGraphicFramePr>
        <p:xfrm>
          <a:off x="1133475" y="3533775"/>
          <a:ext cx="3138488" cy="617538"/>
        </p:xfrm>
        <a:graphic>
          <a:graphicData uri="http://schemas.openxmlformats.org/presentationml/2006/ole">
            <mc:AlternateContent xmlns:mc="http://schemas.openxmlformats.org/markup-compatibility/2006">
              <mc:Choice xmlns:v="urn:schemas-microsoft-com:vml" Requires="v">
                <p:oleObj spid="_x0000_s371825" name="משוואה" r:id="rId11" imgW="1041120" imgH="203040" progId="Equation.3">
                  <p:embed/>
                </p:oleObj>
              </mc:Choice>
              <mc:Fallback>
                <p:oleObj name="משוואה" r:id="rId11" imgW="1041120" imgH="203040" progId="Equation.3">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33475" y="3533775"/>
                        <a:ext cx="3138488"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1721" name="Object 9"/>
          <p:cNvGraphicFramePr>
            <a:graphicFrameLocks noChangeAspect="1"/>
          </p:cNvGraphicFramePr>
          <p:nvPr/>
        </p:nvGraphicFramePr>
        <p:xfrm>
          <a:off x="1047750" y="4422775"/>
          <a:ext cx="3214688" cy="617538"/>
        </p:xfrm>
        <a:graphic>
          <a:graphicData uri="http://schemas.openxmlformats.org/presentationml/2006/ole">
            <mc:AlternateContent xmlns:mc="http://schemas.openxmlformats.org/markup-compatibility/2006">
              <mc:Choice xmlns:v="urn:schemas-microsoft-com:vml" Requires="v">
                <p:oleObj spid="_x0000_s371826" name="משוואה" r:id="rId13" imgW="1066680" imgH="203040" progId="Equation.3">
                  <p:embed/>
                </p:oleObj>
              </mc:Choice>
              <mc:Fallback>
                <p:oleObj name="משוואה" r:id="rId13" imgW="1066680" imgH="203040" progId="Equation.3">
                  <p:embed/>
                  <p:pic>
                    <p:nvPicPr>
                      <p:cNvPr id="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7750" y="4422775"/>
                        <a:ext cx="3214688"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1722" name="Object 10"/>
          <p:cNvGraphicFramePr>
            <a:graphicFrameLocks noChangeAspect="1"/>
          </p:cNvGraphicFramePr>
          <p:nvPr/>
        </p:nvGraphicFramePr>
        <p:xfrm>
          <a:off x="1397000" y="5494338"/>
          <a:ext cx="2947988" cy="615950"/>
        </p:xfrm>
        <a:graphic>
          <a:graphicData uri="http://schemas.openxmlformats.org/presentationml/2006/ole">
            <mc:AlternateContent xmlns:mc="http://schemas.openxmlformats.org/markup-compatibility/2006">
              <mc:Choice xmlns:v="urn:schemas-microsoft-com:vml" Requires="v">
                <p:oleObj spid="_x0000_s371827" name="משוואה" r:id="rId15" imgW="977760" imgH="203040" progId="Equation.3">
                  <p:embed/>
                </p:oleObj>
              </mc:Choice>
              <mc:Fallback>
                <p:oleObj name="משוואה" r:id="rId15" imgW="977760" imgH="203040" progId="Equation.3">
                  <p:embed/>
                  <p:pic>
                    <p:nvPicPr>
                      <p:cNvPr id="0"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97000" y="5494338"/>
                        <a:ext cx="2947988"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Object 6"/>
          <p:cNvGraphicFramePr>
            <a:graphicFrameLocks noChangeAspect="1"/>
          </p:cNvGraphicFramePr>
          <p:nvPr/>
        </p:nvGraphicFramePr>
        <p:xfrm>
          <a:off x="7170738" y="4014788"/>
          <a:ext cx="458787" cy="534987"/>
        </p:xfrm>
        <a:graphic>
          <a:graphicData uri="http://schemas.openxmlformats.org/presentationml/2006/ole">
            <mc:AlternateContent xmlns:mc="http://schemas.openxmlformats.org/markup-compatibility/2006">
              <mc:Choice xmlns:v="urn:schemas-microsoft-com:vml" Requires="v">
                <p:oleObj spid="_x0000_s372898" name="משוואה" r:id="rId3" imgW="152280" imgH="177480" progId="Equation.3">
                  <p:embed/>
                </p:oleObj>
              </mc:Choice>
              <mc:Fallback>
                <p:oleObj name="משוואה" r:id="rId3" imgW="152280" imgH="177480" progId="Equation.3">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0738" y="4014788"/>
                        <a:ext cx="458787"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Oval 31"/>
          <p:cNvSpPr/>
          <p:nvPr/>
        </p:nvSpPr>
        <p:spPr>
          <a:xfrm>
            <a:off x="7000892" y="2857496"/>
            <a:ext cx="714380" cy="5715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5389581" y="2071678"/>
            <a:ext cx="714380" cy="5715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57200" y="1600200"/>
            <a:ext cx="8229600" cy="4757758"/>
          </a:xfrm>
        </p:spPr>
        <p:txBody>
          <a:bodyPr>
            <a:normAutofit/>
          </a:bodyPr>
          <a:lstStyle/>
          <a:p>
            <a:pPr marL="514350" indent="-514350">
              <a:lnSpc>
                <a:spcPct val="120000"/>
              </a:lnSpc>
              <a:buNone/>
            </a:pPr>
            <a:r>
              <a:rPr lang="en-US" dirty="0" smtClean="0"/>
              <a:t>          </a:t>
            </a:r>
          </a:p>
          <a:p>
            <a:pPr marL="514350" indent="-514350">
              <a:lnSpc>
                <a:spcPct val="120000"/>
              </a:lnSpc>
              <a:buNone/>
            </a:pPr>
            <a:endParaRPr lang="en-US" dirty="0" smtClean="0"/>
          </a:p>
          <a:p>
            <a:pPr marL="514350" indent="-514350">
              <a:lnSpc>
                <a:spcPct val="120000"/>
              </a:lnSpc>
              <a:buNone/>
            </a:pPr>
            <a:endParaRPr lang="en-US" dirty="0" smtClean="0"/>
          </a:p>
          <a:p>
            <a:pPr marL="514350" indent="-514350">
              <a:lnSpc>
                <a:spcPct val="120000"/>
              </a:lnSpc>
              <a:buNone/>
            </a:pPr>
            <a:endParaRPr lang="en-US" dirty="0" smtClean="0"/>
          </a:p>
          <a:p>
            <a:pPr marL="514350" indent="-514350">
              <a:lnSpc>
                <a:spcPct val="120000"/>
              </a:lnSpc>
              <a:buNone/>
            </a:pPr>
            <a:r>
              <a:rPr lang="en-US" dirty="0" smtClean="0"/>
              <a:t>This extended transition</a:t>
            </a:r>
          </a:p>
          <a:p>
            <a:pPr marL="514350" indent="-514350">
              <a:lnSpc>
                <a:spcPct val="120000"/>
              </a:lnSpc>
              <a:buNone/>
            </a:pPr>
            <a:r>
              <a:rPr lang="en-US" dirty="0" smtClean="0"/>
              <a:t>Is implemented by this </a:t>
            </a:r>
            <a:br>
              <a:rPr lang="en-US" dirty="0" smtClean="0"/>
            </a:br>
            <a:r>
              <a:rPr lang="en-US" dirty="0" smtClean="0"/>
              <a:t>transition sequence                                                </a:t>
            </a:r>
          </a:p>
        </p:txBody>
      </p:sp>
      <p:sp>
        <p:nvSpPr>
          <p:cNvPr id="2" name="Title 1"/>
          <p:cNvSpPr>
            <a:spLocks noGrp="1"/>
          </p:cNvSpPr>
          <p:nvPr>
            <p:ph type="title"/>
          </p:nvPr>
        </p:nvSpPr>
        <p:spPr/>
        <p:txBody>
          <a:bodyPr>
            <a:normAutofit/>
          </a:bodyPr>
          <a:lstStyle/>
          <a:p>
            <a:pPr algn="l"/>
            <a:r>
              <a:rPr lang="en-US" b="1" u="sng" dirty="0" smtClean="0"/>
              <a:t>Implementing Extended Trans.</a:t>
            </a:r>
            <a:endParaRPr lang="en-US" u="sng" dirty="0">
              <a:latin typeface="Times New Roman" pitchFamily="18" charset="0"/>
              <a:cs typeface="Times New Roman" pitchFamily="18" charset="0"/>
            </a:endParaRPr>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33</a:t>
            </a:fld>
            <a:endParaRPr lang="en-US" sz="1600" dirty="0"/>
          </a:p>
        </p:txBody>
      </p:sp>
      <p:graphicFrame>
        <p:nvGraphicFramePr>
          <p:cNvPr id="371718" name="Object 6"/>
          <p:cNvGraphicFramePr>
            <a:graphicFrameLocks noChangeAspect="1"/>
          </p:cNvGraphicFramePr>
          <p:nvPr/>
        </p:nvGraphicFramePr>
        <p:xfrm>
          <a:off x="1155678" y="2071678"/>
          <a:ext cx="344488" cy="420688"/>
        </p:xfrm>
        <a:graphic>
          <a:graphicData uri="http://schemas.openxmlformats.org/presentationml/2006/ole">
            <mc:AlternateContent xmlns:mc="http://schemas.openxmlformats.org/markup-compatibility/2006">
              <mc:Choice xmlns:v="urn:schemas-microsoft-com:vml" Requires="v">
                <p:oleObj spid="_x0000_s372899" name="משוואה" r:id="rId5" imgW="114120" imgH="139680" progId="Equation.3">
                  <p:embed/>
                </p:oleObj>
              </mc:Choice>
              <mc:Fallback>
                <p:oleObj name="משוואה" r:id="rId5" imgW="114120" imgH="1396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5678" y="2071678"/>
                        <a:ext cx="344488"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745" name="Object 9"/>
          <p:cNvGraphicFramePr>
            <a:graphicFrameLocks noChangeAspect="1"/>
          </p:cNvGraphicFramePr>
          <p:nvPr/>
        </p:nvGraphicFramePr>
        <p:xfrm>
          <a:off x="1643042" y="2571750"/>
          <a:ext cx="1754187" cy="498475"/>
        </p:xfrm>
        <a:graphic>
          <a:graphicData uri="http://schemas.openxmlformats.org/presentationml/2006/ole">
            <mc:AlternateContent xmlns:mc="http://schemas.openxmlformats.org/markup-compatibility/2006">
              <mc:Choice xmlns:v="urn:schemas-microsoft-com:vml" Requires="v">
                <p:oleObj spid="_x0000_s372900" name="משוואה" r:id="rId7" imgW="583920" imgH="164880" progId="Equation.3">
                  <p:embed/>
                </p:oleObj>
              </mc:Choice>
              <mc:Fallback>
                <p:oleObj name="משוואה" r:id="rId7" imgW="583920" imgH="164880"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3042" y="2571750"/>
                        <a:ext cx="1754187"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Oval 12"/>
          <p:cNvSpPr/>
          <p:nvPr/>
        </p:nvSpPr>
        <p:spPr>
          <a:xfrm>
            <a:off x="928662" y="2000240"/>
            <a:ext cx="714380" cy="5715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928662" y="3286124"/>
            <a:ext cx="714380" cy="5715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72746" name="Object 6"/>
          <p:cNvGraphicFramePr>
            <a:graphicFrameLocks noChangeAspect="1"/>
          </p:cNvGraphicFramePr>
          <p:nvPr/>
        </p:nvGraphicFramePr>
        <p:xfrm>
          <a:off x="1174750" y="3403600"/>
          <a:ext cx="306388" cy="342900"/>
        </p:xfrm>
        <a:graphic>
          <a:graphicData uri="http://schemas.openxmlformats.org/presentationml/2006/ole">
            <mc:AlternateContent xmlns:mc="http://schemas.openxmlformats.org/markup-compatibility/2006">
              <mc:Choice xmlns:v="urn:schemas-microsoft-com:vml" Requires="v">
                <p:oleObj spid="_x0000_s372901" name="משוואה" r:id="rId9" imgW="101520" imgH="114120" progId="Equation.3">
                  <p:embed/>
                </p:oleObj>
              </mc:Choice>
              <mc:Fallback>
                <p:oleObj name="משוואה" r:id="rId9" imgW="101520" imgH="114120" progId="Equation.3">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4750" y="3403600"/>
                        <a:ext cx="306388"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7" name="Straight Arrow Connector 16"/>
          <p:cNvCxnSpPr>
            <a:stCxn id="13" idx="4"/>
            <a:endCxn id="14" idx="0"/>
          </p:cNvCxnSpPr>
          <p:nvPr/>
        </p:nvCxnSpPr>
        <p:spPr>
          <a:xfrm rot="5400000">
            <a:off x="928662" y="2928934"/>
            <a:ext cx="71438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714744" y="3143248"/>
            <a:ext cx="1071570" cy="1588"/>
          </a:xfrm>
          <a:prstGeom prst="straightConnector1">
            <a:avLst/>
          </a:prstGeom>
          <a:ln w="152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5" name="Object 6"/>
          <p:cNvGraphicFramePr>
            <a:graphicFrameLocks noChangeAspect="1"/>
          </p:cNvGraphicFramePr>
          <p:nvPr/>
        </p:nvGraphicFramePr>
        <p:xfrm>
          <a:off x="5616597" y="2143116"/>
          <a:ext cx="344488" cy="420688"/>
        </p:xfrm>
        <a:graphic>
          <a:graphicData uri="http://schemas.openxmlformats.org/presentationml/2006/ole">
            <mc:AlternateContent xmlns:mc="http://schemas.openxmlformats.org/markup-compatibility/2006">
              <mc:Choice xmlns:v="urn:schemas-microsoft-com:vml" Requires="v">
                <p:oleObj spid="_x0000_s372902" name="משוואה" r:id="rId11" imgW="114120" imgH="139680" progId="Equation.3">
                  <p:embed/>
                </p:oleObj>
              </mc:Choice>
              <mc:Fallback>
                <p:oleObj name="משוואה" r:id="rId11" imgW="114120" imgH="139680" progId="Equation.3">
                  <p:embed/>
                  <p:pic>
                    <p:nvPicPr>
                      <p:cNvPr id="0"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6597" y="2143116"/>
                        <a:ext cx="344488"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9"/>
          <p:cNvGraphicFramePr>
            <a:graphicFrameLocks noChangeAspect="1"/>
          </p:cNvGraphicFramePr>
          <p:nvPr/>
        </p:nvGraphicFramePr>
        <p:xfrm>
          <a:off x="6470650" y="2216150"/>
          <a:ext cx="1449388" cy="498475"/>
        </p:xfrm>
        <a:graphic>
          <a:graphicData uri="http://schemas.openxmlformats.org/presentationml/2006/ole">
            <mc:AlternateContent xmlns:mc="http://schemas.openxmlformats.org/markup-compatibility/2006">
              <mc:Choice xmlns:v="urn:schemas-microsoft-com:vml" Requires="v">
                <p:oleObj spid="_x0000_s372903" name="משוואה" r:id="rId13" imgW="482400" imgH="164880" progId="Equation.3">
                  <p:embed/>
                </p:oleObj>
              </mc:Choice>
              <mc:Fallback>
                <p:oleObj name="משוואה" r:id="rId13" imgW="482400" imgH="164880" progId="Equation.3">
                  <p:embed/>
                  <p:pic>
                    <p:nvPicPr>
                      <p:cNvPr id="0" name="Picture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0650" y="2216150"/>
                        <a:ext cx="1449388"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Oval 27"/>
          <p:cNvSpPr/>
          <p:nvPr/>
        </p:nvSpPr>
        <p:spPr>
          <a:xfrm>
            <a:off x="5389581" y="4786322"/>
            <a:ext cx="714380" cy="5715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9" name="Object 6"/>
          <p:cNvGraphicFramePr>
            <a:graphicFrameLocks noChangeAspect="1"/>
          </p:cNvGraphicFramePr>
          <p:nvPr/>
        </p:nvGraphicFramePr>
        <p:xfrm>
          <a:off x="5635669" y="4903798"/>
          <a:ext cx="306388" cy="342900"/>
        </p:xfrm>
        <a:graphic>
          <a:graphicData uri="http://schemas.openxmlformats.org/presentationml/2006/ole">
            <mc:AlternateContent xmlns:mc="http://schemas.openxmlformats.org/markup-compatibility/2006">
              <mc:Choice xmlns:v="urn:schemas-microsoft-com:vml" Requires="v">
                <p:oleObj spid="_x0000_s372904" name="משוואה" r:id="rId15" imgW="101520" imgH="114120" progId="Equation.3">
                  <p:embed/>
                </p:oleObj>
              </mc:Choice>
              <mc:Fallback>
                <p:oleObj name="משוואה" r:id="rId15" imgW="101520" imgH="114120" progId="Equation.3">
                  <p:embed/>
                  <p:pic>
                    <p:nvPicPr>
                      <p:cNvPr id="0" name="Picture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35669" y="4903798"/>
                        <a:ext cx="306388"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6"/>
          <p:cNvGraphicFramePr>
            <a:graphicFrameLocks noChangeAspect="1"/>
          </p:cNvGraphicFramePr>
          <p:nvPr/>
        </p:nvGraphicFramePr>
        <p:xfrm>
          <a:off x="7189788" y="2871788"/>
          <a:ext cx="420688" cy="534987"/>
        </p:xfrm>
        <a:graphic>
          <a:graphicData uri="http://schemas.openxmlformats.org/presentationml/2006/ole">
            <mc:AlternateContent xmlns:mc="http://schemas.openxmlformats.org/markup-compatibility/2006">
              <mc:Choice xmlns:v="urn:schemas-microsoft-com:vml" Requires="v">
                <p:oleObj spid="_x0000_s372905" name="משוואה" r:id="rId17" imgW="139680" imgH="177480" progId="Equation.3">
                  <p:embed/>
                </p:oleObj>
              </mc:Choice>
              <mc:Fallback>
                <p:oleObj name="משוואה" r:id="rId17" imgW="139680" imgH="177480" progId="Equation.3">
                  <p:embed/>
                  <p:pic>
                    <p:nvPicPr>
                      <p:cNvPr id="0" name="Picture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89788" y="2871788"/>
                        <a:ext cx="420688"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Oval 33"/>
          <p:cNvSpPr/>
          <p:nvPr/>
        </p:nvSpPr>
        <p:spPr>
          <a:xfrm>
            <a:off x="7000892" y="4000504"/>
            <a:ext cx="714380" cy="5715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Arrow Connector 35"/>
          <p:cNvCxnSpPr>
            <a:stCxn id="27" idx="5"/>
            <a:endCxn id="32" idx="1"/>
          </p:cNvCxnSpPr>
          <p:nvPr/>
        </p:nvCxnSpPr>
        <p:spPr>
          <a:xfrm rot="16200000" flipH="1">
            <a:off x="6361574" y="2197254"/>
            <a:ext cx="381704" cy="11061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4"/>
            <a:endCxn id="34" idx="0"/>
          </p:cNvCxnSpPr>
          <p:nvPr/>
        </p:nvCxnSpPr>
        <p:spPr>
          <a:xfrm rot="5400000">
            <a:off x="7072330" y="3714752"/>
            <a:ext cx="57150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4" idx="3"/>
            <a:endCxn id="28" idx="7"/>
          </p:cNvCxnSpPr>
          <p:nvPr/>
        </p:nvCxnSpPr>
        <p:spPr>
          <a:xfrm rot="5400000">
            <a:off x="6361575" y="4126081"/>
            <a:ext cx="381704" cy="11061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72756" name="Object 20"/>
          <p:cNvGraphicFramePr>
            <a:graphicFrameLocks noChangeAspect="1"/>
          </p:cNvGraphicFramePr>
          <p:nvPr/>
        </p:nvGraphicFramePr>
        <p:xfrm>
          <a:off x="6669088" y="4787900"/>
          <a:ext cx="1485900" cy="498475"/>
        </p:xfrm>
        <a:graphic>
          <a:graphicData uri="http://schemas.openxmlformats.org/presentationml/2006/ole">
            <mc:AlternateContent xmlns:mc="http://schemas.openxmlformats.org/markup-compatibility/2006">
              <mc:Choice xmlns:v="urn:schemas-microsoft-com:vml" Requires="v">
                <p:oleObj spid="_x0000_s372906" name="משוואה" r:id="rId19" imgW="495000" imgH="164880" progId="Equation.3">
                  <p:embed/>
                </p:oleObj>
              </mc:Choice>
              <mc:Fallback>
                <p:oleObj name="משוואה" r:id="rId19" imgW="495000" imgH="164880" progId="Equation.3">
                  <p:embed/>
                  <p:pic>
                    <p:nvPicPr>
                      <p:cNvPr id="0" name="Picture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69088" y="4787900"/>
                        <a:ext cx="148590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757" name="Object 21"/>
          <p:cNvGraphicFramePr>
            <a:graphicFrameLocks noChangeAspect="1"/>
          </p:cNvGraphicFramePr>
          <p:nvPr/>
        </p:nvGraphicFramePr>
        <p:xfrm>
          <a:off x="5624513" y="3500438"/>
          <a:ext cx="1524000" cy="498475"/>
        </p:xfrm>
        <a:graphic>
          <a:graphicData uri="http://schemas.openxmlformats.org/presentationml/2006/ole">
            <mc:AlternateContent xmlns:mc="http://schemas.openxmlformats.org/markup-compatibility/2006">
              <mc:Choice xmlns:v="urn:schemas-microsoft-com:vml" Requires="v">
                <p:oleObj spid="_x0000_s372907" name="משוואה" r:id="rId21" imgW="507960" imgH="164880" progId="Equation.3">
                  <p:embed/>
                </p:oleObj>
              </mc:Choice>
              <mc:Fallback>
                <p:oleObj name="משוואה" r:id="rId21" imgW="507960" imgH="164880" progId="Equation.3">
                  <p:embed/>
                  <p:pic>
                    <p:nvPicPr>
                      <p:cNvPr id="0" name="Picture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24513" y="3500438"/>
                        <a:ext cx="152400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6" name="Straight Arrow Connector 45"/>
          <p:cNvCxnSpPr/>
          <p:nvPr/>
        </p:nvCxnSpPr>
        <p:spPr>
          <a:xfrm rot="5400000" flipH="1" flipV="1">
            <a:off x="1070744" y="4285462"/>
            <a:ext cx="57150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500562" y="4572008"/>
            <a:ext cx="1285884" cy="785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57758"/>
          </a:xfrm>
        </p:spPr>
        <p:txBody>
          <a:bodyPr>
            <a:normAutofit/>
          </a:bodyPr>
          <a:lstStyle/>
          <a:p>
            <a:pPr marL="514350" indent="-514350">
              <a:lnSpc>
                <a:spcPct val="120000"/>
              </a:lnSpc>
              <a:buNone/>
            </a:pPr>
            <a:r>
              <a:rPr lang="en-US" dirty="0" smtClean="0"/>
              <a:t>Let </a:t>
            </a:r>
            <a:r>
              <a:rPr lang="en-US" i="1" dirty="0" smtClean="0">
                <a:latin typeface="Times New Roman" pitchFamily="18" charset="0"/>
                <a:cs typeface="Times New Roman" pitchFamily="18" charset="0"/>
              </a:rPr>
              <a:t>G</a:t>
            </a:r>
            <a:r>
              <a:rPr lang="en-US" dirty="0" smtClean="0"/>
              <a:t> be an arbitrary CFG. Now we are ready to construct the PDA, </a:t>
            </a:r>
            <a:r>
              <a:rPr lang="en-US" i="1" dirty="0" smtClean="0">
                <a:latin typeface="Times New Roman" pitchFamily="18" charset="0"/>
                <a:cs typeface="Times New Roman" pitchFamily="18" charset="0"/>
              </a:rPr>
              <a:t>P</a:t>
            </a:r>
            <a:r>
              <a:rPr lang="en-US" dirty="0" smtClean="0"/>
              <a:t> such that that     </a:t>
            </a:r>
            <a:br>
              <a:rPr lang="en-US" dirty="0" smtClean="0"/>
            </a:br>
            <a:r>
              <a:rPr lang="en-US" dirty="0" smtClean="0"/>
              <a:t>                   . The states of </a:t>
            </a:r>
            <a:r>
              <a:rPr lang="en-US" i="1" dirty="0" smtClean="0">
                <a:latin typeface="Times New Roman" pitchFamily="18" charset="0"/>
                <a:cs typeface="Times New Roman" pitchFamily="18" charset="0"/>
              </a:rPr>
              <a:t>P</a:t>
            </a:r>
            <a:r>
              <a:rPr lang="en-US" dirty="0" smtClean="0"/>
              <a:t> are a</a:t>
            </a:r>
          </a:p>
          <a:p>
            <a:pPr marL="514350" indent="-514350">
              <a:lnSpc>
                <a:spcPct val="120000"/>
              </a:lnSpc>
              <a:buNone/>
            </a:pPr>
            <a:r>
              <a:rPr lang="en-US" dirty="0" smtClean="0"/>
              <a:t>                                                  where </a:t>
            </a:r>
            <a:r>
              <a:rPr lang="en-US" i="1" dirty="0" smtClean="0">
                <a:latin typeface="Times New Roman" pitchFamily="18" charset="0"/>
                <a:cs typeface="Times New Roman" pitchFamily="18" charset="0"/>
              </a:rPr>
              <a:t>E</a:t>
            </a:r>
            <a:r>
              <a:rPr lang="en-US" dirty="0" smtClean="0"/>
              <a:t> contains all states needed to implement the extended transitions presented in the previous slide.</a:t>
            </a:r>
          </a:p>
          <a:p>
            <a:pPr marL="514350" indent="-514350">
              <a:lnSpc>
                <a:spcPct val="120000"/>
              </a:lnSpc>
              <a:buNone/>
            </a:pPr>
            <a:r>
              <a:rPr lang="en-US" dirty="0" smtClean="0"/>
              <a:t>The PDA </a:t>
            </a:r>
            <a:r>
              <a:rPr lang="en-US" i="1" dirty="0" smtClean="0">
                <a:latin typeface="Times New Roman" pitchFamily="18" charset="0"/>
                <a:cs typeface="Times New Roman" pitchFamily="18" charset="0"/>
              </a:rPr>
              <a:t>P</a:t>
            </a:r>
            <a:r>
              <a:rPr lang="en-US" dirty="0" smtClean="0"/>
              <a:t> is presented on the next slide:</a:t>
            </a:r>
          </a:p>
        </p:txBody>
      </p:sp>
      <p:sp>
        <p:nvSpPr>
          <p:cNvPr id="2" name="Title 1"/>
          <p:cNvSpPr>
            <a:spLocks noGrp="1"/>
          </p:cNvSpPr>
          <p:nvPr>
            <p:ph type="title"/>
          </p:nvPr>
        </p:nvSpPr>
        <p:spPr/>
        <p:txBody>
          <a:bodyPr>
            <a:normAutofit/>
          </a:bodyPr>
          <a:lstStyle/>
          <a:p>
            <a:pPr algn="l"/>
            <a:r>
              <a:rPr lang="en-US" b="1" u="sng" dirty="0" smtClean="0"/>
              <a:t>The Proof</a:t>
            </a:r>
            <a:endParaRPr lang="en-US" u="sng" dirty="0">
              <a:latin typeface="Times New Roman" pitchFamily="18" charset="0"/>
              <a:cs typeface="Times New Roman" pitchFamily="18" charset="0"/>
            </a:endParaRPr>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34</a:t>
            </a:fld>
            <a:endParaRPr lang="en-US" sz="1600" dirty="0"/>
          </a:p>
        </p:txBody>
      </p:sp>
      <p:graphicFrame>
        <p:nvGraphicFramePr>
          <p:cNvPr id="384012" name="Object 12"/>
          <p:cNvGraphicFramePr>
            <a:graphicFrameLocks noChangeAspect="1"/>
          </p:cNvGraphicFramePr>
          <p:nvPr/>
        </p:nvGraphicFramePr>
        <p:xfrm>
          <a:off x="1000100" y="2857496"/>
          <a:ext cx="1790700" cy="498475"/>
        </p:xfrm>
        <a:graphic>
          <a:graphicData uri="http://schemas.openxmlformats.org/presentationml/2006/ole">
            <mc:AlternateContent xmlns:mc="http://schemas.openxmlformats.org/markup-compatibility/2006">
              <mc:Choice xmlns:v="urn:schemas-microsoft-com:vml" Requires="v">
                <p:oleObj spid="_x0000_s384042" name="משוואה" r:id="rId3" imgW="596880" imgH="164880" progId="Equation.3">
                  <p:embed/>
                </p:oleObj>
              </mc:Choice>
              <mc:Fallback>
                <p:oleObj name="משוואה" r:id="rId3" imgW="596880" imgH="164880" progId="Equation.3">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2857496"/>
                        <a:ext cx="179070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4013" name="Object 13"/>
          <p:cNvGraphicFramePr>
            <a:graphicFrameLocks noChangeAspect="1"/>
          </p:cNvGraphicFramePr>
          <p:nvPr/>
        </p:nvGraphicFramePr>
        <p:xfrm>
          <a:off x="885828" y="3571876"/>
          <a:ext cx="4114800" cy="574675"/>
        </p:xfrm>
        <a:graphic>
          <a:graphicData uri="http://schemas.openxmlformats.org/presentationml/2006/ole">
            <mc:AlternateContent xmlns:mc="http://schemas.openxmlformats.org/markup-compatibility/2006">
              <mc:Choice xmlns:v="urn:schemas-microsoft-com:vml" Requires="v">
                <p:oleObj spid="_x0000_s384043" name="משוואה" r:id="rId5" imgW="1371600" imgH="190440" progId="Equation.3">
                  <p:embed/>
                </p:oleObj>
              </mc:Choice>
              <mc:Fallback>
                <p:oleObj name="משוואה" r:id="rId5" imgW="1371600" imgH="190440" progId="Equation.3">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5828" y="3571876"/>
                        <a:ext cx="411480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57758"/>
          </a:xfrm>
        </p:spPr>
        <p:txBody>
          <a:bodyPr>
            <a:normAutofit/>
          </a:bodyPr>
          <a:lstStyle/>
          <a:p>
            <a:pPr marL="514350" indent="-514350">
              <a:lnSpc>
                <a:spcPct val="120000"/>
              </a:lnSpc>
              <a:buNone/>
            </a:pPr>
            <a:endParaRPr lang="en-US" dirty="0" smtClean="0">
              <a:cs typeface="Times New Roman" pitchFamily="18" charset="0"/>
            </a:endParaRPr>
          </a:p>
          <a:p>
            <a:pPr marL="514350" indent="-514350">
              <a:lnSpc>
                <a:spcPct val="120000"/>
              </a:lnSpc>
              <a:buNone/>
            </a:pPr>
            <a:endParaRPr lang="en-US" dirty="0" smtClean="0"/>
          </a:p>
          <a:p>
            <a:pPr marL="514350" indent="-514350">
              <a:lnSpc>
                <a:spcPct val="120000"/>
              </a:lnSpc>
              <a:buNone/>
            </a:pPr>
            <a:endParaRPr lang="en-US" dirty="0" smtClean="0"/>
          </a:p>
          <a:p>
            <a:pPr marL="514350" indent="-514350">
              <a:lnSpc>
                <a:spcPct val="120000"/>
              </a:lnSpc>
              <a:buNone/>
            </a:pPr>
            <a:endParaRPr lang="en-US" dirty="0" smtClean="0"/>
          </a:p>
          <a:p>
            <a:pPr marL="514350" indent="-514350">
              <a:lnSpc>
                <a:spcPct val="120000"/>
              </a:lnSpc>
              <a:buNone/>
            </a:pPr>
            <a:endParaRPr lang="en-US" dirty="0" smtClean="0"/>
          </a:p>
          <a:p>
            <a:pPr marL="514350" indent="-514350">
              <a:lnSpc>
                <a:spcPct val="120000"/>
              </a:lnSpc>
              <a:buNone/>
            </a:pPr>
            <a:r>
              <a:rPr lang="en-US" dirty="0" smtClean="0"/>
              <a:t>                                        This completes the Proof </a:t>
            </a:r>
          </a:p>
        </p:txBody>
      </p:sp>
      <p:sp>
        <p:nvSpPr>
          <p:cNvPr id="2" name="Title 1"/>
          <p:cNvSpPr>
            <a:spLocks noGrp="1"/>
          </p:cNvSpPr>
          <p:nvPr>
            <p:ph type="title"/>
          </p:nvPr>
        </p:nvSpPr>
        <p:spPr/>
        <p:txBody>
          <a:bodyPr>
            <a:normAutofit/>
          </a:bodyPr>
          <a:lstStyle/>
          <a:p>
            <a:pPr algn="l"/>
            <a:r>
              <a:rPr lang="en-US" b="1" u="sng" dirty="0" smtClean="0"/>
              <a:t>The Result PDA</a:t>
            </a:r>
            <a:endParaRPr lang="en-US" u="sng" dirty="0">
              <a:latin typeface="Times New Roman" pitchFamily="18" charset="0"/>
              <a:cs typeface="Times New Roman" pitchFamily="18" charset="0"/>
            </a:endParaRPr>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35</a:t>
            </a:fld>
            <a:endParaRPr lang="en-US" sz="1600" dirty="0"/>
          </a:p>
        </p:txBody>
      </p:sp>
      <p:graphicFrame>
        <p:nvGraphicFramePr>
          <p:cNvPr id="7" name="Object 6"/>
          <p:cNvGraphicFramePr>
            <a:graphicFrameLocks noChangeAspect="1"/>
          </p:cNvGraphicFramePr>
          <p:nvPr/>
        </p:nvGraphicFramePr>
        <p:xfrm>
          <a:off x="2428860" y="2085975"/>
          <a:ext cx="842962" cy="534988"/>
        </p:xfrm>
        <a:graphic>
          <a:graphicData uri="http://schemas.openxmlformats.org/presentationml/2006/ole">
            <mc:AlternateContent xmlns:mc="http://schemas.openxmlformats.org/markup-compatibility/2006">
              <mc:Choice xmlns:v="urn:schemas-microsoft-com:vml" Requires="v">
                <p:oleObj spid="_x0000_s375917" name="משוואה" r:id="rId4" imgW="279360" imgH="177480" progId="Equation.3">
                  <p:embed/>
                </p:oleObj>
              </mc:Choice>
              <mc:Fallback>
                <p:oleObj name="משוואה" r:id="rId4" imgW="279360" imgH="17748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8860" y="2085975"/>
                        <a:ext cx="842962"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 name="Shape 13"/>
          <p:cNvCxnSpPr>
            <a:stCxn id="6" idx="7"/>
            <a:endCxn id="6" idx="5"/>
          </p:cNvCxnSpPr>
          <p:nvPr/>
        </p:nvCxnSpPr>
        <p:spPr>
          <a:xfrm rot="16200000" flipH="1">
            <a:off x="2948982" y="4107661"/>
            <a:ext cx="656686" cy="1588"/>
          </a:xfrm>
          <a:prstGeom prst="curvedConnector5">
            <a:avLst>
              <a:gd name="adj1" fmla="val -34811"/>
              <a:gd name="adj2" fmla="val 74125126"/>
              <a:gd name="adj3" fmla="val 13481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1185810" y="1928802"/>
            <a:ext cx="7639103" cy="4286280"/>
            <a:chOff x="1185810" y="1928802"/>
            <a:chExt cx="7639103" cy="4286280"/>
          </a:xfrm>
        </p:grpSpPr>
        <p:grpSp>
          <p:nvGrpSpPr>
            <p:cNvPr id="16" name="Group 15"/>
            <p:cNvGrpSpPr/>
            <p:nvPr/>
          </p:nvGrpSpPr>
          <p:grpSpPr>
            <a:xfrm>
              <a:off x="1185810" y="1928802"/>
              <a:ext cx="7639103" cy="4002111"/>
              <a:chOff x="3686140" y="1928802"/>
              <a:chExt cx="7639103" cy="4002111"/>
            </a:xfrm>
          </p:grpSpPr>
          <p:graphicFrame>
            <p:nvGraphicFramePr>
              <p:cNvPr id="5" name="Object 6"/>
              <p:cNvGraphicFramePr>
                <a:graphicFrameLocks noChangeAspect="1"/>
              </p:cNvGraphicFramePr>
              <p:nvPr/>
            </p:nvGraphicFramePr>
            <p:xfrm>
              <a:off x="5041869" y="3781428"/>
              <a:ext cx="803275" cy="573087"/>
            </p:xfrm>
            <a:graphic>
              <a:graphicData uri="http://schemas.openxmlformats.org/presentationml/2006/ole">
                <mc:AlternateContent xmlns:mc="http://schemas.openxmlformats.org/markup-compatibility/2006">
                  <mc:Choice xmlns:v="urn:schemas-microsoft-com:vml" Requires="v">
                    <p:oleObj spid="_x0000_s375918" name="משוואה" r:id="rId6" imgW="266400" imgH="190440" progId="Equation.3">
                      <p:embed/>
                    </p:oleObj>
                  </mc:Choice>
                  <mc:Fallback>
                    <p:oleObj name="משוואה" r:id="rId6" imgW="266400" imgH="19044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1869" y="3781428"/>
                            <a:ext cx="803275"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Oval 5"/>
              <p:cNvSpPr/>
              <p:nvPr/>
            </p:nvSpPr>
            <p:spPr>
              <a:xfrm>
                <a:off x="4829148" y="3643314"/>
                <a:ext cx="1111245" cy="928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829148" y="1928802"/>
                <a:ext cx="1111245" cy="928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 name="Object 9"/>
              <p:cNvGraphicFramePr>
                <a:graphicFrameLocks noChangeAspect="1"/>
              </p:cNvGraphicFramePr>
              <p:nvPr/>
            </p:nvGraphicFramePr>
            <p:xfrm>
              <a:off x="3686140" y="2930525"/>
              <a:ext cx="1677987" cy="498475"/>
            </p:xfrm>
            <a:graphic>
              <a:graphicData uri="http://schemas.openxmlformats.org/presentationml/2006/ole">
                <mc:AlternateContent xmlns:mc="http://schemas.openxmlformats.org/markup-compatibility/2006">
                  <mc:Choice xmlns:v="urn:schemas-microsoft-com:vml" Requires="v">
                    <p:oleObj spid="_x0000_s375919" name="משוואה" r:id="rId8" imgW="558720" imgH="164880" progId="Equation.3">
                      <p:embed/>
                    </p:oleObj>
                  </mc:Choice>
                  <mc:Fallback>
                    <p:oleObj name="משוואה" r:id="rId8" imgW="558720" imgH="16488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86140" y="2930525"/>
                            <a:ext cx="1677987"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21"/>
              <p:cNvGraphicFramePr>
                <a:graphicFrameLocks noChangeAspect="1"/>
              </p:cNvGraphicFramePr>
              <p:nvPr/>
            </p:nvGraphicFramePr>
            <p:xfrm>
              <a:off x="6448443" y="3352800"/>
              <a:ext cx="4876800" cy="650875"/>
            </p:xfrm>
            <a:graphic>
              <a:graphicData uri="http://schemas.openxmlformats.org/presentationml/2006/ole">
                <mc:AlternateContent xmlns:mc="http://schemas.openxmlformats.org/markup-compatibility/2006">
                  <mc:Choice xmlns:v="urn:schemas-microsoft-com:vml" Requires="v">
                    <p:oleObj spid="_x0000_s375920" name="משוואה" r:id="rId10" imgW="1625400" imgH="215640" progId="Equation.3">
                      <p:embed/>
                    </p:oleObj>
                  </mc:Choice>
                  <mc:Fallback>
                    <p:oleObj name="משוואה" r:id="rId10" imgW="1625400" imgH="2156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48443" y="3352800"/>
                            <a:ext cx="487680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6"/>
              <p:cNvGraphicFramePr>
                <a:graphicFrameLocks noChangeAspect="1"/>
              </p:cNvGraphicFramePr>
              <p:nvPr/>
            </p:nvGraphicFramePr>
            <p:xfrm>
              <a:off x="4818077" y="5357826"/>
              <a:ext cx="1031875" cy="573087"/>
            </p:xfrm>
            <a:graphic>
              <a:graphicData uri="http://schemas.openxmlformats.org/presentationml/2006/ole">
                <mc:AlternateContent xmlns:mc="http://schemas.openxmlformats.org/markup-compatibility/2006">
                  <mc:Choice xmlns:v="urn:schemas-microsoft-com:vml" Requires="v">
                    <p:oleObj spid="_x0000_s375921" name="משוואה" r:id="rId12" imgW="342720" imgH="190440" progId="Equation.3">
                      <p:embed/>
                    </p:oleObj>
                  </mc:Choice>
                  <mc:Fallback>
                    <p:oleObj name="משוואה" r:id="rId12" imgW="342720" imgH="19044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18077" y="5357826"/>
                            <a:ext cx="1031875"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2" name="Straight Arrow Connector 11"/>
              <p:cNvCxnSpPr>
                <a:stCxn id="8" idx="4"/>
                <a:endCxn id="6" idx="0"/>
              </p:cNvCxnSpPr>
              <p:nvPr/>
            </p:nvCxnSpPr>
            <p:spPr>
              <a:xfrm rot="5400000">
                <a:off x="4991862" y="3250405"/>
                <a:ext cx="78581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7" name="Oval 16"/>
            <p:cNvSpPr/>
            <p:nvPr/>
          </p:nvSpPr>
          <p:spPr>
            <a:xfrm>
              <a:off x="2214545" y="5214950"/>
              <a:ext cx="1214447" cy="10001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8" name="Object 21"/>
          <p:cNvGraphicFramePr>
            <a:graphicFrameLocks noChangeAspect="1"/>
          </p:cNvGraphicFramePr>
          <p:nvPr/>
        </p:nvGraphicFramePr>
        <p:xfrm>
          <a:off x="4643438" y="4002088"/>
          <a:ext cx="3429000" cy="498475"/>
        </p:xfrm>
        <a:graphic>
          <a:graphicData uri="http://schemas.openxmlformats.org/presentationml/2006/ole">
            <mc:AlternateContent xmlns:mc="http://schemas.openxmlformats.org/markup-compatibility/2006">
              <mc:Choice xmlns:v="urn:schemas-microsoft-com:vml" Requires="v">
                <p:oleObj spid="_x0000_s375922" name="משוואה" r:id="rId14" imgW="1143000" imgH="164880" progId="Equation.3">
                  <p:embed/>
                </p:oleObj>
              </mc:Choice>
              <mc:Fallback>
                <p:oleObj name="משוואה" r:id="rId14" imgW="1143000" imgH="164880" progId="Equation.3">
                  <p:embed/>
                  <p:pic>
                    <p:nvPicPr>
                      <p:cNvPr id="0"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3438" y="4002088"/>
                        <a:ext cx="342900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0" name="Straight Arrow Connector 19"/>
          <p:cNvCxnSpPr>
            <a:stCxn id="6" idx="4"/>
            <a:endCxn id="17" idx="0"/>
          </p:cNvCxnSpPr>
          <p:nvPr/>
        </p:nvCxnSpPr>
        <p:spPr>
          <a:xfrm rot="5400000">
            <a:off x="2531634" y="4862143"/>
            <a:ext cx="642942" cy="6267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2" name="Object 21"/>
          <p:cNvGraphicFramePr>
            <a:graphicFrameLocks noChangeAspect="1"/>
          </p:cNvGraphicFramePr>
          <p:nvPr/>
        </p:nvGraphicFramePr>
        <p:xfrm>
          <a:off x="1195374" y="4643446"/>
          <a:ext cx="1447800" cy="498475"/>
        </p:xfrm>
        <a:graphic>
          <a:graphicData uri="http://schemas.openxmlformats.org/presentationml/2006/ole">
            <mc:AlternateContent xmlns:mc="http://schemas.openxmlformats.org/markup-compatibility/2006">
              <mc:Choice xmlns:v="urn:schemas-microsoft-com:vml" Requires="v">
                <p:oleObj spid="_x0000_s375923" name="משוואה" r:id="rId16" imgW="482400" imgH="164880" progId="Equation.3">
                  <p:embed/>
                </p:oleObj>
              </mc:Choice>
              <mc:Fallback>
                <p:oleObj name="משוואה" r:id="rId16" imgW="482400" imgH="164880" progId="Equation.3">
                  <p:embed/>
                  <p:pic>
                    <p:nvPicPr>
                      <p:cNvPr id="0"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374" y="4643446"/>
                        <a:ext cx="144780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Oval 22"/>
          <p:cNvSpPr/>
          <p:nvPr/>
        </p:nvSpPr>
        <p:spPr>
          <a:xfrm>
            <a:off x="2357422" y="5286388"/>
            <a:ext cx="1000132" cy="8572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7572396" y="5786454"/>
            <a:ext cx="571504"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5046" name="Object 22"/>
          <p:cNvGraphicFramePr>
            <a:graphicFrameLocks noChangeAspect="1"/>
          </p:cNvGraphicFramePr>
          <p:nvPr/>
        </p:nvGraphicFramePr>
        <p:xfrm>
          <a:off x="2571736" y="5963329"/>
          <a:ext cx="2714644" cy="394629"/>
        </p:xfrm>
        <a:graphic>
          <a:graphicData uri="http://schemas.openxmlformats.org/presentationml/2006/ole">
            <mc:AlternateContent xmlns:mc="http://schemas.openxmlformats.org/markup-compatibility/2006">
              <mc:Choice xmlns:v="urn:schemas-microsoft-com:vml" Requires="v">
                <p:oleObj spid="_x0000_s385313" name="משוואה" r:id="rId4" imgW="1143000" imgH="164880" progId="Equation.3">
                  <p:embed/>
                </p:oleObj>
              </mc:Choice>
              <mc:Fallback>
                <p:oleObj name="משוואה" r:id="rId4" imgW="1143000" imgH="164880" progId="Equation.3">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736" y="5963329"/>
                        <a:ext cx="2714644" cy="3946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4" name="Straight Arrow Connector 33"/>
          <p:cNvCxnSpPr>
            <a:stCxn id="8" idx="2"/>
            <a:endCxn id="32" idx="6"/>
          </p:cNvCxnSpPr>
          <p:nvPr/>
        </p:nvCxnSpPr>
        <p:spPr>
          <a:xfrm rot="10800000">
            <a:off x="1643043" y="2357431"/>
            <a:ext cx="1817713" cy="357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57200" y="1285860"/>
            <a:ext cx="8229600" cy="5072098"/>
          </a:xfrm>
        </p:spPr>
        <p:txBody>
          <a:bodyPr>
            <a:normAutofit/>
          </a:bodyPr>
          <a:lstStyle/>
          <a:p>
            <a:pPr marL="514350" indent="-514350">
              <a:lnSpc>
                <a:spcPct val="120000"/>
              </a:lnSpc>
              <a:buNone/>
            </a:pPr>
            <a:r>
              <a:rPr lang="en-US" dirty="0" smtClean="0">
                <a:cs typeface="Times New Roman" pitchFamily="18" charset="0"/>
              </a:rPr>
              <a:t>Consider the following CFG:</a:t>
            </a:r>
          </a:p>
          <a:p>
            <a:pPr marL="514350" indent="-514350">
              <a:lnSpc>
                <a:spcPct val="120000"/>
              </a:lnSpc>
              <a:buNone/>
            </a:pPr>
            <a:endParaRPr lang="en-US" dirty="0" smtClean="0"/>
          </a:p>
        </p:txBody>
      </p:sp>
      <p:sp>
        <p:nvSpPr>
          <p:cNvPr id="2" name="Title 1"/>
          <p:cNvSpPr>
            <a:spLocks noGrp="1"/>
          </p:cNvSpPr>
          <p:nvPr>
            <p:ph type="title"/>
          </p:nvPr>
        </p:nvSpPr>
        <p:spPr/>
        <p:txBody>
          <a:bodyPr>
            <a:normAutofit/>
          </a:bodyPr>
          <a:lstStyle/>
          <a:p>
            <a:pPr algn="l"/>
            <a:r>
              <a:rPr lang="en-US" b="1" u="sng" dirty="0" smtClean="0"/>
              <a:t>Example</a:t>
            </a:r>
            <a:endParaRPr lang="en-US" u="sng" dirty="0">
              <a:latin typeface="Times New Roman" pitchFamily="18" charset="0"/>
              <a:cs typeface="Times New Roman" pitchFamily="18" charset="0"/>
            </a:endParaRPr>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36</a:t>
            </a:fld>
            <a:endParaRPr lang="en-US" sz="1600" dirty="0"/>
          </a:p>
        </p:txBody>
      </p:sp>
      <p:cxnSp>
        <p:nvCxnSpPr>
          <p:cNvPr id="20" name="Straight Arrow Connector 19"/>
          <p:cNvCxnSpPr>
            <a:stCxn id="6" idx="4"/>
            <a:endCxn id="17" idx="0"/>
          </p:cNvCxnSpPr>
          <p:nvPr/>
        </p:nvCxnSpPr>
        <p:spPr>
          <a:xfrm rot="5400000">
            <a:off x="668711" y="4439051"/>
            <a:ext cx="857256" cy="69454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85033" name="Object 9"/>
          <p:cNvGraphicFramePr>
            <a:graphicFrameLocks noChangeAspect="1"/>
          </p:cNvGraphicFramePr>
          <p:nvPr/>
        </p:nvGraphicFramePr>
        <p:xfrm>
          <a:off x="5381643" y="1428736"/>
          <a:ext cx="1762125" cy="925512"/>
        </p:xfrm>
        <a:graphic>
          <a:graphicData uri="http://schemas.openxmlformats.org/presentationml/2006/ole">
            <mc:AlternateContent xmlns:mc="http://schemas.openxmlformats.org/markup-compatibility/2006">
              <mc:Choice xmlns:v="urn:schemas-microsoft-com:vml" Requires="v">
                <p:oleObj spid="_x0000_s385314" name="משוואה" r:id="rId6" imgW="571320" imgH="342720" progId="Equation.3">
                  <p:embed/>
                </p:oleObj>
              </mc:Choice>
              <mc:Fallback>
                <p:oleObj name="משוואה" r:id="rId6" imgW="571320" imgH="342720"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1643" y="1428736"/>
                        <a:ext cx="1762125" cy="925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23"/>
          <p:cNvSpPr/>
          <p:nvPr/>
        </p:nvSpPr>
        <p:spPr>
          <a:xfrm>
            <a:off x="5214942" y="1357298"/>
            <a:ext cx="2214578" cy="11430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Object 6"/>
          <p:cNvGraphicFramePr>
            <a:graphicFrameLocks noChangeAspect="1"/>
          </p:cNvGraphicFramePr>
          <p:nvPr/>
        </p:nvGraphicFramePr>
        <p:xfrm>
          <a:off x="3657600" y="2085975"/>
          <a:ext cx="842962" cy="534988"/>
        </p:xfrm>
        <a:graphic>
          <a:graphicData uri="http://schemas.openxmlformats.org/presentationml/2006/ole">
            <mc:AlternateContent xmlns:mc="http://schemas.openxmlformats.org/markup-compatibility/2006">
              <mc:Choice xmlns:v="urn:schemas-microsoft-com:vml" Requires="v">
                <p:oleObj spid="_x0000_s385315" name="משוואה" r:id="rId8" imgW="279360" imgH="177480" progId="Equation.3">
                  <p:embed/>
                </p:oleObj>
              </mc:Choice>
              <mc:Fallback>
                <p:oleObj name="משוואה" r:id="rId8" imgW="279360" imgH="17748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2085975"/>
                        <a:ext cx="842962"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Oval 7"/>
          <p:cNvSpPr/>
          <p:nvPr/>
        </p:nvSpPr>
        <p:spPr>
          <a:xfrm>
            <a:off x="3460755" y="1928802"/>
            <a:ext cx="1111245" cy="928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 name="Object 9"/>
          <p:cNvGraphicFramePr>
            <a:graphicFrameLocks noChangeAspect="1"/>
          </p:cNvGraphicFramePr>
          <p:nvPr/>
        </p:nvGraphicFramePr>
        <p:xfrm>
          <a:off x="2247890" y="2097080"/>
          <a:ext cx="966788" cy="331788"/>
        </p:xfrm>
        <a:graphic>
          <a:graphicData uri="http://schemas.openxmlformats.org/presentationml/2006/ole">
            <mc:AlternateContent xmlns:mc="http://schemas.openxmlformats.org/markup-compatibility/2006">
              <mc:Choice xmlns:v="urn:schemas-microsoft-com:vml" Requires="v">
                <p:oleObj spid="_x0000_s385316" name="משוואה" r:id="rId10" imgW="482400" imgH="164880" progId="Equation.3">
                  <p:embed/>
                </p:oleObj>
              </mc:Choice>
              <mc:Fallback>
                <p:oleObj name="משוואה" r:id="rId10" imgW="482400" imgH="164880" progId="Equation.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47890" y="2097080"/>
                        <a:ext cx="966788"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Oval 16"/>
          <p:cNvSpPr/>
          <p:nvPr/>
        </p:nvSpPr>
        <p:spPr>
          <a:xfrm>
            <a:off x="142844" y="5214950"/>
            <a:ext cx="1214447" cy="10001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p:cNvGrpSpPr/>
          <p:nvPr/>
        </p:nvGrpSpPr>
        <p:grpSpPr>
          <a:xfrm>
            <a:off x="888987" y="3429000"/>
            <a:ext cx="1111245" cy="928694"/>
            <a:chOff x="888987" y="3143248"/>
            <a:chExt cx="1111245" cy="928694"/>
          </a:xfrm>
        </p:grpSpPr>
        <p:graphicFrame>
          <p:nvGraphicFramePr>
            <p:cNvPr id="5" name="Object 6"/>
            <p:cNvGraphicFramePr>
              <a:graphicFrameLocks noChangeAspect="1"/>
            </p:cNvGraphicFramePr>
            <p:nvPr/>
          </p:nvGraphicFramePr>
          <p:xfrm>
            <a:off x="1071538" y="3286124"/>
            <a:ext cx="803275" cy="573087"/>
          </p:xfrm>
          <a:graphic>
            <a:graphicData uri="http://schemas.openxmlformats.org/presentationml/2006/ole">
              <mc:AlternateContent xmlns:mc="http://schemas.openxmlformats.org/markup-compatibility/2006">
                <mc:Choice xmlns:v="urn:schemas-microsoft-com:vml" Requires="v">
                  <p:oleObj spid="_x0000_s385317" name="משוואה" r:id="rId12" imgW="266400" imgH="190440" progId="Equation.3">
                    <p:embed/>
                  </p:oleObj>
                </mc:Choice>
                <mc:Fallback>
                  <p:oleObj name="משוואה" r:id="rId12" imgW="266400" imgH="190440" progId="Equation.3">
                    <p:embed/>
                    <p:pic>
                      <p:nvPicPr>
                        <p:cNvPr id="0" name="Object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71538" y="3286124"/>
                          <a:ext cx="803275"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Oval 5"/>
            <p:cNvSpPr/>
            <p:nvPr/>
          </p:nvSpPr>
          <p:spPr>
            <a:xfrm>
              <a:off x="888987" y="3143248"/>
              <a:ext cx="1111245" cy="9286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8" name="Object 21"/>
          <p:cNvGraphicFramePr>
            <a:graphicFrameLocks noChangeAspect="1"/>
          </p:cNvGraphicFramePr>
          <p:nvPr/>
        </p:nvGraphicFramePr>
        <p:xfrm>
          <a:off x="3428992" y="4786322"/>
          <a:ext cx="990600" cy="331787"/>
        </p:xfrm>
        <a:graphic>
          <a:graphicData uri="http://schemas.openxmlformats.org/presentationml/2006/ole">
            <mc:AlternateContent xmlns:mc="http://schemas.openxmlformats.org/markup-compatibility/2006">
              <mc:Choice xmlns:v="urn:schemas-microsoft-com:vml" Requires="v">
                <p:oleObj spid="_x0000_s385318" name="משוואה" r:id="rId14" imgW="495000" imgH="164880" progId="Equation.3">
                  <p:embed/>
                </p:oleObj>
              </mc:Choice>
              <mc:Fallback>
                <p:oleObj name="משוואה" r:id="rId14" imgW="495000" imgH="164880"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28992" y="4786322"/>
                        <a:ext cx="990600"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6"/>
          <p:cNvGraphicFramePr>
            <a:graphicFrameLocks noChangeAspect="1"/>
          </p:cNvGraphicFramePr>
          <p:nvPr/>
        </p:nvGraphicFramePr>
        <p:xfrm>
          <a:off x="214282" y="5357826"/>
          <a:ext cx="1031875" cy="573087"/>
        </p:xfrm>
        <a:graphic>
          <a:graphicData uri="http://schemas.openxmlformats.org/presentationml/2006/ole">
            <mc:AlternateContent xmlns:mc="http://schemas.openxmlformats.org/markup-compatibility/2006">
              <mc:Choice xmlns:v="urn:schemas-microsoft-com:vml" Requires="v">
                <p:oleObj spid="_x0000_s385319" name="משוואה" r:id="rId16" imgW="342720" imgH="190440" progId="Equation.3">
                  <p:embed/>
                </p:oleObj>
              </mc:Choice>
              <mc:Fallback>
                <p:oleObj name="משוואה" r:id="rId16" imgW="342720" imgH="190440" progId="Equation.3">
                  <p:embed/>
                  <p:pic>
                    <p:nvPicPr>
                      <p:cNvPr id="0" name="Object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4282" y="5357826"/>
                        <a:ext cx="1031875"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1"/>
          <p:cNvGraphicFramePr>
            <a:graphicFrameLocks noChangeAspect="1"/>
          </p:cNvGraphicFramePr>
          <p:nvPr/>
        </p:nvGraphicFramePr>
        <p:xfrm>
          <a:off x="177776" y="4500570"/>
          <a:ext cx="965200" cy="331787"/>
        </p:xfrm>
        <a:graphic>
          <a:graphicData uri="http://schemas.openxmlformats.org/presentationml/2006/ole">
            <mc:AlternateContent xmlns:mc="http://schemas.openxmlformats.org/markup-compatibility/2006">
              <mc:Choice xmlns:v="urn:schemas-microsoft-com:vml" Requires="v">
                <p:oleObj spid="_x0000_s385320" name="משוואה" r:id="rId18" imgW="482400" imgH="164880" progId="Equation.3">
                  <p:embed/>
                </p:oleObj>
              </mc:Choice>
              <mc:Fallback>
                <p:oleObj name="משוואה" r:id="rId18" imgW="482400" imgH="164880" progId="Equation.3">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7776" y="4500570"/>
                        <a:ext cx="965200"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Oval 22"/>
          <p:cNvSpPr/>
          <p:nvPr/>
        </p:nvSpPr>
        <p:spPr>
          <a:xfrm>
            <a:off x="253957" y="5286388"/>
            <a:ext cx="1000132" cy="8572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214414" y="2143116"/>
            <a:ext cx="428628"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5" name="Object 9"/>
          <p:cNvGraphicFramePr>
            <a:graphicFrameLocks noChangeAspect="1"/>
          </p:cNvGraphicFramePr>
          <p:nvPr/>
        </p:nvGraphicFramePr>
        <p:xfrm>
          <a:off x="357158" y="2882898"/>
          <a:ext cx="1017587" cy="331788"/>
        </p:xfrm>
        <a:graphic>
          <a:graphicData uri="http://schemas.openxmlformats.org/presentationml/2006/ole">
            <mc:AlternateContent xmlns:mc="http://schemas.openxmlformats.org/markup-compatibility/2006">
              <mc:Choice xmlns:v="urn:schemas-microsoft-com:vml" Requires="v">
                <p:oleObj spid="_x0000_s385321" name="משוואה" r:id="rId20" imgW="507960" imgH="164880" progId="Equation.3">
                  <p:embed/>
                </p:oleObj>
              </mc:Choice>
              <mc:Fallback>
                <p:oleObj name="משוואה" r:id="rId20" imgW="507960" imgH="164880" progId="Equation.3">
                  <p:embed/>
                  <p:pic>
                    <p:nvPicPr>
                      <p:cNvPr id="0" name="Picture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7158" y="2882898"/>
                        <a:ext cx="1017587"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7" name="Straight Arrow Connector 36"/>
          <p:cNvCxnSpPr>
            <a:stCxn id="32" idx="4"/>
            <a:endCxn id="6" idx="0"/>
          </p:cNvCxnSpPr>
          <p:nvPr/>
        </p:nvCxnSpPr>
        <p:spPr>
          <a:xfrm rot="16200000" flipH="1">
            <a:off x="1008041" y="2992431"/>
            <a:ext cx="857256" cy="158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6500826" y="3429000"/>
            <a:ext cx="428628"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4572000" y="2857496"/>
            <a:ext cx="428628"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4572000" y="3429000"/>
            <a:ext cx="428628" cy="4286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85036" name="Object 4"/>
          <p:cNvGraphicFramePr>
            <a:graphicFrameLocks noChangeAspect="1"/>
          </p:cNvGraphicFramePr>
          <p:nvPr/>
        </p:nvGraphicFramePr>
        <p:xfrm>
          <a:off x="2571736" y="2857496"/>
          <a:ext cx="992188" cy="331788"/>
        </p:xfrm>
        <a:graphic>
          <a:graphicData uri="http://schemas.openxmlformats.org/presentationml/2006/ole">
            <mc:AlternateContent xmlns:mc="http://schemas.openxmlformats.org/markup-compatibility/2006">
              <mc:Choice xmlns:v="urn:schemas-microsoft-com:vml" Requires="v">
                <p:oleObj spid="_x0000_s385322" name="משוואה" r:id="rId22" imgW="495000" imgH="164880" progId="Equation.3">
                  <p:embed/>
                </p:oleObj>
              </mc:Choice>
              <mc:Fallback>
                <p:oleObj name="משוואה" r:id="rId22" imgW="495000" imgH="164880" progId="Equation.3">
                  <p:embed/>
                  <p:pic>
                    <p:nvPicPr>
                      <p:cNvPr id="0" name="Picture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71736" y="2857496"/>
                        <a:ext cx="992188"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5037" name="Object 4"/>
          <p:cNvGraphicFramePr>
            <a:graphicFrameLocks noChangeAspect="1"/>
          </p:cNvGraphicFramePr>
          <p:nvPr/>
        </p:nvGraphicFramePr>
        <p:xfrm>
          <a:off x="5411801" y="2786058"/>
          <a:ext cx="1017587" cy="331788"/>
        </p:xfrm>
        <a:graphic>
          <a:graphicData uri="http://schemas.openxmlformats.org/presentationml/2006/ole">
            <mc:AlternateContent xmlns:mc="http://schemas.openxmlformats.org/markup-compatibility/2006">
              <mc:Choice xmlns:v="urn:schemas-microsoft-com:vml" Requires="v">
                <p:oleObj spid="_x0000_s385323" name="משוואה" r:id="rId24" imgW="507960" imgH="164880" progId="Equation.3">
                  <p:embed/>
                </p:oleObj>
              </mc:Choice>
              <mc:Fallback>
                <p:oleObj name="משוואה" r:id="rId24" imgW="507960" imgH="164880" progId="Equation.3">
                  <p:embed/>
                  <p:pic>
                    <p:nvPicPr>
                      <p:cNvPr id="0" name="Picture 1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411801" y="2786058"/>
                        <a:ext cx="1017587"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5038" name="Object 4"/>
          <p:cNvGraphicFramePr>
            <a:graphicFrameLocks noChangeAspect="1"/>
          </p:cNvGraphicFramePr>
          <p:nvPr/>
        </p:nvGraphicFramePr>
        <p:xfrm>
          <a:off x="5441950" y="3929063"/>
          <a:ext cx="990600" cy="331787"/>
        </p:xfrm>
        <a:graphic>
          <a:graphicData uri="http://schemas.openxmlformats.org/presentationml/2006/ole">
            <mc:AlternateContent xmlns:mc="http://schemas.openxmlformats.org/markup-compatibility/2006">
              <mc:Choice xmlns:v="urn:schemas-microsoft-com:vml" Requires="v">
                <p:oleObj spid="_x0000_s385324" name="משוואה" r:id="rId26" imgW="495000" imgH="164880" progId="Equation.3">
                  <p:embed/>
                </p:oleObj>
              </mc:Choice>
              <mc:Fallback>
                <p:oleObj name="משוואה" r:id="rId26" imgW="495000" imgH="164880" progId="Equation.3">
                  <p:embed/>
                  <p:pic>
                    <p:nvPicPr>
                      <p:cNvPr id="0" name="Picture 1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441950" y="3929063"/>
                        <a:ext cx="990600"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5039" name="Object 15"/>
          <p:cNvGraphicFramePr>
            <a:graphicFrameLocks noChangeAspect="1"/>
          </p:cNvGraphicFramePr>
          <p:nvPr/>
        </p:nvGraphicFramePr>
        <p:xfrm>
          <a:off x="3214678" y="3311527"/>
          <a:ext cx="1017588" cy="331787"/>
        </p:xfrm>
        <a:graphic>
          <a:graphicData uri="http://schemas.openxmlformats.org/presentationml/2006/ole">
            <mc:AlternateContent xmlns:mc="http://schemas.openxmlformats.org/markup-compatibility/2006">
              <mc:Choice xmlns:v="urn:schemas-microsoft-com:vml" Requires="v">
                <p:oleObj spid="_x0000_s385325" name="משוואה" r:id="rId28" imgW="507960" imgH="164880" progId="Equation.3">
                  <p:embed/>
                </p:oleObj>
              </mc:Choice>
              <mc:Fallback>
                <p:oleObj name="משוואה" r:id="rId28" imgW="507960" imgH="164880" progId="Equation.3">
                  <p:embed/>
                  <p:pic>
                    <p:nvPicPr>
                      <p:cNvPr id="0" name="Picture 1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14678" y="3311527"/>
                        <a:ext cx="1017588"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5040" name="Object 16"/>
          <p:cNvGraphicFramePr>
            <a:graphicFrameLocks noChangeAspect="1"/>
          </p:cNvGraphicFramePr>
          <p:nvPr/>
        </p:nvGraphicFramePr>
        <p:xfrm>
          <a:off x="3071802" y="3714752"/>
          <a:ext cx="1017587" cy="331788"/>
        </p:xfrm>
        <a:graphic>
          <a:graphicData uri="http://schemas.openxmlformats.org/presentationml/2006/ole">
            <mc:AlternateContent xmlns:mc="http://schemas.openxmlformats.org/markup-compatibility/2006">
              <mc:Choice xmlns:v="urn:schemas-microsoft-com:vml" Requires="v">
                <p:oleObj spid="_x0000_s385326" name="משוואה" r:id="rId30" imgW="507960" imgH="164880" progId="Equation.3">
                  <p:embed/>
                </p:oleObj>
              </mc:Choice>
              <mc:Fallback>
                <p:oleObj name="משוואה" r:id="rId30" imgW="507960" imgH="164880" progId="Equation.3">
                  <p:embed/>
                  <p:pic>
                    <p:nvPicPr>
                      <p:cNvPr id="0" name="Picture 1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071802" y="3714752"/>
                        <a:ext cx="1017587"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6" name="Straight Arrow Connector 45"/>
          <p:cNvCxnSpPr>
            <a:stCxn id="6" idx="7"/>
            <a:endCxn id="40" idx="1"/>
          </p:cNvCxnSpPr>
          <p:nvPr/>
        </p:nvCxnSpPr>
        <p:spPr>
          <a:xfrm rot="5400000" flipH="1" flipV="1">
            <a:off x="2913764" y="1843998"/>
            <a:ext cx="644737" cy="27972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0" idx="7"/>
            <a:endCxn id="39" idx="1"/>
          </p:cNvCxnSpPr>
          <p:nvPr/>
        </p:nvCxnSpPr>
        <p:spPr>
          <a:xfrm rot="16200000" flipH="1">
            <a:off x="5464975" y="2393149"/>
            <a:ext cx="571504" cy="16257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hape 49"/>
          <p:cNvCxnSpPr>
            <a:stCxn id="39" idx="6"/>
            <a:endCxn id="6" idx="5"/>
          </p:cNvCxnSpPr>
          <p:nvPr/>
        </p:nvCxnSpPr>
        <p:spPr>
          <a:xfrm flipH="1">
            <a:off x="1837494" y="3643314"/>
            <a:ext cx="5091960" cy="578376"/>
          </a:xfrm>
          <a:prstGeom prst="curvedConnector4">
            <a:avLst>
              <a:gd name="adj1" fmla="val -5372"/>
              <a:gd name="adj2" fmla="val 13971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6" idx="6"/>
            <a:endCxn id="41" idx="1"/>
          </p:cNvCxnSpPr>
          <p:nvPr/>
        </p:nvCxnSpPr>
        <p:spPr>
          <a:xfrm flipV="1">
            <a:off x="2000232" y="3491771"/>
            <a:ext cx="2634539" cy="4015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Curved Connector 67"/>
          <p:cNvCxnSpPr/>
          <p:nvPr/>
        </p:nvCxnSpPr>
        <p:spPr>
          <a:xfrm rot="5400000">
            <a:off x="3129873" y="2558377"/>
            <a:ext cx="364062" cy="2948820"/>
          </a:xfrm>
          <a:prstGeom prst="curvedConnector3">
            <a:avLst>
              <a:gd name="adj1" fmla="val 10132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hape 96"/>
          <p:cNvCxnSpPr>
            <a:stCxn id="6" idx="6"/>
            <a:endCxn id="6" idx="4"/>
          </p:cNvCxnSpPr>
          <p:nvPr/>
        </p:nvCxnSpPr>
        <p:spPr>
          <a:xfrm flipH="1">
            <a:off x="1444610" y="3893347"/>
            <a:ext cx="555622" cy="464347"/>
          </a:xfrm>
          <a:prstGeom prst="curvedConnector4">
            <a:avLst>
              <a:gd name="adj1" fmla="val -224601"/>
              <a:gd name="adj2" fmla="val 43977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85041" name="Object 9"/>
          <p:cNvGraphicFramePr>
            <a:graphicFrameLocks noChangeAspect="1"/>
          </p:cNvGraphicFramePr>
          <p:nvPr/>
        </p:nvGraphicFramePr>
        <p:xfrm>
          <a:off x="3428992" y="5143512"/>
          <a:ext cx="1016000" cy="331787"/>
        </p:xfrm>
        <a:graphic>
          <a:graphicData uri="http://schemas.openxmlformats.org/presentationml/2006/ole">
            <mc:AlternateContent xmlns:mc="http://schemas.openxmlformats.org/markup-compatibility/2006">
              <mc:Choice xmlns:v="urn:schemas-microsoft-com:vml" Requires="v">
                <p:oleObj spid="_x0000_s385327" name="משוואה" r:id="rId32" imgW="507960" imgH="164880" progId="Equation.3">
                  <p:embed/>
                </p:oleObj>
              </mc:Choice>
              <mc:Fallback>
                <p:oleObj name="משוואה" r:id="rId32" imgW="507960" imgH="164880" progId="Equation.3">
                  <p:embed/>
                  <p:pic>
                    <p:nvPicPr>
                      <p:cNvPr id="0" name="Picture 1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428992" y="5143512"/>
                        <a:ext cx="1016000"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5042" name="Object 9"/>
          <p:cNvGraphicFramePr>
            <a:graphicFrameLocks noChangeAspect="1"/>
          </p:cNvGraphicFramePr>
          <p:nvPr/>
        </p:nvGraphicFramePr>
        <p:xfrm>
          <a:off x="3428992" y="5429264"/>
          <a:ext cx="990600" cy="331787"/>
        </p:xfrm>
        <a:graphic>
          <a:graphicData uri="http://schemas.openxmlformats.org/presentationml/2006/ole">
            <mc:AlternateContent xmlns:mc="http://schemas.openxmlformats.org/markup-compatibility/2006">
              <mc:Choice xmlns:v="urn:schemas-microsoft-com:vml" Requires="v">
                <p:oleObj spid="_x0000_s385328" name="משוואה" r:id="rId34" imgW="495000" imgH="164880" progId="Equation.3">
                  <p:embed/>
                </p:oleObj>
              </mc:Choice>
              <mc:Fallback>
                <p:oleObj name="משוואה" r:id="rId34" imgW="495000" imgH="164880" progId="Equation.3">
                  <p:embed/>
                  <p:pic>
                    <p:nvPicPr>
                      <p:cNvPr id="0" name="Picture 1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428992" y="5429264"/>
                        <a:ext cx="990600"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5043" name="Object 9"/>
          <p:cNvGraphicFramePr>
            <a:graphicFrameLocks noChangeAspect="1"/>
          </p:cNvGraphicFramePr>
          <p:nvPr/>
        </p:nvGraphicFramePr>
        <p:xfrm>
          <a:off x="3428992" y="5786454"/>
          <a:ext cx="965200" cy="331787"/>
        </p:xfrm>
        <a:graphic>
          <a:graphicData uri="http://schemas.openxmlformats.org/presentationml/2006/ole">
            <mc:AlternateContent xmlns:mc="http://schemas.openxmlformats.org/markup-compatibility/2006">
              <mc:Choice xmlns:v="urn:schemas-microsoft-com:vml" Requires="v">
                <p:oleObj spid="_x0000_s385329" name="משוואה" r:id="rId36" imgW="482400" imgH="164880" progId="Equation.3">
                  <p:embed/>
                </p:oleObj>
              </mc:Choice>
              <mc:Fallback>
                <p:oleObj name="משוואה" r:id="rId36" imgW="482400" imgH="164880" progId="Equation.3">
                  <p:embed/>
                  <p:pic>
                    <p:nvPicPr>
                      <p:cNvPr id="0" name="Picture 1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428992" y="5786454"/>
                        <a:ext cx="965200"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3" name="Straight Arrow Connector 42"/>
          <p:cNvCxnSpPr>
            <a:stCxn id="8" idx="3"/>
            <a:endCxn id="6" idx="7"/>
          </p:cNvCxnSpPr>
          <p:nvPr/>
        </p:nvCxnSpPr>
        <p:spPr>
          <a:xfrm rot="5400000">
            <a:off x="2308738" y="2250249"/>
            <a:ext cx="843512" cy="178599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hape 44"/>
          <p:cNvCxnSpPr>
            <a:stCxn id="6" idx="7"/>
            <a:endCxn id="6" idx="5"/>
          </p:cNvCxnSpPr>
          <p:nvPr/>
        </p:nvCxnSpPr>
        <p:spPr>
          <a:xfrm rot="16200000" flipH="1">
            <a:off x="1509151" y="3893347"/>
            <a:ext cx="656686" cy="1588"/>
          </a:xfrm>
          <a:prstGeom prst="curvedConnector5">
            <a:avLst>
              <a:gd name="adj1" fmla="val -34811"/>
              <a:gd name="adj2" fmla="val 226814240"/>
              <a:gd name="adj3" fmla="val 13481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2" name="Object 9"/>
          <p:cNvGraphicFramePr>
            <a:graphicFrameLocks noChangeAspect="1"/>
          </p:cNvGraphicFramePr>
          <p:nvPr/>
        </p:nvGraphicFramePr>
        <p:xfrm>
          <a:off x="1828752" y="2766206"/>
          <a:ext cx="1028736" cy="305604"/>
        </p:xfrm>
        <a:graphic>
          <a:graphicData uri="http://schemas.openxmlformats.org/presentationml/2006/ole">
            <mc:AlternateContent xmlns:mc="http://schemas.openxmlformats.org/markup-compatibility/2006">
              <mc:Choice xmlns:v="urn:schemas-microsoft-com:vml" Requires="v">
                <p:oleObj spid="_x0000_s385330" name="משוואה" r:id="rId38" imgW="558720" imgH="164880" progId="Equation.3">
                  <p:embed/>
                </p:oleObj>
              </mc:Choice>
              <mc:Fallback>
                <p:oleObj name="משוואה" r:id="rId38" imgW="558720" imgH="164880" progId="Equation.3">
                  <p:embed/>
                  <p:pic>
                    <p:nvPicPr>
                      <p:cNvPr id="0" name="Picture 20"/>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828752" y="2766206"/>
                        <a:ext cx="1028736" cy="3056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21"/>
          <p:cNvGraphicFramePr>
            <a:graphicFrameLocks noChangeAspect="1"/>
          </p:cNvGraphicFramePr>
          <p:nvPr/>
        </p:nvGraphicFramePr>
        <p:xfrm>
          <a:off x="5486432" y="3555567"/>
          <a:ext cx="2728906" cy="371908"/>
        </p:xfrm>
        <a:graphic>
          <a:graphicData uri="http://schemas.openxmlformats.org/presentationml/2006/ole">
            <mc:AlternateContent xmlns:mc="http://schemas.openxmlformats.org/markup-compatibility/2006">
              <mc:Choice xmlns:v="urn:schemas-microsoft-com:vml" Requires="v">
                <p:oleObj spid="_x0000_s385331" name="משוואה" r:id="rId40" imgW="1218960" imgH="164880" progId="Equation.3">
                  <p:embed/>
                </p:oleObj>
              </mc:Choice>
              <mc:Fallback>
                <p:oleObj name="משוואה" r:id="rId40" imgW="1218960" imgH="164880" progId="Equation.3">
                  <p:embed/>
                  <p:pic>
                    <p:nvPicPr>
                      <p:cNvPr id="0" name="Picture 21"/>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486432" y="3555567"/>
                        <a:ext cx="2728906" cy="3719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 name="TextBox 54"/>
          <p:cNvSpPr txBox="1"/>
          <p:nvPr/>
        </p:nvSpPr>
        <p:spPr>
          <a:xfrm>
            <a:off x="4929190" y="4786322"/>
            <a:ext cx="2643206" cy="461665"/>
          </a:xfrm>
          <a:prstGeom prst="rect">
            <a:avLst/>
          </a:prstGeom>
          <a:noFill/>
          <a:ln>
            <a:solidFill>
              <a:srgbClr val="C00000"/>
            </a:solidFill>
          </a:ln>
        </p:spPr>
        <p:txBody>
          <a:bodyPr wrap="square" rtlCol="0">
            <a:spAutoFit/>
          </a:bodyPr>
          <a:lstStyle/>
          <a:p>
            <a:r>
              <a:rPr lang="en-US" sz="2400" dirty="0" smtClean="0"/>
              <a:t>The Schematic NFA</a:t>
            </a:r>
            <a:endParaRPr lang="en-US" sz="2400" dirty="0"/>
          </a:p>
        </p:txBody>
      </p:sp>
      <p:sp>
        <p:nvSpPr>
          <p:cNvPr id="56" name="TextBox 55"/>
          <p:cNvSpPr txBox="1"/>
          <p:nvPr/>
        </p:nvSpPr>
        <p:spPr>
          <a:xfrm>
            <a:off x="4929190" y="4786322"/>
            <a:ext cx="4000528" cy="461665"/>
          </a:xfrm>
          <a:prstGeom prst="rect">
            <a:avLst/>
          </a:prstGeom>
          <a:noFill/>
          <a:ln>
            <a:solidFill>
              <a:srgbClr val="C00000"/>
            </a:solidFill>
          </a:ln>
        </p:spPr>
        <p:txBody>
          <a:bodyPr wrap="square" rtlCol="0">
            <a:spAutoFit/>
          </a:bodyPr>
          <a:lstStyle/>
          <a:p>
            <a:r>
              <a:rPr lang="en-US" sz="2400" dirty="0" smtClean="0"/>
              <a:t>Implementing First Transition</a:t>
            </a:r>
            <a:endParaRPr lang="en-US" sz="2400" dirty="0"/>
          </a:p>
        </p:txBody>
      </p:sp>
      <p:sp>
        <p:nvSpPr>
          <p:cNvPr id="57" name="TextBox 56"/>
          <p:cNvSpPr txBox="1"/>
          <p:nvPr/>
        </p:nvSpPr>
        <p:spPr>
          <a:xfrm>
            <a:off x="4929190" y="4786322"/>
            <a:ext cx="4000528" cy="830997"/>
          </a:xfrm>
          <a:prstGeom prst="rect">
            <a:avLst/>
          </a:prstGeom>
          <a:noFill/>
          <a:ln>
            <a:solidFill>
              <a:srgbClr val="C00000"/>
            </a:solidFill>
          </a:ln>
        </p:spPr>
        <p:txBody>
          <a:bodyPr wrap="square" rtlCol="0">
            <a:spAutoFit/>
          </a:bodyPr>
          <a:lstStyle/>
          <a:p>
            <a:r>
              <a:rPr lang="en-US" sz="2400" dirty="0" smtClean="0"/>
              <a:t>Implementing 1st Rule with Variables</a:t>
            </a:r>
            <a:endParaRPr lang="en-US" sz="2400" dirty="0"/>
          </a:p>
        </p:txBody>
      </p:sp>
      <p:sp>
        <p:nvSpPr>
          <p:cNvPr id="58" name="TextBox 57"/>
          <p:cNvSpPr txBox="1"/>
          <p:nvPr/>
        </p:nvSpPr>
        <p:spPr>
          <a:xfrm>
            <a:off x="4929190" y="4786322"/>
            <a:ext cx="4000528" cy="830997"/>
          </a:xfrm>
          <a:prstGeom prst="rect">
            <a:avLst/>
          </a:prstGeom>
          <a:noFill/>
          <a:ln>
            <a:solidFill>
              <a:srgbClr val="C00000"/>
            </a:solidFill>
          </a:ln>
        </p:spPr>
        <p:txBody>
          <a:bodyPr wrap="square" rtlCol="0">
            <a:spAutoFit/>
          </a:bodyPr>
          <a:lstStyle/>
          <a:p>
            <a:r>
              <a:rPr lang="en-US" sz="2400" dirty="0" smtClean="0"/>
              <a:t>Implementing 2nd Rule with Variables</a:t>
            </a:r>
            <a:endParaRPr lang="en-US" sz="2400" dirty="0"/>
          </a:p>
        </p:txBody>
      </p:sp>
      <p:sp>
        <p:nvSpPr>
          <p:cNvPr id="59" name="TextBox 58"/>
          <p:cNvSpPr txBox="1"/>
          <p:nvPr/>
        </p:nvSpPr>
        <p:spPr>
          <a:xfrm>
            <a:off x="4929190" y="4786322"/>
            <a:ext cx="4000528" cy="830997"/>
          </a:xfrm>
          <a:prstGeom prst="rect">
            <a:avLst/>
          </a:prstGeom>
          <a:noFill/>
          <a:ln>
            <a:solidFill>
              <a:srgbClr val="C00000"/>
            </a:solidFill>
          </a:ln>
        </p:spPr>
        <p:txBody>
          <a:bodyPr wrap="square" rtlCol="0">
            <a:spAutoFit/>
          </a:bodyPr>
          <a:lstStyle/>
          <a:p>
            <a:r>
              <a:rPr lang="en-US" sz="2400" dirty="0" smtClean="0"/>
              <a:t>Implementing 3rd Rule with Variables</a:t>
            </a:r>
            <a:endParaRPr lang="en-US" sz="2400" dirty="0"/>
          </a:p>
        </p:txBody>
      </p:sp>
      <p:sp>
        <p:nvSpPr>
          <p:cNvPr id="60" name="TextBox 59"/>
          <p:cNvSpPr txBox="1"/>
          <p:nvPr/>
        </p:nvSpPr>
        <p:spPr>
          <a:xfrm>
            <a:off x="4929190" y="4812581"/>
            <a:ext cx="4000528" cy="830997"/>
          </a:xfrm>
          <a:prstGeom prst="rect">
            <a:avLst/>
          </a:prstGeom>
          <a:noFill/>
          <a:ln>
            <a:solidFill>
              <a:srgbClr val="C00000"/>
            </a:solidFill>
          </a:ln>
        </p:spPr>
        <p:txBody>
          <a:bodyPr wrap="square" rtlCol="0">
            <a:spAutoFit/>
          </a:bodyPr>
          <a:lstStyle/>
          <a:p>
            <a:r>
              <a:rPr lang="en-US" sz="2400" dirty="0" smtClean="0"/>
              <a:t>Implementing 4th Rule with Variables</a:t>
            </a:r>
            <a:endParaRPr lang="en-US" sz="2400" dirty="0"/>
          </a:p>
        </p:txBody>
      </p:sp>
      <p:sp>
        <p:nvSpPr>
          <p:cNvPr id="62" name="TextBox 61"/>
          <p:cNvSpPr txBox="1"/>
          <p:nvPr/>
        </p:nvSpPr>
        <p:spPr>
          <a:xfrm>
            <a:off x="4929190" y="4786322"/>
            <a:ext cx="4000528" cy="830997"/>
          </a:xfrm>
          <a:prstGeom prst="rect">
            <a:avLst/>
          </a:prstGeom>
          <a:noFill/>
          <a:ln>
            <a:solidFill>
              <a:srgbClr val="C00000"/>
            </a:solidFill>
          </a:ln>
        </p:spPr>
        <p:txBody>
          <a:bodyPr wrap="square" rtlCol="0">
            <a:spAutoFit/>
          </a:bodyPr>
          <a:lstStyle/>
          <a:p>
            <a:r>
              <a:rPr lang="en-US" sz="2400" dirty="0" smtClean="0"/>
              <a:t>Implementing Rules with Constants</a:t>
            </a:r>
            <a:endParaRPr lang="en-US" sz="2400" dirty="0"/>
          </a:p>
        </p:txBody>
      </p:sp>
      <p:sp>
        <p:nvSpPr>
          <p:cNvPr id="63" name="TextBox 62"/>
          <p:cNvSpPr txBox="1"/>
          <p:nvPr/>
        </p:nvSpPr>
        <p:spPr>
          <a:xfrm>
            <a:off x="7143768" y="5643578"/>
            <a:ext cx="184731" cy="369332"/>
          </a:xfrm>
          <a:prstGeom prst="rect">
            <a:avLst/>
          </a:prstGeom>
          <a:noFill/>
        </p:spPr>
        <p:txBody>
          <a:bodyPr wrap="none" rtlCol="0">
            <a:spAutoFit/>
          </a:bodyPr>
          <a:lstStyle/>
          <a:p>
            <a:endParaRPr lang="en-US" dirty="0"/>
          </a:p>
        </p:txBody>
      </p:sp>
      <p:sp>
        <p:nvSpPr>
          <p:cNvPr id="64" name="TextBox 63"/>
          <p:cNvSpPr txBox="1"/>
          <p:nvPr/>
        </p:nvSpPr>
        <p:spPr>
          <a:xfrm>
            <a:off x="5653094" y="5669837"/>
            <a:ext cx="3276624" cy="553998"/>
          </a:xfrm>
          <a:prstGeom prst="rect">
            <a:avLst/>
          </a:prstGeom>
          <a:noFill/>
          <a:ln w="38100">
            <a:solidFill>
              <a:srgbClr val="C00000"/>
            </a:solidFill>
          </a:ln>
        </p:spPr>
        <p:txBody>
          <a:bodyPr wrap="square" rtlCol="0">
            <a:spAutoFit/>
          </a:bodyPr>
          <a:lstStyle/>
          <a:p>
            <a:r>
              <a:rPr lang="en-US" sz="3000" b="1" dirty="0" smtClean="0"/>
              <a:t>That’s All Folks!!!</a:t>
            </a:r>
            <a:endParaRPr lang="en-US" sz="3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50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55"/>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43"/>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85036"/>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56"/>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8503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8503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50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50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50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45"/>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53"/>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5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85039"/>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57"/>
                                        </p:tgtEl>
                                        <p:attrNameLst>
                                          <p:attrName>style.visibility</p:attrName>
                                        </p:attrNameLst>
                                      </p:cBhvr>
                                      <p:to>
                                        <p:strVal val="hidden"/>
                                      </p:to>
                                    </p:set>
                                  </p:childTnLst>
                                </p:cTn>
                              </p:par>
                              <p:par>
                                <p:cTn id="95" presetID="1" presetClass="entr" presetSubtype="0" fill="hold" grpId="2"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8504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8"/>
                                        </p:tgtEl>
                                        <p:attrNameLst>
                                          <p:attrName>style.visibility</p:attrName>
                                        </p:attrNameLst>
                                      </p:cBhvr>
                                      <p:to>
                                        <p:strVal val="visible"/>
                                      </p:to>
                                    </p:set>
                                  </p:childTnLst>
                                </p:cTn>
                              </p:par>
                              <p:par>
                                <p:cTn id="109" presetID="1" presetClass="entr" presetSubtype="0" fill="hold" grpId="3" nodeType="withEffect">
                                  <p:stCondLst>
                                    <p:cond delay="0"/>
                                  </p:stCondLst>
                                  <p:childTnLst>
                                    <p:set>
                                      <p:cBhvr>
                                        <p:cTn id="110" dur="1" fill="hold">
                                          <p:stCondLst>
                                            <p:cond delay="0"/>
                                          </p:stCondLst>
                                        </p:cTn>
                                        <p:tgtEl>
                                          <p:spTgt spid="59"/>
                                        </p:tgtEl>
                                        <p:attrNameLst>
                                          <p:attrName>style.visibility</p:attrName>
                                        </p:attrNameLst>
                                      </p:cBhvr>
                                      <p:to>
                                        <p:strVal val="visible"/>
                                      </p:to>
                                    </p:set>
                                  </p:childTnLst>
                                </p:cTn>
                              </p:par>
                              <p:par>
                                <p:cTn id="111" presetID="1" presetClass="exit" presetSubtype="0" fill="hold" grpId="3" nodeType="withEffect">
                                  <p:stCondLst>
                                    <p:cond delay="0"/>
                                  </p:stCondLst>
                                  <p:childTnLst>
                                    <p:set>
                                      <p:cBhvr>
                                        <p:cTn id="112" dur="1" fill="hold">
                                          <p:stCondLst>
                                            <p:cond delay="0"/>
                                          </p:stCondLst>
                                        </p:cTn>
                                        <p:tgtEl>
                                          <p:spTgt spid="58"/>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8504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0"/>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59"/>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385042"/>
                                        </p:tgtEl>
                                        <p:attrNameLst>
                                          <p:attrName>style.visibility</p:attrName>
                                        </p:attrNameLst>
                                      </p:cBhvr>
                                      <p:to>
                                        <p:strVal val="visible"/>
                                      </p:to>
                                    </p:set>
                                  </p:childTnLst>
                                </p:cTn>
                              </p:par>
                              <p:par>
                                <p:cTn id="125" presetID="1" presetClass="entr" presetSubtype="0" fill="hold" grpId="4" nodeType="withEffect">
                                  <p:stCondLst>
                                    <p:cond delay="0"/>
                                  </p:stCondLst>
                                  <p:childTnLst>
                                    <p:set>
                                      <p:cBhvr>
                                        <p:cTn id="126" dur="1" fill="hold">
                                          <p:stCondLst>
                                            <p:cond delay="0"/>
                                          </p:stCondLst>
                                        </p:cTn>
                                        <p:tgtEl>
                                          <p:spTgt spid="6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385043"/>
                                        </p:tgtEl>
                                        <p:attrNameLst>
                                          <p:attrName>style.visibility</p:attrName>
                                        </p:attrNameLst>
                                      </p:cBhvr>
                                      <p:to>
                                        <p:strVal val="visible"/>
                                      </p:to>
                                    </p:set>
                                  </p:childTnLst>
                                </p:cTn>
                              </p:par>
                              <p:par>
                                <p:cTn id="129" presetID="1" presetClass="exit" presetSubtype="0" fill="hold" grpId="5" nodeType="withEffect">
                                  <p:stCondLst>
                                    <p:cond delay="0"/>
                                  </p:stCondLst>
                                  <p:childTnLst>
                                    <p:set>
                                      <p:cBhvr>
                                        <p:cTn id="130" dur="1" fill="hold">
                                          <p:stCondLst>
                                            <p:cond delay="0"/>
                                          </p:stCondLst>
                                        </p:cTn>
                                        <p:tgtEl>
                                          <p:spTgt spid="60"/>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385046"/>
                                        </p:tgtEl>
                                        <p:attrNameLst>
                                          <p:attrName>style.visibility</p:attrName>
                                        </p:attrNameLst>
                                      </p:cBhvr>
                                      <p:to>
                                        <p:strVal val="hidden"/>
                                      </p:to>
                                    </p:set>
                                  </p:childTnLst>
                                </p:cTn>
                              </p:par>
                              <p:par>
                                <p:cTn id="133" presetID="1" presetClass="entr" presetSubtype="0" fill="hold" grpId="1" nodeType="withEffect">
                                  <p:stCondLst>
                                    <p:cond delay="0"/>
                                  </p:stCondLst>
                                  <p:childTnLst>
                                    <p:set>
                                      <p:cBhvr>
                                        <p:cTn id="134" dur="1" fill="hold">
                                          <p:stCondLst>
                                            <p:cond delay="0"/>
                                          </p:stCondLst>
                                        </p:cTn>
                                        <p:tgtEl>
                                          <p:spTgt spid="62"/>
                                        </p:tgtEl>
                                        <p:attrNameLst>
                                          <p:attrName>style.visibility</p:attrName>
                                        </p:attrNameLst>
                                      </p:cBhvr>
                                      <p:to>
                                        <p:strVal val="visible"/>
                                      </p:to>
                                    </p:set>
                                  </p:childTnLst>
                                </p:cTn>
                              </p:par>
                              <p:par>
                                <p:cTn id="135" presetID="1" presetClass="exit" presetSubtype="0" fill="hold" grpId="0" nodeType="withEffect">
                                  <p:stCondLst>
                                    <p:cond delay="0"/>
                                  </p:stCondLst>
                                  <p:childTnLst>
                                    <p:set>
                                      <p:cBhvr>
                                        <p:cTn id="136" dur="1" fill="hold">
                                          <p:stCondLst>
                                            <p:cond delay="0"/>
                                          </p:stCondLst>
                                        </p:cTn>
                                        <p:tgtEl>
                                          <p:spTgt spid="62"/>
                                        </p:tgtEl>
                                        <p:attrNameLst>
                                          <p:attrName>style.visibility</p:attrName>
                                        </p:attrNameLst>
                                      </p:cBhvr>
                                      <p:to>
                                        <p:strVal val="hidden"/>
                                      </p:to>
                                    </p:set>
                                  </p:childTnLst>
                                </p:cTn>
                              </p:par>
                              <p:par>
                                <p:cTn id="137" presetID="1" presetClass="entr" presetSubtype="0" fill="hold" grpId="2" nodeType="withEffect">
                                  <p:stCondLst>
                                    <p:cond delay="0"/>
                                  </p:stCondLst>
                                  <p:childTnLst>
                                    <p:set>
                                      <p:cBhvr>
                                        <p:cTn id="138" dur="1" fill="hold">
                                          <p:stCondLst>
                                            <p:cond delay="0"/>
                                          </p:stCondLst>
                                        </p:cTn>
                                        <p:tgtEl>
                                          <p:spTgt spid="62"/>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3" nodeType="clickEffect">
                                  <p:stCondLst>
                                    <p:cond delay="0"/>
                                  </p:stCondLst>
                                  <p:childTnLst>
                                    <p:set>
                                      <p:cBhvr>
                                        <p:cTn id="142" dur="1" fill="hold">
                                          <p:stCondLst>
                                            <p:cond delay="0"/>
                                          </p:stCondLst>
                                        </p:cTn>
                                        <p:tgtEl>
                                          <p:spTgt spid="62"/>
                                        </p:tgtEl>
                                        <p:attrNameLst>
                                          <p:attrName>style.visibility</p:attrName>
                                        </p:attrNameLst>
                                      </p:cBhvr>
                                      <p:to>
                                        <p:strVal val="hidden"/>
                                      </p:to>
                                    </p:set>
                                  </p:childTnLst>
                                </p:cTn>
                              </p:par>
                              <p:par>
                                <p:cTn id="143" presetID="1" presetClass="entr" presetSubtype="0" fill="hold" grpId="1"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23" grpId="0" animBg="1"/>
      <p:bldP spid="32" grpId="0" animBg="1"/>
      <p:bldP spid="39" grpId="0" animBg="1"/>
      <p:bldP spid="40" grpId="0" animBg="1"/>
      <p:bldP spid="41" grpId="0" animBg="1"/>
      <p:bldP spid="55" grpId="0" animBg="1"/>
      <p:bldP spid="55" grpId="1" animBg="1"/>
      <p:bldP spid="56" grpId="0" animBg="1"/>
      <p:bldP spid="56" grpId="1" animBg="1"/>
      <p:bldP spid="57" grpId="0" animBg="1"/>
      <p:bldP spid="57" grpId="1" animBg="1"/>
      <p:bldP spid="58" grpId="2" animBg="1"/>
      <p:bldP spid="58" grpId="3" animBg="1"/>
      <p:bldP spid="59" grpId="1" animBg="1"/>
      <p:bldP spid="59" grpId="3" animBg="1"/>
      <p:bldP spid="60" grpId="0" animBg="1"/>
      <p:bldP spid="60" grpId="4" animBg="1"/>
      <p:bldP spid="60" grpId="5" animBg="1"/>
      <p:bldP spid="62" grpId="0" animBg="1"/>
      <p:bldP spid="62" grpId="1" animBg="1"/>
      <p:bldP spid="62" grpId="2" animBg="1"/>
      <p:bldP spid="62" grpId="3" animBg="1"/>
      <p:bldP spid="6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572000" y="4753285"/>
            <a:ext cx="428628" cy="461665"/>
          </a:xfrm>
          <a:prstGeom prst="rect">
            <a:avLst/>
          </a:prstGeom>
          <a:noFill/>
          <a:ln w="0">
            <a:solidFill>
              <a:schemeClr val="bg1"/>
            </a:solidFill>
          </a:ln>
        </p:spPr>
        <p:txBody>
          <a:bodyPr wrap="square" rtlCol="0">
            <a:spAutoFit/>
          </a:bodyPr>
          <a:lstStyle/>
          <a:p>
            <a:r>
              <a:rPr lang="en-US" sz="2400" dirty="0" smtClean="0"/>
              <a:t>z</a:t>
            </a:r>
            <a:endParaRPr lang="en-US" sz="2400" dirty="0"/>
          </a:p>
        </p:txBody>
      </p:sp>
      <p:sp>
        <p:nvSpPr>
          <p:cNvPr id="3" name="Content Placeholder 2"/>
          <p:cNvSpPr>
            <a:spLocks noGrp="1"/>
          </p:cNvSpPr>
          <p:nvPr>
            <p:ph idx="1"/>
          </p:nvPr>
        </p:nvSpPr>
        <p:spPr/>
        <p:txBody>
          <a:bodyPr>
            <a:normAutofit/>
          </a:bodyPr>
          <a:lstStyle/>
          <a:p>
            <a:pPr marL="514350" indent="-514350">
              <a:lnSpc>
                <a:spcPct val="120000"/>
              </a:lnSpc>
              <a:buNone/>
            </a:pPr>
            <a:endParaRPr lang="en-US" dirty="0" smtClean="0"/>
          </a:p>
        </p:txBody>
      </p:sp>
      <p:sp>
        <p:nvSpPr>
          <p:cNvPr id="2" name="Title 1"/>
          <p:cNvSpPr>
            <a:spLocks noGrp="1"/>
          </p:cNvSpPr>
          <p:nvPr>
            <p:ph type="title"/>
          </p:nvPr>
        </p:nvSpPr>
        <p:spPr/>
        <p:txBody>
          <a:bodyPr>
            <a:normAutofit fontScale="90000"/>
          </a:bodyPr>
          <a:lstStyle/>
          <a:p>
            <a:pPr algn="l"/>
            <a:r>
              <a:rPr lang="en-US" b="1" u="sng" dirty="0" smtClean="0"/>
              <a:t>Schematic of a Pushdown Automaton</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4</a:t>
            </a:fld>
            <a:endParaRPr lang="en-US" sz="1600" dirty="0"/>
          </a:p>
        </p:txBody>
      </p:sp>
      <p:grpSp>
        <p:nvGrpSpPr>
          <p:cNvPr id="5" name="Group 27"/>
          <p:cNvGrpSpPr/>
          <p:nvPr/>
        </p:nvGrpSpPr>
        <p:grpSpPr>
          <a:xfrm>
            <a:off x="857224" y="2303498"/>
            <a:ext cx="6500858" cy="1676111"/>
            <a:chOff x="857224" y="2303498"/>
            <a:chExt cx="6500858" cy="1676111"/>
          </a:xfrm>
        </p:grpSpPr>
        <p:sp>
          <p:nvSpPr>
            <p:cNvPr id="8" name="TextBox 7"/>
            <p:cNvSpPr txBox="1"/>
            <p:nvPr/>
          </p:nvSpPr>
          <p:spPr>
            <a:xfrm>
              <a:off x="1071538" y="2643182"/>
              <a:ext cx="2857520" cy="553998"/>
            </a:xfrm>
            <a:prstGeom prst="rect">
              <a:avLst/>
            </a:prstGeom>
            <a:noFill/>
            <a:ln w="0">
              <a:solidFill>
                <a:schemeClr val="bg1"/>
              </a:solidFill>
            </a:ln>
          </p:spPr>
          <p:txBody>
            <a:bodyPr wrap="square" rtlCol="0">
              <a:spAutoFit/>
            </a:bodyPr>
            <a:lstStyle/>
            <a:p>
              <a:r>
                <a:rPr lang="en-US" sz="3000" dirty="0" smtClean="0"/>
                <a:t>Finite control</a:t>
              </a:r>
              <a:endParaRPr lang="en-US" sz="3000" dirty="0"/>
            </a:p>
          </p:txBody>
        </p:sp>
        <p:grpSp>
          <p:nvGrpSpPr>
            <p:cNvPr id="9" name="Group 25"/>
            <p:cNvGrpSpPr/>
            <p:nvPr/>
          </p:nvGrpSpPr>
          <p:grpSpPr>
            <a:xfrm>
              <a:off x="857224" y="2303498"/>
              <a:ext cx="6500858" cy="1676111"/>
              <a:chOff x="857224" y="2357430"/>
              <a:chExt cx="6500858" cy="1676111"/>
            </a:xfrm>
          </p:grpSpPr>
          <p:sp>
            <p:nvSpPr>
              <p:cNvPr id="7" name="Rectangle 6"/>
              <p:cNvSpPr/>
              <p:nvPr/>
            </p:nvSpPr>
            <p:spPr>
              <a:xfrm>
                <a:off x="857224" y="2357430"/>
                <a:ext cx="3286148" cy="16430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5214942" y="3571876"/>
                <a:ext cx="428628" cy="461665"/>
              </a:xfrm>
              <a:prstGeom prst="rect">
                <a:avLst/>
              </a:prstGeom>
              <a:noFill/>
              <a:ln w="3175">
                <a:solidFill>
                  <a:schemeClr val="tx1"/>
                </a:solidFill>
              </a:ln>
            </p:spPr>
            <p:txBody>
              <a:bodyPr wrap="square" rtlCol="0">
                <a:spAutoFit/>
              </a:bodyPr>
              <a:lstStyle/>
              <a:p>
                <a:r>
                  <a:rPr lang="en-US" sz="2400" dirty="0" smtClean="0"/>
                  <a:t>b</a:t>
                </a:r>
                <a:endParaRPr lang="en-US" sz="2400" dirty="0"/>
              </a:p>
            </p:txBody>
          </p:sp>
          <p:sp>
            <p:nvSpPr>
              <p:cNvPr id="14" name="TextBox 13"/>
              <p:cNvSpPr txBox="1"/>
              <p:nvPr/>
            </p:nvSpPr>
            <p:spPr>
              <a:xfrm>
                <a:off x="6072198" y="3571876"/>
                <a:ext cx="428628" cy="461665"/>
              </a:xfrm>
              <a:prstGeom prst="rect">
                <a:avLst/>
              </a:prstGeom>
              <a:noFill/>
              <a:ln w="3175">
                <a:solidFill>
                  <a:schemeClr val="tx1"/>
                </a:solidFill>
              </a:ln>
            </p:spPr>
            <p:txBody>
              <a:bodyPr wrap="square" rtlCol="0">
                <a:spAutoFit/>
              </a:bodyPr>
              <a:lstStyle/>
              <a:p>
                <a:r>
                  <a:rPr lang="en-US" sz="2400" dirty="0" smtClean="0"/>
                  <a:t>c</a:t>
                </a:r>
                <a:endParaRPr lang="en-US" sz="2400" dirty="0"/>
              </a:p>
            </p:txBody>
          </p:sp>
          <p:sp>
            <p:nvSpPr>
              <p:cNvPr id="15" name="TextBox 14"/>
              <p:cNvSpPr txBox="1"/>
              <p:nvPr/>
            </p:nvSpPr>
            <p:spPr>
              <a:xfrm>
                <a:off x="5643570" y="3571876"/>
                <a:ext cx="428628" cy="461665"/>
              </a:xfrm>
              <a:prstGeom prst="rect">
                <a:avLst/>
              </a:prstGeom>
              <a:noFill/>
              <a:ln w="3175">
                <a:solidFill>
                  <a:schemeClr val="tx1"/>
                </a:solidFill>
              </a:ln>
            </p:spPr>
            <p:txBody>
              <a:bodyPr wrap="square" rtlCol="0">
                <a:spAutoFit/>
              </a:bodyPr>
              <a:lstStyle/>
              <a:p>
                <a:r>
                  <a:rPr lang="en-US" sz="2400" dirty="0" smtClean="0"/>
                  <a:t>c</a:t>
                </a:r>
                <a:endParaRPr lang="en-US" sz="2400" dirty="0"/>
              </a:p>
            </p:txBody>
          </p:sp>
          <p:sp>
            <p:nvSpPr>
              <p:cNvPr id="16" name="TextBox 15"/>
              <p:cNvSpPr txBox="1"/>
              <p:nvPr/>
            </p:nvSpPr>
            <p:spPr>
              <a:xfrm>
                <a:off x="6500826" y="3571876"/>
                <a:ext cx="428628" cy="461665"/>
              </a:xfrm>
              <a:prstGeom prst="rect">
                <a:avLst/>
              </a:prstGeom>
              <a:noFill/>
              <a:ln w="3175">
                <a:solidFill>
                  <a:schemeClr val="tx1"/>
                </a:solidFill>
              </a:ln>
            </p:spPr>
            <p:txBody>
              <a:bodyPr wrap="square" rtlCol="0">
                <a:spAutoFit/>
              </a:bodyPr>
              <a:lstStyle/>
              <a:p>
                <a:r>
                  <a:rPr lang="en-US" sz="2400" dirty="0" smtClean="0"/>
                  <a:t>a</a:t>
                </a:r>
                <a:endParaRPr lang="en-US" sz="2400" dirty="0"/>
              </a:p>
            </p:txBody>
          </p:sp>
          <p:sp>
            <p:nvSpPr>
              <p:cNvPr id="17" name="TextBox 16"/>
              <p:cNvSpPr txBox="1"/>
              <p:nvPr/>
            </p:nvSpPr>
            <p:spPr>
              <a:xfrm>
                <a:off x="6929454" y="3571876"/>
                <a:ext cx="428628" cy="461665"/>
              </a:xfrm>
              <a:prstGeom prst="rect">
                <a:avLst/>
              </a:prstGeom>
              <a:noFill/>
              <a:ln w="3175">
                <a:solidFill>
                  <a:schemeClr val="tx1"/>
                </a:solidFill>
              </a:ln>
            </p:spPr>
            <p:txBody>
              <a:bodyPr wrap="square" rtlCol="0">
                <a:spAutoFit/>
              </a:bodyPr>
              <a:lstStyle/>
              <a:p>
                <a:r>
                  <a:rPr lang="en-US" sz="2400" dirty="0" smtClean="0"/>
                  <a:t>a</a:t>
                </a:r>
                <a:endParaRPr lang="en-US" sz="2400" dirty="0"/>
              </a:p>
            </p:txBody>
          </p:sp>
          <p:cxnSp>
            <p:nvCxnSpPr>
              <p:cNvPr id="22" name="Straight Connector 21"/>
              <p:cNvCxnSpPr>
                <a:stCxn id="7" idx="3"/>
              </p:cNvCxnSpPr>
              <p:nvPr/>
            </p:nvCxnSpPr>
            <p:spPr>
              <a:xfrm flipV="1">
                <a:off x="4143372" y="3143248"/>
                <a:ext cx="1285884" cy="35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3" idx="0"/>
              </p:cNvCxnSpPr>
              <p:nvPr/>
            </p:nvCxnSpPr>
            <p:spPr>
              <a:xfrm rot="5400000">
                <a:off x="5214942" y="3357562"/>
                <a:ext cx="42862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18" name="TextBox 17"/>
          <p:cNvSpPr txBox="1"/>
          <p:nvPr/>
        </p:nvSpPr>
        <p:spPr>
          <a:xfrm>
            <a:off x="4572000" y="3824591"/>
            <a:ext cx="428628" cy="461665"/>
          </a:xfrm>
          <a:prstGeom prst="rect">
            <a:avLst/>
          </a:prstGeom>
          <a:noFill/>
          <a:ln w="0">
            <a:solidFill>
              <a:schemeClr val="tx1"/>
            </a:solidFill>
          </a:ln>
        </p:spPr>
        <p:txBody>
          <a:bodyPr wrap="square" rtlCol="0">
            <a:spAutoFit/>
          </a:bodyPr>
          <a:lstStyle/>
          <a:p>
            <a:r>
              <a:rPr lang="en-US" sz="2400" dirty="0" smtClean="0"/>
              <a:t>x</a:t>
            </a:r>
            <a:endParaRPr lang="en-US" sz="2400" dirty="0"/>
          </a:p>
        </p:txBody>
      </p:sp>
      <p:sp>
        <p:nvSpPr>
          <p:cNvPr id="19" name="TextBox 18"/>
          <p:cNvSpPr txBox="1"/>
          <p:nvPr/>
        </p:nvSpPr>
        <p:spPr>
          <a:xfrm>
            <a:off x="4572000" y="4286256"/>
            <a:ext cx="428628" cy="461665"/>
          </a:xfrm>
          <a:prstGeom prst="rect">
            <a:avLst/>
          </a:prstGeom>
          <a:noFill/>
          <a:ln w="3175">
            <a:solidFill>
              <a:schemeClr val="tx1"/>
            </a:solidFill>
          </a:ln>
        </p:spPr>
        <p:txBody>
          <a:bodyPr wrap="square" rtlCol="0">
            <a:spAutoFit/>
          </a:bodyPr>
          <a:lstStyle/>
          <a:p>
            <a:r>
              <a:rPr lang="en-US" sz="2400" dirty="0" smtClean="0"/>
              <a:t>y</a:t>
            </a:r>
            <a:endParaRPr lang="en-US" sz="2400" dirty="0"/>
          </a:p>
        </p:txBody>
      </p:sp>
      <p:cxnSp>
        <p:nvCxnSpPr>
          <p:cNvPr id="27" name="Straight Connector 26"/>
          <p:cNvCxnSpPr/>
          <p:nvPr/>
        </p:nvCxnSpPr>
        <p:spPr>
          <a:xfrm rot="5400000">
            <a:off x="4321967" y="4964123"/>
            <a:ext cx="50006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4751389" y="4964123"/>
            <a:ext cx="50006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214810" y="5303894"/>
            <a:ext cx="1857388" cy="553998"/>
          </a:xfrm>
          <a:prstGeom prst="rect">
            <a:avLst/>
          </a:prstGeom>
          <a:noFill/>
        </p:spPr>
        <p:txBody>
          <a:bodyPr wrap="square" rtlCol="0">
            <a:spAutoFit/>
          </a:bodyPr>
          <a:lstStyle/>
          <a:p>
            <a:r>
              <a:rPr lang="en-US" sz="3000" dirty="0" smtClean="0"/>
              <a:t>stack</a:t>
            </a:r>
            <a:endParaRPr lang="en-US" sz="3000" dirty="0"/>
          </a:p>
        </p:txBody>
      </p:sp>
      <p:cxnSp>
        <p:nvCxnSpPr>
          <p:cNvPr id="34" name="Straight Connector 33"/>
          <p:cNvCxnSpPr/>
          <p:nvPr/>
        </p:nvCxnSpPr>
        <p:spPr>
          <a:xfrm flipV="1">
            <a:off x="4143372" y="3429000"/>
            <a:ext cx="642942" cy="34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4571206" y="3642520"/>
            <a:ext cx="42862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Freeform 36"/>
          <p:cNvSpPr/>
          <p:nvPr/>
        </p:nvSpPr>
        <p:spPr>
          <a:xfrm>
            <a:off x="4566915" y="5178946"/>
            <a:ext cx="454790" cy="130931"/>
          </a:xfrm>
          <a:custGeom>
            <a:avLst/>
            <a:gdLst>
              <a:gd name="connsiteX0" fmla="*/ 5085 w 454790"/>
              <a:gd name="connsiteY0" fmla="*/ 37631 h 130931"/>
              <a:gd name="connsiteX1" fmla="*/ 20075 w 454790"/>
              <a:gd name="connsiteY1" fmla="*/ 97592 h 130931"/>
              <a:gd name="connsiteX2" fmla="*/ 229937 w 454790"/>
              <a:gd name="connsiteY2" fmla="*/ 52621 h 130931"/>
              <a:gd name="connsiteX3" fmla="*/ 244928 w 454790"/>
              <a:gd name="connsiteY3" fmla="*/ 7651 h 130931"/>
              <a:gd name="connsiteX4" fmla="*/ 304888 w 454790"/>
              <a:gd name="connsiteY4" fmla="*/ 22641 h 130931"/>
              <a:gd name="connsiteX5" fmla="*/ 454790 w 454790"/>
              <a:gd name="connsiteY5" fmla="*/ 22641 h 130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4790" h="130931">
                <a:moveTo>
                  <a:pt x="5085" y="37631"/>
                </a:moveTo>
                <a:cubicBezTo>
                  <a:pt x="10082" y="57618"/>
                  <a:pt x="0" y="92959"/>
                  <a:pt x="20075" y="97592"/>
                </a:cubicBezTo>
                <a:cubicBezTo>
                  <a:pt x="164541" y="130931"/>
                  <a:pt x="169039" y="113521"/>
                  <a:pt x="229937" y="52621"/>
                </a:cubicBezTo>
                <a:cubicBezTo>
                  <a:pt x="234934" y="37631"/>
                  <a:pt x="230257" y="13519"/>
                  <a:pt x="244928" y="7651"/>
                </a:cubicBezTo>
                <a:cubicBezTo>
                  <a:pt x="264056" y="0"/>
                  <a:pt x="284339" y="21173"/>
                  <a:pt x="304888" y="22641"/>
                </a:cubicBezTo>
                <a:cubicBezTo>
                  <a:pt x="354728" y="26201"/>
                  <a:pt x="404823" y="22641"/>
                  <a:pt x="454790" y="2264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p:cNvSpPr txBox="1"/>
          <p:nvPr/>
        </p:nvSpPr>
        <p:spPr>
          <a:xfrm>
            <a:off x="7500958" y="3429000"/>
            <a:ext cx="1857388" cy="553998"/>
          </a:xfrm>
          <a:prstGeom prst="rect">
            <a:avLst/>
          </a:prstGeom>
          <a:noFill/>
        </p:spPr>
        <p:txBody>
          <a:bodyPr wrap="square" rtlCol="0">
            <a:spAutoFit/>
          </a:bodyPr>
          <a:lstStyle/>
          <a:p>
            <a:r>
              <a:rPr lang="en-US" sz="3000" dirty="0" smtClean="0"/>
              <a:t>input</a:t>
            </a:r>
            <a:endParaRPr lang="en-US" sz="3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20000"/>
              </a:lnSpc>
            </a:pPr>
            <a:r>
              <a:rPr lang="en-US" dirty="0" smtClean="0"/>
              <a:t>A Pushdown Automata (PDA) can write an unbounded number of </a:t>
            </a:r>
            <a:r>
              <a:rPr lang="en-US" b="1" dirty="0" smtClean="0"/>
              <a:t>Stack Symbols </a:t>
            </a:r>
            <a:r>
              <a:rPr lang="en-US" dirty="0" smtClean="0"/>
              <a:t>on the stack and read these symbols later.</a:t>
            </a:r>
          </a:p>
          <a:p>
            <a:pPr algn="just">
              <a:lnSpc>
                <a:spcPct val="120000"/>
              </a:lnSpc>
            </a:pPr>
            <a:r>
              <a:rPr lang="en-US" dirty="0" smtClean="0"/>
              <a:t>Writing a symbol onto the stack is called </a:t>
            </a:r>
            <a:r>
              <a:rPr lang="en-US" b="1" i="1" dirty="0" smtClean="0"/>
              <a:t>pushing</a:t>
            </a:r>
            <a:r>
              <a:rPr lang="en-US" dirty="0" smtClean="0"/>
              <a:t> and it pushes all symbols on the  stack one stack cell down.</a:t>
            </a:r>
          </a:p>
        </p:txBody>
      </p:sp>
      <p:sp>
        <p:nvSpPr>
          <p:cNvPr id="2" name="Title 1"/>
          <p:cNvSpPr>
            <a:spLocks noGrp="1"/>
          </p:cNvSpPr>
          <p:nvPr>
            <p:ph type="title"/>
          </p:nvPr>
        </p:nvSpPr>
        <p:spPr/>
        <p:txBody>
          <a:bodyPr>
            <a:normAutofit/>
          </a:bodyPr>
          <a:lstStyle/>
          <a:p>
            <a:pPr algn="l"/>
            <a:r>
              <a:rPr lang="en-US" b="1" u="sng" dirty="0" smtClean="0"/>
              <a:t>Informal Description</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5</a:t>
            </a:fld>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20000"/>
              </a:lnSpc>
            </a:pPr>
            <a:r>
              <a:rPr lang="en-US" dirty="0" smtClean="0"/>
              <a:t>Removing a symbol off the stack is called </a:t>
            </a:r>
            <a:r>
              <a:rPr lang="en-US" b="1" i="1" dirty="0" smtClean="0"/>
              <a:t>popping </a:t>
            </a:r>
            <a:r>
              <a:rPr lang="en-US" dirty="0" smtClean="0"/>
              <a:t>and every symbol on the stack moves one stack cell up.</a:t>
            </a:r>
          </a:p>
          <a:p>
            <a:pPr algn="just">
              <a:lnSpc>
                <a:spcPct val="120000"/>
              </a:lnSpc>
            </a:pPr>
            <a:r>
              <a:rPr lang="en-US" b="1" dirty="0" smtClean="0"/>
              <a:t>Note:</a:t>
            </a:r>
            <a:r>
              <a:rPr lang="en-US" dirty="0" smtClean="0"/>
              <a:t> A PDA can access only the stack’s </a:t>
            </a:r>
            <a:r>
              <a:rPr lang="en-US" b="1" dirty="0" smtClean="0"/>
              <a:t>topmost symbol</a:t>
            </a:r>
            <a:r>
              <a:rPr lang="en-US" dirty="0" smtClean="0"/>
              <a:t> (LIFO).</a:t>
            </a:r>
          </a:p>
        </p:txBody>
      </p:sp>
      <p:sp>
        <p:nvSpPr>
          <p:cNvPr id="2" name="Title 1"/>
          <p:cNvSpPr>
            <a:spLocks noGrp="1"/>
          </p:cNvSpPr>
          <p:nvPr>
            <p:ph type="title"/>
          </p:nvPr>
        </p:nvSpPr>
        <p:spPr/>
        <p:txBody>
          <a:bodyPr>
            <a:normAutofit/>
          </a:bodyPr>
          <a:lstStyle/>
          <a:p>
            <a:pPr algn="l"/>
            <a:r>
              <a:rPr lang="en-US" b="1" u="sng" dirty="0" smtClean="0"/>
              <a:t>Informal Description</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6</a:t>
            </a:fld>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120000"/>
              </a:lnSpc>
            </a:pPr>
            <a:r>
              <a:rPr lang="en-US" dirty="0" smtClean="0"/>
              <a:t>This PDA reads symbols from the input. </a:t>
            </a:r>
          </a:p>
          <a:p>
            <a:pPr>
              <a:lnSpc>
                <a:spcPct val="120000"/>
              </a:lnSpc>
            </a:pPr>
            <a:r>
              <a:rPr lang="en-US" dirty="0" smtClean="0"/>
              <a:t>As each 0 is read, it is pushed onto the stack. </a:t>
            </a:r>
          </a:p>
          <a:p>
            <a:pPr>
              <a:lnSpc>
                <a:spcPct val="120000"/>
              </a:lnSpc>
            </a:pPr>
            <a:r>
              <a:rPr lang="en-US" dirty="0" smtClean="0"/>
              <a:t>As each 1 is read, a 0 is popped from the stack.</a:t>
            </a:r>
          </a:p>
          <a:p>
            <a:pPr>
              <a:lnSpc>
                <a:spcPct val="120000"/>
              </a:lnSpc>
            </a:pPr>
            <a:r>
              <a:rPr lang="en-US" dirty="0" smtClean="0"/>
              <a:t>If the stack becomes empty exactly when the last 1 is read – </a:t>
            </a:r>
            <a:r>
              <a:rPr lang="en-US" b="1" dirty="0" smtClean="0"/>
              <a:t>accept</a:t>
            </a:r>
            <a:r>
              <a:rPr lang="en-US" dirty="0" smtClean="0"/>
              <a:t>.</a:t>
            </a:r>
            <a:r>
              <a:rPr lang="en-US" b="1" dirty="0" smtClean="0"/>
              <a:t> </a:t>
            </a:r>
            <a:endParaRPr lang="en-US" dirty="0" smtClean="0"/>
          </a:p>
          <a:p>
            <a:pPr marL="514350" indent="-514350">
              <a:lnSpc>
                <a:spcPct val="120000"/>
              </a:lnSpc>
              <a:buNone/>
            </a:pPr>
            <a:r>
              <a:rPr lang="en-US" dirty="0" smtClean="0"/>
              <a:t>      Otherwise – </a:t>
            </a:r>
            <a:r>
              <a:rPr lang="en-US" b="1" dirty="0" smtClean="0"/>
              <a:t>reject</a:t>
            </a:r>
            <a:r>
              <a:rPr lang="en-US" dirty="0" smtClean="0"/>
              <a:t>.</a:t>
            </a:r>
          </a:p>
        </p:txBody>
      </p:sp>
      <p:sp>
        <p:nvSpPr>
          <p:cNvPr id="2" name="Title 1"/>
          <p:cNvSpPr>
            <a:spLocks noGrp="1"/>
          </p:cNvSpPr>
          <p:nvPr>
            <p:ph type="title"/>
          </p:nvPr>
        </p:nvSpPr>
        <p:spPr/>
        <p:txBody>
          <a:bodyPr>
            <a:normAutofit/>
          </a:bodyPr>
          <a:lstStyle/>
          <a:p>
            <a:pPr algn="l"/>
            <a:r>
              <a:rPr lang="en-US" b="1" u="sng" dirty="0" smtClean="0"/>
              <a:t>A PDA Recognizing_________</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7</a:t>
            </a:fld>
            <a:endParaRPr lang="en-US" sz="1600" dirty="0"/>
          </a:p>
        </p:txBody>
      </p:sp>
      <p:graphicFrame>
        <p:nvGraphicFramePr>
          <p:cNvPr id="235522" name="Object 5"/>
          <p:cNvGraphicFramePr>
            <a:graphicFrameLocks noChangeAspect="1"/>
          </p:cNvGraphicFramePr>
          <p:nvPr/>
        </p:nvGraphicFramePr>
        <p:xfrm>
          <a:off x="4949825" y="528638"/>
          <a:ext cx="1870075" cy="685800"/>
        </p:xfrm>
        <a:graphic>
          <a:graphicData uri="http://schemas.openxmlformats.org/presentationml/2006/ole">
            <mc:AlternateContent xmlns:mc="http://schemas.openxmlformats.org/markup-compatibility/2006">
              <mc:Choice xmlns:v="urn:schemas-microsoft-com:vml" Requires="v">
                <p:oleObj spid="_x0000_s235537" name="משוואה" r:id="rId3" imgW="622080" imgH="228600" progId="Equation.3">
                  <p:embed/>
                </p:oleObj>
              </mc:Choice>
              <mc:Fallback>
                <p:oleObj name="משוואה" r:id="rId3" imgW="62208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9825" y="528638"/>
                        <a:ext cx="18700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3050"/>
            <a:ext cx="8229600" cy="4525963"/>
          </a:xfrm>
        </p:spPr>
        <p:txBody>
          <a:bodyPr>
            <a:normAutofit/>
          </a:bodyPr>
          <a:lstStyle/>
          <a:p>
            <a:pPr algn="just">
              <a:lnSpc>
                <a:spcPct val="120000"/>
              </a:lnSpc>
            </a:pPr>
            <a:r>
              <a:rPr lang="en-US" dirty="0" smtClean="0"/>
              <a:t>The definition of a PDA does not give a special way to check emptiness.</a:t>
            </a:r>
          </a:p>
          <a:p>
            <a:pPr algn="just">
              <a:lnSpc>
                <a:spcPct val="120000"/>
              </a:lnSpc>
            </a:pPr>
            <a:r>
              <a:rPr lang="en-US" dirty="0" smtClean="0"/>
              <a:t>One way to do it is to augment the stack alphabet with a special “emptiness” marker, the symbol $. (</a:t>
            </a:r>
            <a:r>
              <a:rPr lang="en-US" b="1" dirty="0" smtClean="0"/>
              <a:t>Note:</a:t>
            </a:r>
            <a:r>
              <a:rPr lang="en-US" dirty="0" smtClean="0"/>
              <a:t> There is nothing special about $ any other symbol not in the original</a:t>
            </a:r>
            <a:br>
              <a:rPr lang="en-US" dirty="0" smtClean="0"/>
            </a:br>
            <a:r>
              <a:rPr lang="en-US" dirty="0" smtClean="0"/>
              <a:t>    can do.) </a:t>
            </a:r>
          </a:p>
        </p:txBody>
      </p:sp>
      <p:sp>
        <p:nvSpPr>
          <p:cNvPr id="2" name="Title 1"/>
          <p:cNvSpPr>
            <a:spLocks noGrp="1"/>
          </p:cNvSpPr>
          <p:nvPr>
            <p:ph type="title"/>
          </p:nvPr>
        </p:nvSpPr>
        <p:spPr/>
        <p:txBody>
          <a:bodyPr>
            <a:normAutofit/>
          </a:bodyPr>
          <a:lstStyle/>
          <a:p>
            <a:pPr algn="l"/>
            <a:r>
              <a:rPr lang="en-US" b="1" u="sng" dirty="0" smtClean="0"/>
              <a:t>Checking Stack Emptiness</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8</a:t>
            </a:fld>
            <a:endParaRPr lang="en-US" sz="1600" dirty="0"/>
          </a:p>
        </p:txBody>
      </p:sp>
      <p:graphicFrame>
        <p:nvGraphicFramePr>
          <p:cNvPr id="380929" name="Object 1"/>
          <p:cNvGraphicFramePr>
            <a:graphicFrameLocks noChangeAspect="1"/>
          </p:cNvGraphicFramePr>
          <p:nvPr/>
        </p:nvGraphicFramePr>
        <p:xfrm>
          <a:off x="1071538" y="5500702"/>
          <a:ext cx="269875" cy="314325"/>
        </p:xfrm>
        <a:graphic>
          <a:graphicData uri="http://schemas.openxmlformats.org/presentationml/2006/ole">
            <mc:AlternateContent xmlns:mc="http://schemas.openxmlformats.org/markup-compatibility/2006">
              <mc:Choice xmlns:v="urn:schemas-microsoft-com:vml" Requires="v">
                <p:oleObj spid="_x0000_s419857" name="משוואה" r:id="rId3" imgW="126720" imgH="126720" progId="Equation.3">
                  <p:embed/>
                </p:oleObj>
              </mc:Choice>
              <mc:Fallback>
                <p:oleObj name="משוואה" r:id="rId3" imgW="126720" imgH="126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38" y="5500702"/>
                        <a:ext cx="269875"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3050"/>
            <a:ext cx="8229600" cy="4525963"/>
          </a:xfrm>
        </p:spPr>
        <p:txBody>
          <a:bodyPr>
            <a:normAutofit/>
          </a:bodyPr>
          <a:lstStyle/>
          <a:p>
            <a:pPr algn="just">
              <a:lnSpc>
                <a:spcPct val="120000"/>
              </a:lnSpc>
            </a:pPr>
            <a:r>
              <a:rPr lang="en-US" dirty="0" smtClean="0"/>
              <a:t>The computation is started by an     transition in which $ is pushed on the stack.</a:t>
            </a:r>
          </a:p>
          <a:p>
            <a:pPr algn="just">
              <a:lnSpc>
                <a:spcPct val="120000"/>
              </a:lnSpc>
            </a:pPr>
            <a:r>
              <a:rPr lang="en-US" dirty="0" smtClean="0"/>
              <a:t>If the end marker $ is found on the stack at the end of the computation, it is popped by a single additional     transition after which the automaton “knows” that the stack is empty.</a:t>
            </a:r>
          </a:p>
        </p:txBody>
      </p:sp>
      <p:sp>
        <p:nvSpPr>
          <p:cNvPr id="2" name="Title 1"/>
          <p:cNvSpPr>
            <a:spLocks noGrp="1"/>
          </p:cNvSpPr>
          <p:nvPr>
            <p:ph type="title"/>
          </p:nvPr>
        </p:nvSpPr>
        <p:spPr/>
        <p:txBody>
          <a:bodyPr>
            <a:normAutofit/>
          </a:bodyPr>
          <a:lstStyle/>
          <a:p>
            <a:pPr algn="l"/>
            <a:r>
              <a:rPr lang="en-US" b="1" u="sng" dirty="0" smtClean="0"/>
              <a:t>Checking Stack Emptiness</a:t>
            </a:r>
            <a:endParaRPr lang="en-US" u="sng" dirty="0"/>
          </a:p>
        </p:txBody>
      </p:sp>
      <p:sp>
        <p:nvSpPr>
          <p:cNvPr id="4" name="Slide Number Placeholder 5"/>
          <p:cNvSpPr>
            <a:spLocks noGrp="1"/>
          </p:cNvSpPr>
          <p:nvPr>
            <p:ph type="sldNum" sz="quarter" idx="12"/>
          </p:nvPr>
        </p:nvSpPr>
        <p:spPr>
          <a:xfrm>
            <a:off x="357158" y="6286520"/>
            <a:ext cx="2133600" cy="365125"/>
          </a:xfrm>
        </p:spPr>
        <p:txBody>
          <a:bodyPr/>
          <a:lstStyle/>
          <a:p>
            <a:pPr algn="l"/>
            <a:r>
              <a:rPr lang="en-US" sz="1600" dirty="0" smtClean="0"/>
              <a:t>  </a:t>
            </a:r>
            <a:fld id="{C88F0039-7B6B-435B-B4CF-4858C8C38BCB}" type="slidenum">
              <a:rPr lang="en-US" sz="1600" smtClean="0"/>
              <a:pPr algn="l"/>
              <a:t>9</a:t>
            </a:fld>
            <a:endParaRPr lang="en-US" sz="1600" dirty="0"/>
          </a:p>
        </p:txBody>
      </p:sp>
      <p:graphicFrame>
        <p:nvGraphicFramePr>
          <p:cNvPr id="349188" name="Object 4"/>
          <p:cNvGraphicFramePr>
            <a:graphicFrameLocks noChangeAspect="1"/>
          </p:cNvGraphicFramePr>
          <p:nvPr/>
        </p:nvGraphicFramePr>
        <p:xfrm>
          <a:off x="3833810" y="4286256"/>
          <a:ext cx="309562" cy="400050"/>
        </p:xfrm>
        <a:graphic>
          <a:graphicData uri="http://schemas.openxmlformats.org/presentationml/2006/ole">
            <mc:AlternateContent xmlns:mc="http://schemas.openxmlformats.org/markup-compatibility/2006">
              <mc:Choice xmlns:v="urn:schemas-microsoft-com:vml" Requires="v">
                <p:oleObj spid="_x0000_s420896" name="משוואה" r:id="rId3" imgW="114120" imgH="126720" progId="Equation.3">
                  <p:embed/>
                </p:oleObj>
              </mc:Choice>
              <mc:Fallback>
                <p:oleObj name="משוואה" r:id="rId3" imgW="114120" imgH="1267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3810" y="4286256"/>
                        <a:ext cx="309562"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6355" name="Object 4"/>
          <p:cNvGraphicFramePr>
            <a:graphicFrameLocks noChangeAspect="1"/>
          </p:cNvGraphicFramePr>
          <p:nvPr>
            <p:extLst>
              <p:ext uri="{D42A27DB-BD31-4B8C-83A1-F6EECF244321}">
                <p14:modId xmlns:p14="http://schemas.microsoft.com/office/powerpoint/2010/main" val="1977358895"/>
              </p:ext>
            </p:extLst>
          </p:nvPr>
        </p:nvGraphicFramePr>
        <p:xfrm>
          <a:off x="6588224" y="1844824"/>
          <a:ext cx="309562" cy="400050"/>
        </p:xfrm>
        <a:graphic>
          <a:graphicData uri="http://schemas.openxmlformats.org/presentationml/2006/ole">
            <mc:AlternateContent xmlns:mc="http://schemas.openxmlformats.org/markup-compatibility/2006">
              <mc:Choice xmlns:v="urn:schemas-microsoft-com:vml" Requires="v">
                <p:oleObj spid="_x0000_s420897" name="משוואה" r:id="rId5" imgW="114120" imgH="126720" progId="Equation.3">
                  <p:embed/>
                </p:oleObj>
              </mc:Choice>
              <mc:Fallback>
                <p:oleObj name="משוואה" r:id="rId5" imgW="114120" imgH="126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224" y="1844824"/>
                        <a:ext cx="309562"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24029</TotalTime>
  <Words>1327</Words>
  <Application>Microsoft Office PowerPoint</Application>
  <PresentationFormat>On-screen Show (4:3)</PresentationFormat>
  <Paragraphs>232</Paragraphs>
  <Slides>36</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3" baseType="lpstr">
      <vt:lpstr>Arial</vt:lpstr>
      <vt:lpstr>Calibri</vt:lpstr>
      <vt:lpstr>Tahoma</vt:lpstr>
      <vt:lpstr>Times New Roman</vt:lpstr>
      <vt:lpstr>Verdana</vt:lpstr>
      <vt:lpstr>Office Theme</vt:lpstr>
      <vt:lpstr>משוואה</vt:lpstr>
      <vt:lpstr>Push Down Automata  </vt:lpstr>
      <vt:lpstr>Introduction and Motivation</vt:lpstr>
      <vt:lpstr>Schematic of a Finite Automaton</vt:lpstr>
      <vt:lpstr>Schematic of a Pushdown Automaton</vt:lpstr>
      <vt:lpstr>Informal Description</vt:lpstr>
      <vt:lpstr>Informal Description</vt:lpstr>
      <vt:lpstr>A PDA Recognizing_________</vt:lpstr>
      <vt:lpstr>Checking Stack Emptiness</vt:lpstr>
      <vt:lpstr>Checking Stack Emptiness</vt:lpstr>
      <vt:lpstr>A PDA Recognizing_________</vt:lpstr>
      <vt:lpstr>A PDA Recognizing_________</vt:lpstr>
      <vt:lpstr>A PDA Recognizing_________</vt:lpstr>
      <vt:lpstr>Nondeterministic PDAs</vt:lpstr>
      <vt:lpstr>PDA – A Formal Definition</vt:lpstr>
      <vt:lpstr>PDA - The Transition Function</vt:lpstr>
      <vt:lpstr>PDA - The Transition Function</vt:lpstr>
      <vt:lpstr>Transition Function Sub-steps</vt:lpstr>
      <vt:lpstr>Transition Function – 1st Sub-step</vt:lpstr>
      <vt:lpstr>Transition Function – 1st Sub-step</vt:lpstr>
      <vt:lpstr>PDA - The Transition Function</vt:lpstr>
      <vt:lpstr>PDA - The Transition Function</vt:lpstr>
      <vt:lpstr>CFLG-s and PDA-s are Equivalent</vt:lpstr>
      <vt:lpstr>Proof Idea</vt:lpstr>
      <vt:lpstr>Proof Idea (cont.)</vt:lpstr>
      <vt:lpstr>Proof Idea (cont.)</vt:lpstr>
      <vt:lpstr>Proof Idea (cont.)</vt:lpstr>
      <vt:lpstr>The Intermediate String aaSbb</vt:lpstr>
      <vt:lpstr>Informal Description of P</vt:lpstr>
      <vt:lpstr>Informal Description of P</vt:lpstr>
      <vt:lpstr>Informal Description of P</vt:lpstr>
      <vt:lpstr>The Proof</vt:lpstr>
      <vt:lpstr>Implementing Extended Trans.</vt:lpstr>
      <vt:lpstr>Implementing Extended Trans.</vt:lpstr>
      <vt:lpstr>The Proof</vt:lpstr>
      <vt:lpstr>The Result PDA</vt:lpstr>
      <vt:lpstr>Example</vt:lpstr>
    </vt:vector>
  </TitlesOfParts>
  <Company>Netanya Academic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Computability Theory</dc:title>
  <dc:creator>user</dc:creator>
  <cp:lastModifiedBy>Yadav, Priya</cp:lastModifiedBy>
  <cp:revision>1273</cp:revision>
  <dcterms:created xsi:type="dcterms:W3CDTF">2008-09-19T17:45:06Z</dcterms:created>
  <dcterms:modified xsi:type="dcterms:W3CDTF">2021-02-10T18:25:06Z</dcterms:modified>
</cp:coreProperties>
</file>