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22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B638DB-58D3-473A-98CB-C2D4109139B2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1B7D86D-84D2-46F7-B727-5675BF9E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95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DBMS software together with DB is called DBS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28600" y="2590800"/>
            <a:ext cx="8382000" cy="4267200"/>
            <a:chOff x="228600" y="2590800"/>
            <a:chExt cx="8382000" cy="4267200"/>
          </a:xfrm>
        </p:grpSpPr>
        <p:sp>
          <p:nvSpPr>
            <p:cNvPr id="4" name="Rectangle 3"/>
            <p:cNvSpPr/>
            <p:nvPr/>
          </p:nvSpPr>
          <p:spPr>
            <a:xfrm>
              <a:off x="1600200" y="2590800"/>
              <a:ext cx="5410200" cy="42672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895600" y="2819400"/>
              <a:ext cx="3276600" cy="3124200"/>
            </a:xfrm>
            <a:prstGeom prst="flowChartMagneticDisk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3886200" y="4343400"/>
              <a:ext cx="1143000" cy="1447800"/>
            </a:xfrm>
            <a:prstGeom prst="flowChartMagneticDisk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1676400" y="2895600"/>
              <a:ext cx="1143000" cy="190500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5791200" y="5486400"/>
              <a:ext cx="1143000" cy="137160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3200400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Database (H/W)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67600" y="3200400"/>
              <a:ext cx="1066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600" y="3810000"/>
              <a:ext cx="1066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67600" y="4343400"/>
              <a:ext cx="1066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43800" y="5638800"/>
              <a:ext cx="1066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2" idx="1"/>
            </p:cNvCxnSpPr>
            <p:nvPr/>
          </p:nvCxnSpPr>
          <p:spPr>
            <a:xfrm rot="10800000" flipV="1">
              <a:off x="6172200" y="3390900"/>
              <a:ext cx="12954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0800000">
              <a:off x="6172200" y="39624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>
              <a:off x="6172200" y="45720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800000">
              <a:off x="6934200" y="58674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28600" y="3505200"/>
              <a:ext cx="1143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App.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Prog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600" y="5334000"/>
              <a:ext cx="1219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App.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Prog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600" y="4724400"/>
              <a:ext cx="1219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App.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Prog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600" y="5943600"/>
              <a:ext cx="1219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App.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Prog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371600" y="3657600"/>
              <a:ext cx="304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447800" y="4953000"/>
              <a:ext cx="1447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447800" y="5484812"/>
              <a:ext cx="24384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8" idx="2"/>
            </p:cNvCxnSpPr>
            <p:nvPr/>
          </p:nvCxnSpPr>
          <p:spPr>
            <a:xfrm>
              <a:off x="1447800" y="6172200"/>
              <a:ext cx="43434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 of BDS Over File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Controlled Redundancy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Consistency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 Data independence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Sharing of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access is efficient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Enforcement of standard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Improved data integrity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Improved security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Improved Backup and recovery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Users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Naïve or end users: ATM user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users: Database access through online terminals indirectly through APP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Or UI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Programmers: Professional programmers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DBA: Design scheme, enforce access control, decide constraints, performance and security management, backup and recovery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or DBMS Languages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DDL: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to specify conceptual schema using a set of definitions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SDL: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to specify the internal schema of the database(storage structure and access methods)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VDL: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to specify users view and their mapping to conceptual schema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DML: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operations to support basic data manipulation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4GL: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 languages, report, spread sheet, application generators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Schemas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schema is a plan of database that give the names of the entities, attributes and the relationship among the entities.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Logical schema: concerned with the data structures offered by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dbms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physical Schema: It is concerned with the way in which conceptual database schema get represented in the computer as a stored database.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Subschema and Instances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686800" cy="54864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Subschema: A subschema is a subset of the schema having the same properties that a schema has.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Instances: The data in the database at a particular moment of time is called instances in the DB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4876800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Item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Item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Desc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Item Cost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Mango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Orange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A31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Apple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0400" y="4572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schema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8200" y="54864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52600" y="5257800"/>
            <a:ext cx="4419600" cy="381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46482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714500" y="4762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618706" y="4761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295106" y="4761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943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Level Architecture of DBMS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52400" y="2209800"/>
            <a:ext cx="8686800" cy="4038600"/>
            <a:chOff x="152400" y="2209800"/>
            <a:chExt cx="8686800" cy="4038600"/>
          </a:xfrm>
        </p:grpSpPr>
        <p:sp>
          <p:nvSpPr>
            <p:cNvPr id="4" name="Rectangle 3"/>
            <p:cNvSpPr/>
            <p:nvPr/>
          </p:nvSpPr>
          <p:spPr>
            <a:xfrm>
              <a:off x="990600" y="2209800"/>
              <a:ext cx="15240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External view1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2400" y="2209800"/>
              <a:ext cx="11430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External view2</a:t>
              </a:r>
            </a:p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2209800"/>
              <a:ext cx="10668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External view1</a:t>
              </a:r>
            </a:p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3733800"/>
              <a:ext cx="2819400" cy="9144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Conceptual View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5334000"/>
              <a:ext cx="2819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Physical View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rot="5400000">
              <a:off x="5162550" y="2190750"/>
              <a:ext cx="914400" cy="2171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 rot="5400000">
              <a:off x="4076700" y="3276600"/>
              <a:ext cx="9144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4" idx="2"/>
            </p:cNvCxnSpPr>
            <p:nvPr/>
          </p:nvCxnSpPr>
          <p:spPr>
            <a:xfrm rot="10800000">
              <a:off x="1752600" y="2819400"/>
              <a:ext cx="2743200" cy="838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52400" y="3200400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External conceptual Mapping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4191000" y="4991100"/>
              <a:ext cx="685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38200" y="48768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Conceptual  Internal mapping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391400" y="3733800"/>
              <a:ext cx="1447800" cy="1676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4" idx="0"/>
              <a:endCxn id="7" idx="3"/>
            </p:cNvCxnSpPr>
            <p:nvPr/>
          </p:nvCxnSpPr>
          <p:spPr>
            <a:xfrm rot="16200000" flipV="1">
              <a:off x="7067550" y="2686050"/>
              <a:ext cx="12192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8" idx="3"/>
            </p:cNvCxnSpPr>
            <p:nvPr/>
          </p:nvCxnSpPr>
          <p:spPr>
            <a:xfrm rot="10800000">
              <a:off x="5943600" y="4191000"/>
              <a:ext cx="14478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9" idx="3"/>
            </p:cNvCxnSpPr>
            <p:nvPr/>
          </p:nvCxnSpPr>
          <p:spPr>
            <a:xfrm rot="5400000">
              <a:off x="6460262" y="4648035"/>
              <a:ext cx="626503" cy="1659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 of Three Level 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objective of three level archite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ture is to isolate each user’s view of the database from the way the database is physically stored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changes in the physical organization does not affects the internal structure of the database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use the database, the user has no need to worry  about the physical  data storage details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conceptual structure of the DB can be changed by DBA with affecting any user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storage structure can be changed by the DBA without affecting the user’s view.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of DBMS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the data model used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Traditional: Relational, Network, Hierarchical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Emerging: Object-oriented, Object-relational.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classifications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Single-user (typically used with personal computers)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vs. multi-user (most DBMSs)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Centralized (uses a single computer with one database)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vs. distributed (uses multiple computers, multiple databases)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Introduction: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Organization must have accurate and reliable data(Decision making)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most critical resource of an organization that enables manager and org. to gain a competitive edge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current era getting right info. In the right amount at right time is a challenging task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 system simplifies the tasks of managing the data and extracting useful info in timely fashion.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and DBMS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an integrated collection of related files along with the details of interpretation of the data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DBMS is a software that allows access to data contained in the DB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objective of the DBMS is to provide a convenient and effective method of defining storing and retrieving information in the database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Terminology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 data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Descriptive: data, title, abstract, author and keywords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Structural: pages are ordered to form a chapter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Administrative: when and how resource is created and file types and other technical info. Who can access etc.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dictionary store and manage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Physical DB design, users, schema, transaction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Active DD(consistent, managed by DBMS itself), Passive(inconsistent when structure DB is modified, managed by user)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 of a database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5715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Field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Record: fixed no. of bytes, and fixed data type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Fixed and variable length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Files: All the records in a file are same size and record type it is always not necessary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1066800" y="4495800"/>
            <a:ext cx="2819400" cy="21336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 Database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886200" y="5562600"/>
            <a:ext cx="914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4876800"/>
          <a:ext cx="3810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Items (Piece of info)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Relationships(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correspondece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Constraints (predicate define states)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Schema(organization and relationship)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Management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Primary function of DBMS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Define, create and organize a database: DDL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data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Data: DML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 data integrity and security: allows limited access to authorized users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atabase: SQL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 of a DBMS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914400" y="1066800"/>
            <a:ext cx="7391400" cy="5715000"/>
            <a:chOff x="914400" y="1066800"/>
            <a:chExt cx="7391400" cy="5715000"/>
          </a:xfrm>
        </p:grpSpPr>
        <p:sp>
          <p:nvSpPr>
            <p:cNvPr id="4" name="Rectangle 3"/>
            <p:cNvSpPr/>
            <p:nvPr/>
          </p:nvSpPr>
          <p:spPr>
            <a:xfrm>
              <a:off x="3657600" y="1066800"/>
              <a:ext cx="2362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Users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14400" y="1295400"/>
              <a:ext cx="7391400" cy="5486400"/>
              <a:chOff x="914400" y="1295400"/>
              <a:chExt cx="7391400" cy="5486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657600" y="1828800"/>
                <a:ext cx="23622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Application Programs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57600" y="2667000"/>
                <a:ext cx="2362200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DDL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7600" y="3429000"/>
                <a:ext cx="23622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S/w to process Queries</a:t>
                </a:r>
              </a:p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(DML/SQL)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57600" y="4267200"/>
                <a:ext cx="2362200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S/w for controlled access of stored data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2209800" y="5334000"/>
                <a:ext cx="2133600" cy="1295400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Meta data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5410200" y="5334000"/>
                <a:ext cx="2133600" cy="1295400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Physical Database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5105400"/>
                <a:ext cx="6553200" cy="16002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19400" y="2514600"/>
                <a:ext cx="4114800" cy="2514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14400" y="1600200"/>
                <a:ext cx="7391400" cy="5181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66800" y="3124200"/>
                <a:ext cx="167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DBMS Components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90600" y="1295400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Database system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Straight Arrow Connector 17"/>
              <p:cNvCxnSpPr>
                <a:stCxn id="4" idx="2"/>
                <a:endCxn id="5" idx="0"/>
              </p:cNvCxnSpPr>
              <p:nvPr/>
            </p:nvCxnSpPr>
            <p:spPr>
              <a:xfrm rot="5400000">
                <a:off x="4686300" y="1676400"/>
                <a:ext cx="304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4648994" y="2513806"/>
                <a:ext cx="304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7" idx="0"/>
              </p:cNvCxnSpPr>
              <p:nvPr/>
            </p:nvCxnSpPr>
            <p:spPr>
              <a:xfrm rot="5400000">
                <a:off x="4762500" y="3352800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5400000">
                <a:off x="4799806" y="419020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>
                <a:off x="6096000" y="5334000"/>
                <a:ext cx="609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2972594" y="5333206"/>
                <a:ext cx="609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File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Content Placeholder 50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2400" y="2971800"/>
            <a:ext cx="8763000" cy="2667000"/>
            <a:chOff x="152400" y="2971800"/>
            <a:chExt cx="8763000" cy="2667000"/>
          </a:xfrm>
        </p:grpSpPr>
        <p:sp>
          <p:nvSpPr>
            <p:cNvPr id="4" name="Rectangle 3"/>
            <p:cNvSpPr/>
            <p:nvPr/>
          </p:nvSpPr>
          <p:spPr>
            <a:xfrm>
              <a:off x="152400" y="2971800"/>
              <a:ext cx="21336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Marketing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781800" y="4038600"/>
              <a:ext cx="21336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Application Program</a:t>
              </a:r>
            </a:p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4038600"/>
              <a:ext cx="21336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Application Program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2200" y="4038600"/>
              <a:ext cx="21336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Application Program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971800"/>
              <a:ext cx="21336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Manufacturing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4038600"/>
              <a:ext cx="21336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Application Program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2971800"/>
              <a:ext cx="21336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Inventory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81800" y="2971800"/>
              <a:ext cx="2133600" cy="6096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Payroll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F2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764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00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40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F2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058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F3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04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F2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862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F3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384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F3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" y="5257800"/>
              <a:ext cx="609600" cy="381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26" idx="0"/>
            </p:cNvCxnSpPr>
            <p:nvPr/>
          </p:nvCxnSpPr>
          <p:spPr>
            <a:xfrm rot="5400000">
              <a:off x="304800" y="4953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38107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45727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3347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60967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68587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76207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82303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24391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16009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9151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31249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5" idx="0"/>
            </p:cNvCxnSpPr>
            <p:nvPr/>
          </p:nvCxnSpPr>
          <p:spPr>
            <a:xfrm rot="5400000">
              <a:off x="7620397" y="3809603"/>
              <a:ext cx="4572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1067197" y="3809603"/>
              <a:ext cx="4572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3124597" y="3809603"/>
              <a:ext cx="4572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5410597" y="3809603"/>
              <a:ext cx="4572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Drawbacks of Traditional File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Redundancy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inconsistency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data integration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 dependence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Dependence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Limited data sharing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issues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Needs excessive programming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Office PowerPoint</Application>
  <PresentationFormat>On-screen Show (4:3)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Franklin Gothic Book</vt:lpstr>
      <vt:lpstr>Perpetua</vt:lpstr>
      <vt:lpstr>Times New Roman</vt:lpstr>
      <vt:lpstr>Wingdings 2</vt:lpstr>
      <vt:lpstr>Equity</vt:lpstr>
      <vt:lpstr>Database System</vt:lpstr>
      <vt:lpstr>Introduction: Data</vt:lpstr>
      <vt:lpstr>Database and DBMS</vt:lpstr>
      <vt:lpstr>Basic Terminology</vt:lpstr>
      <vt:lpstr>Description of a database </vt:lpstr>
      <vt:lpstr>Database Management System</vt:lpstr>
      <vt:lpstr>Structure of a DBMS</vt:lpstr>
      <vt:lpstr>Traditional File System</vt:lpstr>
      <vt:lpstr>Drawbacks of Traditional File System</vt:lpstr>
      <vt:lpstr>Database System</vt:lpstr>
      <vt:lpstr>Advantage of BDS Over File System</vt:lpstr>
      <vt:lpstr>Database Users</vt:lpstr>
      <vt:lpstr>Database or DBMS Languages</vt:lpstr>
      <vt:lpstr>Schemas</vt:lpstr>
      <vt:lpstr>Subschema and Instances</vt:lpstr>
      <vt:lpstr>Three Level Architecture of DBMS</vt:lpstr>
      <vt:lpstr>Advantages of Three Level Architecture</vt:lpstr>
      <vt:lpstr>Classification of DBMS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Yadav, Priya</dc:creator>
  <cp:lastModifiedBy>Yadav, Priya</cp:lastModifiedBy>
  <cp:revision>2</cp:revision>
  <dcterms:modified xsi:type="dcterms:W3CDTF">2021-02-10T18:12:11Z</dcterms:modified>
</cp:coreProperties>
</file>