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81" r:id="rId2"/>
    <p:sldId id="353" r:id="rId3"/>
    <p:sldId id="281" r:id="rId4"/>
    <p:sldId id="284" r:id="rId5"/>
    <p:sldId id="320" r:id="rId6"/>
    <p:sldId id="285" r:id="rId7"/>
    <p:sldId id="359" r:id="rId8"/>
    <p:sldId id="290" r:id="rId9"/>
    <p:sldId id="360" r:id="rId10"/>
    <p:sldId id="361" r:id="rId11"/>
    <p:sldId id="362" r:id="rId12"/>
    <p:sldId id="293" r:id="rId13"/>
    <p:sldId id="294" r:id="rId14"/>
    <p:sldId id="319" r:id="rId15"/>
    <p:sldId id="332" r:id="rId16"/>
    <p:sldId id="331" r:id="rId17"/>
    <p:sldId id="264" r:id="rId18"/>
    <p:sldId id="363" r:id="rId19"/>
    <p:sldId id="364" r:id="rId20"/>
    <p:sldId id="379" r:id="rId21"/>
    <p:sldId id="365" r:id="rId22"/>
    <p:sldId id="366" r:id="rId23"/>
    <p:sldId id="370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80" r:id="rId3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508" autoAdjust="0"/>
  </p:normalViewPr>
  <p:slideViewPr>
    <p:cSldViewPr>
      <p:cViewPr varScale="1">
        <p:scale>
          <a:sx n="40" d="100"/>
          <a:sy n="40" d="100"/>
        </p:scale>
        <p:origin x="122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2" d="100"/>
          <a:sy n="32" d="100"/>
        </p:scale>
        <p:origin x="-1834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5" Type="http://schemas.openxmlformats.org/officeDocument/2006/relationships/image" Target="../media/image63.wmf"/><Relationship Id="rId4" Type="http://schemas.openxmlformats.org/officeDocument/2006/relationships/image" Target="../media/image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71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2.wmf"/><Relationship Id="rId7" Type="http://schemas.openxmlformats.org/officeDocument/2006/relationships/image" Target="../media/image73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69.wmf"/><Relationship Id="rId5" Type="http://schemas.openxmlformats.org/officeDocument/2006/relationships/image" Target="../media/image72.wmf"/><Relationship Id="rId4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72.wmf"/><Relationship Id="rId5" Type="http://schemas.openxmlformats.org/officeDocument/2006/relationships/image" Target="../media/image68.wmf"/><Relationship Id="rId4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77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72.wmf"/><Relationship Id="rId5" Type="http://schemas.openxmlformats.org/officeDocument/2006/relationships/image" Target="../media/image68.wmf"/><Relationship Id="rId4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2.wmf"/><Relationship Id="rId7" Type="http://schemas.openxmlformats.org/officeDocument/2006/relationships/image" Target="../media/image81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10" Type="http://schemas.openxmlformats.org/officeDocument/2006/relationships/image" Target="../media/image77.wmf"/><Relationship Id="rId4" Type="http://schemas.openxmlformats.org/officeDocument/2006/relationships/image" Target="../media/image78.wmf"/><Relationship Id="rId9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77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72.wmf"/><Relationship Id="rId5" Type="http://schemas.openxmlformats.org/officeDocument/2006/relationships/image" Target="../media/image68.wmf"/><Relationship Id="rId4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72.wmf"/><Relationship Id="rId7" Type="http://schemas.openxmlformats.org/officeDocument/2006/relationships/image" Target="../media/image84.wmf"/><Relationship Id="rId2" Type="http://schemas.openxmlformats.org/officeDocument/2006/relationships/image" Target="../media/image68.wmf"/><Relationship Id="rId1" Type="http://schemas.openxmlformats.org/officeDocument/2006/relationships/image" Target="../media/image81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7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62.wmf"/><Relationship Id="rId7" Type="http://schemas.openxmlformats.org/officeDocument/2006/relationships/image" Target="../media/image77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72.wmf"/><Relationship Id="rId5" Type="http://schemas.openxmlformats.org/officeDocument/2006/relationships/image" Target="../media/image68.wmf"/><Relationship Id="rId4" Type="http://schemas.openxmlformats.org/officeDocument/2006/relationships/image" Target="../media/image8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62.wmf"/><Relationship Id="rId7" Type="http://schemas.openxmlformats.org/officeDocument/2006/relationships/image" Target="../media/image77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72.wmf"/><Relationship Id="rId5" Type="http://schemas.openxmlformats.org/officeDocument/2006/relationships/image" Target="../media/image68.wmf"/><Relationship Id="rId4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6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6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2.wmf"/><Relationship Id="rId2" Type="http://schemas.openxmlformats.org/officeDocument/2006/relationships/image" Target="../media/image45.wmf"/><Relationship Id="rId1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4A7CFC73-5174-407A-B99A-252637FE97BA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FAF3BD7A-0386-4D7A-9CF6-B6F6B3387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3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BD7A-0386-4D7A-9CF6-B6F6B3387D1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97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BD7A-0386-4D7A-9CF6-B6F6B3387D1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BD7A-0386-4D7A-9CF6-B6F6B3387D1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01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BD7A-0386-4D7A-9CF6-B6F6B3387D1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4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BD7A-0386-4D7A-9CF6-B6F6B3387D1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4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BD7A-0386-4D7A-9CF6-B6F6B3387D1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7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BD7A-0386-4D7A-9CF6-B6F6B3387D1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6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BD7A-0386-4D7A-9CF6-B6F6B3387D1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2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6BB0-8ABF-4400-9780-F5BFA8F86FCF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26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5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47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8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8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6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9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6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6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68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7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11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1.bin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68.wmf"/><Relationship Id="rId5" Type="http://schemas.openxmlformats.org/officeDocument/2006/relationships/image" Target="../media/image2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108.bin"/><Relationship Id="rId19" Type="http://schemas.openxmlformats.org/officeDocument/2006/relationships/oleObject" Target="../embeddings/oleObject113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11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6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75.wmf"/><Relationship Id="rId5" Type="http://schemas.openxmlformats.org/officeDocument/2006/relationships/image" Target="../media/image2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11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6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6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76.wmf"/><Relationship Id="rId5" Type="http://schemas.openxmlformats.org/officeDocument/2006/relationships/image" Target="../media/image2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12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134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7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5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78.wmf"/><Relationship Id="rId5" Type="http://schemas.openxmlformats.org/officeDocument/2006/relationships/image" Target="../media/image2.wmf"/><Relationship Id="rId15" Type="http://schemas.openxmlformats.org/officeDocument/2006/relationships/image" Target="../media/image80.wmf"/><Relationship Id="rId23" Type="http://schemas.openxmlformats.org/officeDocument/2006/relationships/image" Target="../media/image77.wmf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68.w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132.bin"/><Relationship Id="rId22" Type="http://schemas.openxmlformats.org/officeDocument/2006/relationships/oleObject" Target="../embeddings/oleObject13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68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41.bin"/><Relationship Id="rId1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3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81.wmf"/><Relationship Id="rId5" Type="http://schemas.openxmlformats.org/officeDocument/2006/relationships/image" Target="../media/image2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14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15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0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77.wmf"/><Relationship Id="rId5" Type="http://schemas.openxmlformats.org/officeDocument/2006/relationships/image" Target="../media/image81.w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85.wmf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14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15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56.bin"/><Relationship Id="rId1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8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81.wmf"/><Relationship Id="rId5" Type="http://schemas.openxmlformats.org/officeDocument/2006/relationships/image" Target="../media/image2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155.bin"/><Relationship Id="rId19" Type="http://schemas.openxmlformats.org/officeDocument/2006/relationships/image" Target="../media/image86.wmf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15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16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6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81.wmf"/><Relationship Id="rId5" Type="http://schemas.openxmlformats.org/officeDocument/2006/relationships/image" Target="../media/image2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163.bin"/><Relationship Id="rId19" Type="http://schemas.openxmlformats.org/officeDocument/2006/relationships/image" Target="../media/image87.wmf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16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20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0.bin"/><Relationship Id="rId18" Type="http://schemas.openxmlformats.org/officeDocument/2006/relationships/oleObject" Target="../embeddings/oleObject34.bin"/><Relationship Id="rId26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8.wmf"/><Relationship Id="rId17" Type="http://schemas.openxmlformats.org/officeDocument/2006/relationships/image" Target="../media/image29.wmf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9.bin"/><Relationship Id="rId24" Type="http://schemas.openxmlformats.org/officeDocument/2006/relationships/oleObject" Target="../embeddings/oleObject38.bin"/><Relationship Id="rId32" Type="http://schemas.openxmlformats.org/officeDocument/2006/relationships/image" Target="../media/image33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2.bin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41.bin"/><Relationship Id="rId10" Type="http://schemas.openxmlformats.org/officeDocument/2006/relationships/image" Target="../media/image27.wmf"/><Relationship Id="rId19" Type="http://schemas.openxmlformats.org/officeDocument/2006/relationships/image" Target="../media/image30.wmf"/><Relationship Id="rId31" Type="http://schemas.openxmlformats.org/officeDocument/2006/relationships/oleObject" Target="../embeddings/oleObject4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7.bin"/><Relationship Id="rId27" Type="http://schemas.openxmlformats.org/officeDocument/2006/relationships/oleObject" Target="../embeddings/oleObject40.bin"/><Relationship Id="rId30" Type="http://schemas.openxmlformats.org/officeDocument/2006/relationships/oleObject" Target="../embeddings/oleObject4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288" y="3684588"/>
            <a:ext cx="7696200" cy="738187"/>
          </a:xfrm>
        </p:spPr>
        <p:txBody>
          <a:bodyPr/>
          <a:lstStyle/>
          <a:p>
            <a:pPr algn="ctr" eaLnBrk="1" hangingPunct="1"/>
            <a:r>
              <a:rPr lang="en-US" altLang="en-US" sz="3200" b="1" smtClean="0">
                <a:latin typeface="Tahoma" panose="020B0604030504040204" pitchFamily="34" charset="0"/>
                <a:cs typeface="Tahoma" panose="020B0604030504040204" pitchFamily="34" charset="0"/>
              </a:rPr>
              <a:t>Non Deterministic Finite Automata 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90746A8-0DC9-4E54-A1BE-49C57A057040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7408863" y="127000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311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</p:spTree>
    <p:extLst>
      <p:ext uri="{BB962C8B-B14F-4D97-AF65-F5344CB8AC3E}">
        <p14:creationId xmlns:p14="http://schemas.microsoft.com/office/powerpoint/2010/main" val="14812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– An Equivalent 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Can you guess the language?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500034" y="2714620"/>
            <a:ext cx="7072362" cy="1214446"/>
            <a:chOff x="500034" y="3214686"/>
            <a:chExt cx="7072362" cy="1214446"/>
          </a:xfrm>
        </p:grpSpPr>
        <p:grpSp>
          <p:nvGrpSpPr>
            <p:cNvPr id="4" name="Group 3"/>
            <p:cNvGrpSpPr/>
            <p:nvPr/>
          </p:nvGrpSpPr>
          <p:grpSpPr>
            <a:xfrm>
              <a:off x="928662" y="3786190"/>
              <a:ext cx="714380" cy="642942"/>
              <a:chOff x="1009624" y="4000504"/>
              <a:chExt cx="714380" cy="64294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009624" y="400050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6" name="Object 5"/>
              <p:cNvGraphicFramePr>
                <a:graphicFrameLocks noChangeAspect="1"/>
              </p:cNvGraphicFramePr>
              <p:nvPr/>
            </p:nvGraphicFramePr>
            <p:xfrm>
              <a:off x="1187450" y="4106864"/>
              <a:ext cx="369887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567" name="משוואה" r:id="rId3" imgW="139680" imgH="177480" progId="Equation.3">
                      <p:embed/>
                    </p:oleObj>
                  </mc:Choice>
                  <mc:Fallback>
                    <p:oleObj name="משוואה" r:id="rId3" imgW="139680" imgH="17748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7450" y="4106864"/>
                            <a:ext cx="369887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Group 12"/>
            <p:cNvGrpSpPr/>
            <p:nvPr/>
          </p:nvGrpSpPr>
          <p:grpSpPr>
            <a:xfrm>
              <a:off x="5000628" y="3786190"/>
              <a:ext cx="714380" cy="642942"/>
              <a:chOff x="1009624" y="4000504"/>
              <a:chExt cx="714380" cy="64294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009624" y="400050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15" name="Object 14"/>
              <p:cNvGraphicFramePr>
                <a:graphicFrameLocks noChangeAspect="1"/>
              </p:cNvGraphicFramePr>
              <p:nvPr/>
            </p:nvGraphicFramePr>
            <p:xfrm>
              <a:off x="1169959" y="4106864"/>
              <a:ext cx="404812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568" name="משוואה" r:id="rId5" imgW="152280" imgH="177480" progId="Equation.3">
                      <p:embed/>
                    </p:oleObj>
                  </mc:Choice>
                  <mc:Fallback>
                    <p:oleObj name="משוואה" r:id="rId5" imgW="152280" imgH="17748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9959" y="4106864"/>
                            <a:ext cx="404812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" name="Group 18"/>
            <p:cNvGrpSpPr/>
            <p:nvPr/>
          </p:nvGrpSpPr>
          <p:grpSpPr>
            <a:xfrm>
              <a:off x="3000364" y="3786190"/>
              <a:ext cx="714380" cy="642942"/>
              <a:chOff x="1009624" y="4000504"/>
              <a:chExt cx="714380" cy="64294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009624" y="400050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21" name="Object 20"/>
              <p:cNvGraphicFramePr>
                <a:graphicFrameLocks noChangeAspect="1"/>
              </p:cNvGraphicFramePr>
              <p:nvPr/>
            </p:nvGraphicFramePr>
            <p:xfrm>
              <a:off x="1169973" y="4106864"/>
              <a:ext cx="404812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569" name="משוואה" r:id="rId7" imgW="152280" imgH="177480" progId="Equation.3">
                      <p:embed/>
                    </p:oleObj>
                  </mc:Choice>
                  <mc:Fallback>
                    <p:oleObj name="משוואה" r:id="rId7" imgW="152280" imgH="177480" progId="Equation.3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9973" y="4106864"/>
                            <a:ext cx="404812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1" name="Straight Arrow Connector 30"/>
            <p:cNvCxnSpPr/>
            <p:nvPr/>
          </p:nvCxnSpPr>
          <p:spPr>
            <a:xfrm>
              <a:off x="1643042" y="4107661"/>
              <a:ext cx="135732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714744" y="4107661"/>
              <a:ext cx="128588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715008" y="4107661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5400000" flipH="1" flipV="1">
              <a:off x="1285852" y="3627776"/>
              <a:ext cx="1588" cy="505142"/>
            </a:xfrm>
            <a:prstGeom prst="curvedConnector3">
              <a:avLst>
                <a:gd name="adj1" fmla="val 2032474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71670" y="371475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71934" y="371475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15074" y="371475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42976" y="321468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cxnSp>
          <p:nvCxnSpPr>
            <p:cNvPr id="83" name="Straight Arrow Connector 82"/>
            <p:cNvCxnSpPr>
              <a:endCxn id="5" idx="1"/>
            </p:cNvCxnSpPr>
            <p:nvPr/>
          </p:nvCxnSpPr>
          <p:spPr>
            <a:xfrm>
              <a:off x="500034" y="3500438"/>
              <a:ext cx="533247" cy="379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6858016" y="3786190"/>
              <a:ext cx="714380" cy="642942"/>
              <a:chOff x="5357818" y="5429264"/>
              <a:chExt cx="714380" cy="642942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5357818" y="542926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86" name="Object 85"/>
              <p:cNvGraphicFramePr>
                <a:graphicFrameLocks noChangeAspect="1"/>
              </p:cNvGraphicFramePr>
              <p:nvPr/>
            </p:nvGraphicFramePr>
            <p:xfrm>
              <a:off x="5500680" y="5511823"/>
              <a:ext cx="439738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570" name="משוואה" r:id="rId9" imgW="164880" imgH="215640" progId="Equation.3">
                      <p:embed/>
                    </p:oleObj>
                  </mc:Choice>
                  <mc:Fallback>
                    <p:oleObj name="משוואה" r:id="rId9" imgW="164880" imgH="215640" progId="Equation.3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0680" y="5511823"/>
                            <a:ext cx="439738" cy="404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7" name="Oval 86"/>
              <p:cNvSpPr/>
              <p:nvPr/>
            </p:nvSpPr>
            <p:spPr>
              <a:xfrm>
                <a:off x="5429256" y="5500702"/>
                <a:ext cx="571504" cy="50006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9" name="Title 1"/>
          <p:cNvSpPr txBox="1">
            <a:spLocks/>
          </p:cNvSpPr>
          <p:nvPr/>
        </p:nvSpPr>
        <p:spPr>
          <a:xfrm>
            <a:off x="1000100" y="4800600"/>
            <a:ext cx="7065992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 Strings that have 1 in position third from the end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- A Complicated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guess the language?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28662" y="2500306"/>
            <a:ext cx="714380" cy="642942"/>
            <a:chOff x="1009624" y="4000504"/>
            <a:chExt cx="714380" cy="642942"/>
          </a:xfrm>
        </p:grpSpPr>
        <p:sp>
          <p:nvSpPr>
            <p:cNvPr id="5" name="Oval 4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085850" y="4130686"/>
            <a:ext cx="57308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634" name="משוואה" r:id="rId3" imgW="215640" imgH="152280" progId="Equation.3">
                    <p:embed/>
                  </p:oleObj>
                </mc:Choice>
                <mc:Fallback>
                  <p:oleObj name="משוואה" r:id="rId3" imgW="215640" imgH="1522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50" y="4130686"/>
                          <a:ext cx="573087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2"/>
          <p:cNvGrpSpPr/>
          <p:nvPr/>
        </p:nvGrpSpPr>
        <p:grpSpPr>
          <a:xfrm>
            <a:off x="5000628" y="2500306"/>
            <a:ext cx="714380" cy="642942"/>
            <a:chOff x="1009624" y="4000504"/>
            <a:chExt cx="714380" cy="642942"/>
          </a:xfrm>
        </p:grpSpPr>
        <p:sp>
          <p:nvSpPr>
            <p:cNvPr id="14" name="Oval 13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1085850" y="4130686"/>
            <a:ext cx="57308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635" name="משוואה" r:id="rId5" imgW="215640" imgH="152280" progId="Equation.3">
                    <p:embed/>
                  </p:oleObj>
                </mc:Choice>
                <mc:Fallback>
                  <p:oleObj name="משוואה" r:id="rId5" imgW="215640" imgH="1522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50" y="4130686"/>
                          <a:ext cx="573087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5"/>
          <p:cNvGrpSpPr/>
          <p:nvPr/>
        </p:nvGrpSpPr>
        <p:grpSpPr>
          <a:xfrm>
            <a:off x="1000100" y="4500570"/>
            <a:ext cx="714380" cy="642942"/>
            <a:chOff x="1009624" y="4000504"/>
            <a:chExt cx="714380" cy="642942"/>
          </a:xfrm>
        </p:grpSpPr>
        <p:sp>
          <p:nvSpPr>
            <p:cNvPr id="17" name="Oval 16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1085850" y="4130686"/>
            <a:ext cx="57308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636" name="משוואה" r:id="rId7" imgW="215640" imgH="152280" progId="Equation.3">
                    <p:embed/>
                  </p:oleObj>
                </mc:Choice>
                <mc:Fallback>
                  <p:oleObj name="משוואה" r:id="rId7" imgW="215640" imgH="1522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50" y="4130686"/>
                          <a:ext cx="573087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8"/>
          <p:cNvGrpSpPr/>
          <p:nvPr/>
        </p:nvGrpSpPr>
        <p:grpSpPr>
          <a:xfrm>
            <a:off x="3000364" y="2500306"/>
            <a:ext cx="714380" cy="642942"/>
            <a:chOff x="1009624" y="4000504"/>
            <a:chExt cx="714380" cy="642942"/>
          </a:xfrm>
        </p:grpSpPr>
        <p:sp>
          <p:nvSpPr>
            <p:cNvPr id="20" name="Oval 19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1085850" y="4130686"/>
            <a:ext cx="57308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637" name="משוואה" r:id="rId9" imgW="215640" imgH="152280" progId="Equation.3">
                    <p:embed/>
                  </p:oleObj>
                </mc:Choice>
                <mc:Fallback>
                  <p:oleObj name="משוואה" r:id="rId9" imgW="215640" imgH="1522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50" y="4130686"/>
                          <a:ext cx="573087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1" name="Straight Arrow Connector 30"/>
          <p:cNvCxnSpPr>
            <a:stCxn id="5" idx="6"/>
            <a:endCxn id="20" idx="2"/>
          </p:cNvCxnSpPr>
          <p:nvPr/>
        </p:nvCxnSpPr>
        <p:spPr>
          <a:xfrm>
            <a:off x="1643042" y="2821777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14" idx="2"/>
          </p:cNvCxnSpPr>
          <p:nvPr/>
        </p:nvCxnSpPr>
        <p:spPr>
          <a:xfrm>
            <a:off x="3714744" y="2821777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6"/>
            <a:endCxn id="11" idx="2"/>
          </p:cNvCxnSpPr>
          <p:nvPr/>
        </p:nvCxnSpPr>
        <p:spPr>
          <a:xfrm>
            <a:off x="5715008" y="2821777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1"/>
            <a:endCxn id="5" idx="7"/>
          </p:cNvCxnSpPr>
          <p:nvPr/>
        </p:nvCxnSpPr>
        <p:spPr>
          <a:xfrm rot="5400000" flipH="1" flipV="1">
            <a:off x="1285852" y="2341892"/>
            <a:ext cx="1588" cy="505142"/>
          </a:xfrm>
          <a:prstGeom prst="curvedConnector3">
            <a:avLst>
              <a:gd name="adj1" fmla="val 20324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1" idx="1"/>
            <a:endCxn id="11" idx="7"/>
          </p:cNvCxnSpPr>
          <p:nvPr/>
        </p:nvCxnSpPr>
        <p:spPr>
          <a:xfrm rot="5400000" flipH="1" flipV="1">
            <a:off x="7215206" y="2341892"/>
            <a:ext cx="1588" cy="505142"/>
          </a:xfrm>
          <a:prstGeom prst="curvedConnector3">
            <a:avLst>
              <a:gd name="adj1" fmla="val 20324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6"/>
            <a:endCxn id="23" idx="2"/>
          </p:cNvCxnSpPr>
          <p:nvPr/>
        </p:nvCxnSpPr>
        <p:spPr>
          <a:xfrm>
            <a:off x="1714480" y="4822041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2"/>
            <a:endCxn id="26" idx="6"/>
          </p:cNvCxnSpPr>
          <p:nvPr/>
        </p:nvCxnSpPr>
        <p:spPr>
          <a:xfrm rot="10800000">
            <a:off x="5715008" y="4822041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7" idx="5"/>
            <a:endCxn id="26" idx="3"/>
          </p:cNvCxnSpPr>
          <p:nvPr/>
        </p:nvCxnSpPr>
        <p:spPr>
          <a:xfrm rot="16200000" flipH="1">
            <a:off x="3357554" y="3301662"/>
            <a:ext cx="1588" cy="3495386"/>
          </a:xfrm>
          <a:prstGeom prst="curvedConnector3">
            <a:avLst>
              <a:gd name="adj1" fmla="val 20324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1"/>
            <a:endCxn id="5" idx="5"/>
          </p:cNvCxnSpPr>
          <p:nvPr/>
        </p:nvCxnSpPr>
        <p:spPr>
          <a:xfrm rot="16200000" flipV="1">
            <a:off x="1548885" y="3038629"/>
            <a:ext cx="1545636" cy="156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3" idx="0"/>
            <a:endCxn id="20" idx="4"/>
          </p:cNvCxnSpPr>
          <p:nvPr/>
        </p:nvCxnSpPr>
        <p:spPr>
          <a:xfrm rot="5400000" flipH="1" flipV="1">
            <a:off x="2678893" y="3821909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6" idx="0"/>
            <a:endCxn id="14" idx="4"/>
          </p:cNvCxnSpPr>
          <p:nvPr/>
        </p:nvCxnSpPr>
        <p:spPr>
          <a:xfrm rot="5400000" flipH="1" flipV="1">
            <a:off x="4679157" y="3821909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4"/>
            <a:endCxn id="8" idx="0"/>
          </p:cNvCxnSpPr>
          <p:nvPr/>
        </p:nvCxnSpPr>
        <p:spPr>
          <a:xfrm rot="5400000">
            <a:off x="6536545" y="3821909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5"/>
            <a:endCxn id="8" idx="1"/>
          </p:cNvCxnSpPr>
          <p:nvPr/>
        </p:nvCxnSpPr>
        <p:spPr>
          <a:xfrm rot="16200000" flipH="1">
            <a:off x="5513694" y="3145786"/>
            <a:ext cx="1545636" cy="1352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26" idx="4"/>
            <a:endCxn id="17" idx="4"/>
          </p:cNvCxnSpPr>
          <p:nvPr/>
        </p:nvCxnSpPr>
        <p:spPr>
          <a:xfrm rot="5400000">
            <a:off x="3357554" y="3143248"/>
            <a:ext cx="1588" cy="4000528"/>
          </a:xfrm>
          <a:prstGeom prst="curvedConnector3">
            <a:avLst>
              <a:gd name="adj1" fmla="val 350037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" idx="3"/>
            <a:endCxn id="17" idx="7"/>
          </p:cNvCxnSpPr>
          <p:nvPr/>
        </p:nvCxnSpPr>
        <p:spPr>
          <a:xfrm rot="5400000">
            <a:off x="1584604" y="3074348"/>
            <a:ext cx="1545636" cy="1495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8" idx="3"/>
            <a:endCxn id="23" idx="5"/>
          </p:cNvCxnSpPr>
          <p:nvPr/>
        </p:nvCxnSpPr>
        <p:spPr>
          <a:xfrm rot="5400000">
            <a:off x="5286380" y="3373100"/>
            <a:ext cx="1588" cy="3352510"/>
          </a:xfrm>
          <a:prstGeom prst="curvedConnector3">
            <a:avLst>
              <a:gd name="adj1" fmla="val 20324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071670" y="24288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071934" y="24288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215074" y="24288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72330" y="185736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071670" y="498849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357554" y="377404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357818" y="377404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286512" y="448842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224070" y="450057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500826" y="527424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572000" y="54885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786050" y="405980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286644" y="378619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786446" y="30596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643174" y="30596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142976" y="19288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83" name="Straight Arrow Connector 82"/>
          <p:cNvCxnSpPr>
            <a:endCxn id="5" idx="2"/>
          </p:cNvCxnSpPr>
          <p:nvPr/>
        </p:nvCxnSpPr>
        <p:spPr>
          <a:xfrm>
            <a:off x="428596" y="2357430"/>
            <a:ext cx="500066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87"/>
          <p:cNvGrpSpPr/>
          <p:nvPr/>
        </p:nvGrpSpPr>
        <p:grpSpPr>
          <a:xfrm>
            <a:off x="3000364" y="4500570"/>
            <a:ext cx="714380" cy="642942"/>
            <a:chOff x="5357818" y="5429264"/>
            <a:chExt cx="714380" cy="642942"/>
          </a:xfrm>
        </p:grpSpPr>
        <p:sp>
          <p:nvSpPr>
            <p:cNvPr id="89" name="Oval 88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0" name="Object 89"/>
            <p:cNvGraphicFramePr>
              <a:graphicFrameLocks noChangeAspect="1"/>
            </p:cNvGraphicFramePr>
            <p:nvPr/>
          </p:nvGraphicFramePr>
          <p:xfrm>
            <a:off x="5434029" y="5570544"/>
            <a:ext cx="57467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638" name="משוואה" r:id="rId11" imgW="215640" imgH="152280" progId="Equation.3">
                    <p:embed/>
                  </p:oleObj>
                </mc:Choice>
                <mc:Fallback>
                  <p:oleObj name="משוואה" r:id="rId11" imgW="215640" imgH="1522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4029" y="5570544"/>
                          <a:ext cx="574675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Oval 90"/>
            <p:cNvSpPr/>
            <p:nvPr/>
          </p:nvSpPr>
          <p:spPr>
            <a:xfrm>
              <a:off x="5429256" y="5500702"/>
              <a:ext cx="571504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91"/>
          <p:cNvGrpSpPr/>
          <p:nvPr/>
        </p:nvGrpSpPr>
        <p:grpSpPr>
          <a:xfrm>
            <a:off x="5000628" y="4500570"/>
            <a:ext cx="714380" cy="642942"/>
            <a:chOff x="5357818" y="5429264"/>
            <a:chExt cx="714380" cy="642942"/>
          </a:xfrm>
        </p:grpSpPr>
        <p:sp>
          <p:nvSpPr>
            <p:cNvPr id="93" name="Oval 92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4" name="Object 93"/>
            <p:cNvGraphicFramePr>
              <a:graphicFrameLocks noChangeAspect="1"/>
            </p:cNvGraphicFramePr>
            <p:nvPr/>
          </p:nvGraphicFramePr>
          <p:xfrm>
            <a:off x="5449890" y="5570544"/>
            <a:ext cx="541338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639" name="משוואה" r:id="rId13" imgW="203040" imgH="152280" progId="Equation.3">
                    <p:embed/>
                  </p:oleObj>
                </mc:Choice>
                <mc:Fallback>
                  <p:oleObj name="משוואה" r:id="rId13" imgW="203040" imgH="1522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9890" y="5570544"/>
                          <a:ext cx="541338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Oval 94"/>
            <p:cNvSpPr/>
            <p:nvPr/>
          </p:nvSpPr>
          <p:spPr>
            <a:xfrm>
              <a:off x="5429256" y="5500702"/>
              <a:ext cx="571504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95"/>
          <p:cNvGrpSpPr/>
          <p:nvPr/>
        </p:nvGrpSpPr>
        <p:grpSpPr>
          <a:xfrm>
            <a:off x="6858016" y="2500306"/>
            <a:ext cx="714380" cy="642942"/>
            <a:chOff x="5357818" y="5429264"/>
            <a:chExt cx="714380" cy="642942"/>
          </a:xfrm>
        </p:grpSpPr>
        <p:sp>
          <p:nvSpPr>
            <p:cNvPr id="97" name="Oval 96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8" name="Object 97"/>
            <p:cNvGraphicFramePr>
              <a:graphicFrameLocks noChangeAspect="1"/>
            </p:cNvGraphicFramePr>
            <p:nvPr/>
          </p:nvGraphicFramePr>
          <p:xfrm>
            <a:off x="5449877" y="5583258"/>
            <a:ext cx="541338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640" name="משוואה" r:id="rId15" imgW="203040" imgH="139680" progId="Equation.3">
                    <p:embed/>
                  </p:oleObj>
                </mc:Choice>
                <mc:Fallback>
                  <p:oleObj name="משוואה" r:id="rId15" imgW="203040" imgH="1396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9877" y="5583258"/>
                          <a:ext cx="541338" cy="261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Oval 98"/>
            <p:cNvSpPr/>
            <p:nvPr/>
          </p:nvSpPr>
          <p:spPr>
            <a:xfrm>
              <a:off x="5429256" y="5500702"/>
              <a:ext cx="571504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99"/>
          <p:cNvGrpSpPr/>
          <p:nvPr/>
        </p:nvGrpSpPr>
        <p:grpSpPr>
          <a:xfrm>
            <a:off x="6858016" y="4500570"/>
            <a:ext cx="714380" cy="642942"/>
            <a:chOff x="5357818" y="5429264"/>
            <a:chExt cx="714380" cy="642942"/>
          </a:xfrm>
        </p:grpSpPr>
        <p:sp>
          <p:nvSpPr>
            <p:cNvPr id="101" name="Oval 100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02" name="Object 101"/>
            <p:cNvGraphicFramePr>
              <a:graphicFrameLocks noChangeAspect="1"/>
            </p:cNvGraphicFramePr>
            <p:nvPr/>
          </p:nvGraphicFramePr>
          <p:xfrm>
            <a:off x="5434002" y="5572132"/>
            <a:ext cx="57467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641" name="משוואה" r:id="rId17" imgW="215640" imgH="152280" progId="Equation.3">
                    <p:embed/>
                  </p:oleObj>
                </mc:Choice>
                <mc:Fallback>
                  <p:oleObj name="משוואה" r:id="rId17" imgW="215640" imgH="1522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4002" y="5572132"/>
                          <a:ext cx="574675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Oval 102"/>
            <p:cNvSpPr/>
            <p:nvPr/>
          </p:nvSpPr>
          <p:spPr>
            <a:xfrm>
              <a:off x="5429256" y="5500702"/>
              <a:ext cx="571504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Title 1"/>
          <p:cNvSpPr txBox="1">
            <a:spLocks/>
          </p:cNvSpPr>
          <p:nvPr/>
        </p:nvSpPr>
        <p:spPr>
          <a:xfrm>
            <a:off x="1792288" y="5862658"/>
            <a:ext cx="5486400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Can you verify it now?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A </a:t>
            </a:r>
            <a:r>
              <a:rPr lang="en-US" b="1" i="1" dirty="0" smtClean="0"/>
              <a:t>finite automaton </a:t>
            </a:r>
            <a:r>
              <a:rPr lang="en-US" dirty="0" smtClean="0"/>
              <a:t>is a 5-tupple                  </a:t>
            </a:r>
            <a:br>
              <a:rPr lang="en-US" dirty="0" smtClean="0"/>
            </a:br>
            <a:r>
              <a:rPr lang="en-US" dirty="0" smtClean="0"/>
              <a:t>where: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is a finite set called the </a:t>
            </a:r>
            <a:r>
              <a:rPr lang="en-US" b="1" i="1" dirty="0" smtClean="0"/>
              <a:t>states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is a finite set called the </a:t>
            </a:r>
            <a:r>
              <a:rPr lang="en-US" b="1" i="1" dirty="0" smtClean="0"/>
              <a:t>alphabet</a:t>
            </a:r>
            <a:r>
              <a:rPr lang="en-US" i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                is the </a:t>
            </a:r>
            <a:r>
              <a:rPr lang="en-US" b="1" i="1" dirty="0" smtClean="0"/>
              <a:t>transition function</a:t>
            </a:r>
            <a:r>
              <a:rPr lang="en-US" i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                </a:t>
            </a:r>
            <a:r>
              <a:rPr lang="en-US" dirty="0" smtClean="0"/>
              <a:t>is the </a:t>
            </a:r>
            <a:r>
              <a:rPr lang="en-US" b="1" i="1" dirty="0" smtClean="0"/>
              <a:t>start state</a:t>
            </a:r>
            <a:r>
              <a:rPr lang="en-US" dirty="0" smtClean="0"/>
              <a:t>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</a:t>
            </a:r>
            <a:r>
              <a:rPr lang="en-US" b="1" i="1" dirty="0" smtClean="0"/>
              <a:t>               </a:t>
            </a:r>
            <a:r>
              <a:rPr lang="en-US" dirty="0" smtClean="0"/>
              <a:t>is the set of </a:t>
            </a:r>
            <a:r>
              <a:rPr lang="en-US" b="1" i="1" dirty="0" smtClean="0"/>
              <a:t>accepting states</a:t>
            </a:r>
            <a:r>
              <a:rPr lang="en-US" dirty="0" smtClean="0"/>
              <a:t>.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DFA – A Formal Definition(Rerun)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12</a:t>
            </a:fld>
            <a:endParaRPr lang="en-US" sz="1600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6000760" y="1643050"/>
          <a:ext cx="2071702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8" name="משוואה" r:id="rId3" imgW="888840" imgH="228600" progId="Equation.3">
                  <p:embed/>
                </p:oleObj>
              </mc:Choice>
              <mc:Fallback>
                <p:oleObj name="משוואה" r:id="rId3" imgW="8888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1643050"/>
                        <a:ext cx="2071702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1000100" y="2714620"/>
          <a:ext cx="6492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9" name="משוואה" r:id="rId5" imgW="152280" imgH="203040" progId="Equation.3">
                  <p:embed/>
                </p:oleObj>
              </mc:Choice>
              <mc:Fallback>
                <p:oleObj name="משוואה" r:id="rId5" imgW="1522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714620"/>
                        <a:ext cx="64927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1000100" y="3352800"/>
          <a:ext cx="712792" cy="43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0" name="משוואה" r:id="rId7" imgW="139680" imgH="152280" progId="Equation.3">
                  <p:embed/>
                </p:oleObj>
              </mc:Choice>
              <mc:Fallback>
                <p:oleObj name="משוואה" r:id="rId7" imgW="139680" imgH="152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352800"/>
                        <a:ext cx="712792" cy="433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111232" y="3929066"/>
          <a:ext cx="1889132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name="משוואה" r:id="rId9" imgW="888840" imgH="203040" progId="Equation.3">
                  <p:embed/>
                </p:oleObj>
              </mc:Choice>
              <mc:Fallback>
                <p:oleObj name="משוואה" r:id="rId9" imgW="88884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32" y="3929066"/>
                        <a:ext cx="1889132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1142976" y="4380383"/>
          <a:ext cx="1357322" cy="54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2" name="משוואה" r:id="rId11" imgW="431640" imgH="228600" progId="Equation.3">
                  <p:embed/>
                </p:oleObj>
              </mc:Choice>
              <mc:Fallback>
                <p:oleObj name="משוואה" r:id="rId11" imgW="4316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380383"/>
                        <a:ext cx="1357322" cy="549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1071537" y="5072074"/>
          <a:ext cx="1485913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3" name="משוואה" r:id="rId13" imgW="444240" imgH="203040" progId="Equation.3">
                  <p:embed/>
                </p:oleObj>
              </mc:Choice>
              <mc:Fallback>
                <p:oleObj name="משוואה" r:id="rId13" imgW="44424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7" y="5072074"/>
                        <a:ext cx="1485913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1000100" y="3857628"/>
            <a:ext cx="6715172" cy="6429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A </a:t>
            </a:r>
            <a:r>
              <a:rPr lang="en-US" b="1" i="1" dirty="0" smtClean="0"/>
              <a:t>finite automaton </a:t>
            </a:r>
            <a:r>
              <a:rPr lang="en-US" dirty="0" smtClean="0"/>
              <a:t>is a 5-tupple                  </a:t>
            </a:r>
            <a:br>
              <a:rPr lang="en-US" dirty="0" smtClean="0"/>
            </a:br>
            <a:r>
              <a:rPr lang="en-US" dirty="0" smtClean="0"/>
              <a:t>where: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is a finite set called the </a:t>
            </a:r>
            <a:r>
              <a:rPr lang="en-US" b="1" i="1" dirty="0" smtClean="0"/>
              <a:t>states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is a finite set called the </a:t>
            </a:r>
            <a:r>
              <a:rPr lang="en-US" b="1" i="1" dirty="0" smtClean="0"/>
              <a:t>alphabet</a:t>
            </a:r>
            <a:r>
              <a:rPr lang="en-US" i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      </a:t>
            </a:r>
            <a:r>
              <a:rPr lang="en-US" baseline="30000" dirty="0" smtClean="0"/>
              <a:t> </a:t>
            </a:r>
            <a:r>
              <a:rPr lang="en-US" dirty="0" smtClean="0"/>
              <a:t>             is the </a:t>
            </a:r>
            <a:r>
              <a:rPr lang="en-US" b="1" i="1" dirty="0" smtClean="0"/>
              <a:t>transition function</a:t>
            </a:r>
            <a:r>
              <a:rPr lang="en-US" i="1" dirty="0" smtClean="0"/>
              <a:t>.</a:t>
            </a:r>
            <a:br>
              <a:rPr lang="en-US" i="1" dirty="0" smtClean="0"/>
            </a:br>
            <a:r>
              <a:rPr lang="en-US" i="1" dirty="0" smtClean="0"/>
              <a:t> </a:t>
            </a:r>
            <a:r>
              <a:rPr lang="en-US" dirty="0" smtClean="0"/>
              <a:t>(                  )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                </a:t>
            </a:r>
            <a:r>
              <a:rPr lang="en-US" dirty="0" smtClean="0"/>
              <a:t>is the </a:t>
            </a:r>
            <a:r>
              <a:rPr lang="en-US" b="1" i="1" dirty="0" smtClean="0"/>
              <a:t>start state</a:t>
            </a:r>
            <a:r>
              <a:rPr lang="en-US" dirty="0" smtClean="0"/>
              <a:t>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                 </a:t>
            </a:r>
            <a:r>
              <a:rPr lang="en-US" dirty="0" smtClean="0"/>
              <a:t>is the set of </a:t>
            </a:r>
            <a:r>
              <a:rPr lang="en-US" b="1" i="1" dirty="0" smtClean="0"/>
              <a:t>accept states</a:t>
            </a:r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00100" y="3786190"/>
            <a:ext cx="7143800" cy="5715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143000" y="3929063"/>
          <a:ext cx="23098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4" name="משוואה" r:id="rId3" imgW="888840" imgH="177480" progId="Equation.3">
                  <p:embed/>
                </p:oleObj>
              </mc:Choice>
              <mc:Fallback>
                <p:oleObj name="משוואה" r:id="rId3" imgW="88884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29063"/>
                        <a:ext cx="23098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NFA – A Formal Definition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13</a:t>
            </a:fld>
            <a:endParaRPr lang="en-US" sz="1600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6000760" y="1643050"/>
          <a:ext cx="2071702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5" name="משוואה" r:id="rId5" imgW="888840" imgH="228600" progId="Equation.3">
                  <p:embed/>
                </p:oleObj>
              </mc:Choice>
              <mc:Fallback>
                <p:oleObj name="משוואה" r:id="rId5" imgW="8888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1643050"/>
                        <a:ext cx="2071702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1000100" y="2714620"/>
          <a:ext cx="6492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6" name="משוואה" r:id="rId7" imgW="152280" imgH="203040" progId="Equation.3">
                  <p:embed/>
                </p:oleObj>
              </mc:Choice>
              <mc:Fallback>
                <p:oleObj name="משוואה" r:id="rId7" imgW="1522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714620"/>
                        <a:ext cx="64927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1000100" y="3352800"/>
          <a:ext cx="712792" cy="43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7" name="משוואה" r:id="rId9" imgW="139680" imgH="152280" progId="Equation.3">
                  <p:embed/>
                </p:oleObj>
              </mc:Choice>
              <mc:Fallback>
                <p:oleObj name="משוואה" r:id="rId9" imgW="139680" imgH="152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352800"/>
                        <a:ext cx="712792" cy="433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1142976" y="4929198"/>
          <a:ext cx="1357322" cy="54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8" name="משוואה" r:id="rId11" imgW="431640" imgH="228600" progId="Equation.3">
                  <p:embed/>
                </p:oleObj>
              </mc:Choice>
              <mc:Fallback>
                <p:oleObj name="משוואה" r:id="rId11" imgW="4316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929198"/>
                        <a:ext cx="1357322" cy="549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1214414" y="5626385"/>
          <a:ext cx="1285884" cy="49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9" name="משוואה" r:id="rId13" imgW="444240" imgH="203040" progId="Equation.3">
                  <p:embed/>
                </p:oleObj>
              </mc:Choice>
              <mc:Fallback>
                <p:oleObj name="משוואה" r:id="rId13" imgW="44424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5626385"/>
                        <a:ext cx="1285884" cy="494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5"/>
          <p:cNvGraphicFramePr>
            <a:graphicFrameLocks noChangeAspect="1"/>
          </p:cNvGraphicFramePr>
          <p:nvPr/>
        </p:nvGraphicFramePr>
        <p:xfrm>
          <a:off x="1211251" y="4438661"/>
          <a:ext cx="16462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0" name="משוואה" r:id="rId15" imgW="774360" imgH="228600" progId="Equation.3">
                  <p:embed/>
                </p:oleObj>
              </mc:Choice>
              <mc:Fallback>
                <p:oleObj name="משוואה" r:id="rId15" imgW="77436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51" y="4438661"/>
                        <a:ext cx="1646237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Differences between NFA-s and DFA-s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</a:t>
            </a:r>
            <a:r>
              <a:rPr lang="en-US" b="1" dirty="0" smtClean="0"/>
              <a:t>two </a:t>
            </a:r>
            <a:r>
              <a:rPr lang="en-US" dirty="0" smtClean="0"/>
              <a:t>differences:</a:t>
            </a:r>
          </a:p>
          <a:p>
            <a:pPr>
              <a:buNone/>
            </a:pPr>
            <a:r>
              <a:rPr lang="en-US" dirty="0" smtClean="0"/>
              <a:t>1. The range of the </a:t>
            </a:r>
            <a:r>
              <a:rPr lang="en-US" b="1" dirty="0" smtClean="0"/>
              <a:t>transition function     </a:t>
            </a:r>
            <a:r>
              <a:rPr lang="en-US" dirty="0" smtClean="0"/>
              <a:t>is now </a:t>
            </a:r>
            <a:br>
              <a:rPr lang="en-US" dirty="0" smtClean="0"/>
            </a:br>
            <a:r>
              <a:rPr lang="en-US" dirty="0" smtClean="0"/>
              <a:t>            . (The set of </a:t>
            </a:r>
            <a:r>
              <a:rPr lang="en-US" b="1" dirty="0" smtClean="0"/>
              <a:t>subsets </a:t>
            </a:r>
            <a:r>
              <a:rPr lang="en-US" dirty="0" smtClean="0"/>
              <a:t>of the state set     ) </a:t>
            </a:r>
          </a:p>
          <a:p>
            <a:pPr>
              <a:buNone/>
            </a:pPr>
            <a:r>
              <a:rPr lang="en-US" dirty="0" smtClean="0"/>
              <a:t>2. The transition function allows      transitions.</a:t>
            </a:r>
            <a:r>
              <a:rPr lang="en-US" b="1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931025" y="2214563"/>
          <a:ext cx="4270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4" name="משוואה" r:id="rId3" imgW="139680" imgH="177480" progId="Equation.3">
                  <p:embed/>
                </p:oleObj>
              </mc:Choice>
              <mc:Fallback>
                <p:oleObj name="משוואה" r:id="rId3" imgW="13968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5" y="2214563"/>
                        <a:ext cx="4270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928662" y="2627312"/>
          <a:ext cx="10858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5" name="משוואה" r:id="rId5" imgW="355320" imgH="215640" progId="Equation.3">
                  <p:embed/>
                </p:oleObj>
              </mc:Choice>
              <mc:Fallback>
                <p:oleObj name="משוואה" r:id="rId5" imgW="3553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627312"/>
                        <a:ext cx="1085850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7893077" y="2738437"/>
          <a:ext cx="4651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6" name="משוואה" r:id="rId7" imgW="152280" imgH="203040" progId="Equation.3">
                  <p:embed/>
                </p:oleObj>
              </mc:Choice>
              <mc:Fallback>
                <p:oleObj name="משוואה" r:id="rId7" imgW="1522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077" y="2738437"/>
                        <a:ext cx="465137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5929322" y="3357562"/>
          <a:ext cx="3873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7" name="משוואה" r:id="rId9" imgW="126720" imgH="139680" progId="Equation.3">
                  <p:embed/>
                </p:oleObj>
              </mc:Choice>
              <mc:Fallback>
                <p:oleObj name="משוואה" r:id="rId9" imgW="126720" imgH="139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3357562"/>
                        <a:ext cx="387350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14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Computations of NFA-s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 general a computation of an NFA,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, on input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, induces a </a:t>
            </a:r>
            <a:r>
              <a:rPr lang="en-US" b="1" dirty="0" smtClean="0"/>
              <a:t>computation tree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Each path of the computation tree represents a possible computation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The NFA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accepts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, if its computation tree includes </a:t>
            </a:r>
            <a:r>
              <a:rPr lang="en-US" b="1" dirty="0" smtClean="0"/>
              <a:t>at least </a:t>
            </a:r>
            <a:r>
              <a:rPr lang="en-US" dirty="0" smtClean="0"/>
              <a:t>one path ending with an accepting state.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15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Computations of NFA-s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There are two ways to look at computations of an NFA:</a:t>
            </a:r>
          </a:p>
          <a:p>
            <a:r>
              <a:rPr lang="en-US" dirty="0" smtClean="0"/>
              <a:t>The first is to say that the NFA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 “</a:t>
            </a:r>
            <a:r>
              <a:rPr lang="en-US" b="1" dirty="0" smtClean="0"/>
              <a:t>chooses” </a:t>
            </a:r>
            <a:r>
              <a:rPr lang="en-US" dirty="0" smtClean="0"/>
              <a:t>the right path on its tree of possible computations.</a:t>
            </a:r>
          </a:p>
          <a:p>
            <a:r>
              <a:rPr lang="en-US" dirty="0" smtClean="0"/>
              <a:t>The second is to say that the NFA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 traverses its computation tree </a:t>
            </a:r>
            <a:r>
              <a:rPr lang="en-US" b="1" dirty="0" smtClean="0"/>
              <a:t>“in parallel”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16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Equivalence Between DFAs and NFAs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None/>
            </a:pPr>
            <a:r>
              <a:rPr lang="en-US" dirty="0" smtClean="0"/>
              <a:t>Now we prove that the class of NFAs is </a:t>
            </a:r>
            <a:r>
              <a:rPr lang="en-US" b="1" i="1" dirty="0" smtClean="0"/>
              <a:t>Equivalent </a:t>
            </a:r>
            <a:r>
              <a:rPr lang="en-US" dirty="0" smtClean="0"/>
              <a:t>to the class of DFA: </a:t>
            </a:r>
          </a:p>
          <a:p>
            <a:pPr>
              <a:lnSpc>
                <a:spcPct val="130000"/>
              </a:lnSpc>
              <a:buNone/>
            </a:pPr>
            <a:r>
              <a:rPr lang="en-US" b="1" dirty="0" smtClean="0"/>
              <a:t>Theorem:</a:t>
            </a:r>
            <a:r>
              <a:rPr lang="en-US" dirty="0" smtClean="0"/>
              <a:t>  For every NFA    , there exists a DFA</a:t>
            </a:r>
            <a:br>
              <a:rPr lang="en-US" dirty="0" smtClean="0"/>
            </a:br>
            <a:r>
              <a:rPr lang="en-US" dirty="0" smtClean="0"/>
              <a:t>                        , such that                             .</a:t>
            </a:r>
          </a:p>
          <a:p>
            <a:pPr>
              <a:lnSpc>
                <a:spcPct val="130000"/>
              </a:lnSpc>
              <a:buNone/>
            </a:pPr>
            <a:r>
              <a:rPr lang="en-US" b="1" dirty="0" smtClean="0"/>
              <a:t>Proof Idea:</a:t>
            </a:r>
            <a:r>
              <a:rPr lang="en-US" dirty="0" smtClean="0"/>
              <a:t> The proof is </a:t>
            </a:r>
            <a:r>
              <a:rPr lang="en-US" b="1" i="1" dirty="0" smtClean="0"/>
              <a:t>Constructive</a:t>
            </a:r>
            <a:r>
              <a:rPr lang="en-US" dirty="0" smtClean="0"/>
              <a:t>: We assume that we know    , and construct  a simulating DFA,      . </a:t>
            </a:r>
          </a:p>
          <a:p>
            <a:pPr>
              <a:lnSpc>
                <a:spcPct val="130000"/>
              </a:lnSpc>
              <a:buNone/>
            </a:pP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17</a:t>
            </a:fld>
            <a:endParaRPr lang="en-US" sz="16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85863" y="3500438"/>
          <a:ext cx="19446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9" name="משוואה" r:id="rId3" imgW="736560" imgH="215640" progId="Equation.3">
                  <p:embed/>
                </p:oleObj>
              </mc:Choice>
              <mc:Fallback>
                <p:oleObj name="משוואה" r:id="rId3" imgW="736560" imgH="215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3500438"/>
                        <a:ext cx="194468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4660904" y="3048000"/>
          <a:ext cx="411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0" name="משוואה" r:id="rId5" imgW="177480" imgH="164880" progId="Equation.3">
                  <p:embed/>
                </p:oleObj>
              </mc:Choice>
              <mc:Fallback>
                <p:oleObj name="משוואה" r:id="rId5" imgW="17748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4" y="3048000"/>
                        <a:ext cx="41116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4857752" y="3551238"/>
          <a:ext cx="25955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1" name="משוואה" r:id="rId7" imgW="1079280" imgH="215640" progId="Equation.3">
                  <p:embed/>
                </p:oleObj>
              </mc:Choice>
              <mc:Fallback>
                <p:oleObj name="משוואה" r:id="rId7" imgW="10792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3551238"/>
                        <a:ext cx="259556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4500562" y="4929198"/>
          <a:ext cx="4111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2" name="משוואה" r:id="rId9" imgW="177480" imgH="164880" progId="Equation.3">
                  <p:embed/>
                </p:oleObj>
              </mc:Choice>
              <mc:Fallback>
                <p:oleObj name="משוואה" r:id="rId9" imgW="17748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4929198"/>
                        <a:ext cx="4111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3459158" y="5503880"/>
          <a:ext cx="4699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3" name="משוואה" r:id="rId11" imgW="203040" imgH="152280" progId="Equation.3">
                  <p:embed/>
                </p:oleObj>
              </mc:Choice>
              <mc:Fallback>
                <p:oleObj name="משוואה" r:id="rId11" imgW="203040" imgH="152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58" y="5503880"/>
                        <a:ext cx="469900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71472" y="1428736"/>
            <a:ext cx="70009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start with an NFA with no     transitions.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 equivalent DFA is denoted by: 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 Construction Demonstration</a:t>
            </a:r>
            <a:endParaRPr lang="en-US" b="1" u="sng" dirty="0"/>
          </a:p>
        </p:txBody>
      </p:sp>
      <p:grpSp>
        <p:nvGrpSpPr>
          <p:cNvPr id="3" name="Group 44"/>
          <p:cNvGrpSpPr/>
          <p:nvPr/>
        </p:nvGrpSpPr>
        <p:grpSpPr>
          <a:xfrm>
            <a:off x="714348" y="2285992"/>
            <a:ext cx="5286412" cy="1583778"/>
            <a:chOff x="500034" y="2416726"/>
            <a:chExt cx="5286412" cy="1583778"/>
          </a:xfrm>
        </p:grpSpPr>
        <p:sp>
          <p:nvSpPr>
            <p:cNvPr id="26" name="TextBox 25"/>
            <p:cNvSpPr txBox="1"/>
            <p:nvPr/>
          </p:nvSpPr>
          <p:spPr>
            <a:xfrm>
              <a:off x="5072066" y="363117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0034" y="363117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grpSp>
          <p:nvGrpSpPr>
            <p:cNvPr id="4" name="Group 40"/>
            <p:cNvGrpSpPr/>
            <p:nvPr/>
          </p:nvGrpSpPr>
          <p:grpSpPr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5" name="Group 9"/>
              <p:cNvGrpSpPr/>
              <p:nvPr/>
            </p:nvGrpSpPr>
            <p:grpSpPr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19" name="Object 18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865" name="משוואה" r:id="rId3" imgW="139680" imgH="177480" progId="Equation.3">
                        <p:embed/>
                      </p:oleObj>
                    </mc:Choice>
                    <mc:Fallback>
                      <p:oleObj name="משוואה" r:id="rId3" imgW="139680" imgH="177480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" name="Group 29"/>
              <p:cNvGrpSpPr/>
              <p:nvPr/>
            </p:nvGrpSpPr>
            <p:grpSpPr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714480" y="2928934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785918" y="3000372"/>
                  <a:ext cx="571504" cy="50006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" name="Group 9"/>
              <p:cNvGrpSpPr/>
              <p:nvPr/>
            </p:nvGrpSpPr>
            <p:grpSpPr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33" name="Object 32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866" name="משוואה" r:id="rId5" imgW="152280" imgH="177480" progId="Equation.3">
                        <p:embed/>
                      </p:oleObj>
                    </mc:Choice>
                    <mc:Fallback>
                      <p:oleObj name="משוואה" r:id="rId5" imgW="152280" imgH="177480" progId="Equation.3">
                        <p:embed/>
                        <p:pic>
                          <p:nvPicPr>
                            <p:cNvPr id="0" name="Picture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7" name="Straight Arrow Connector 36"/>
              <p:cNvCxnSpPr>
                <a:stCxn id="18" idx="6"/>
                <a:endCxn id="32" idx="2"/>
              </p:cNvCxnSpPr>
              <p:nvPr/>
            </p:nvCxnSpPr>
            <p:spPr>
              <a:xfrm>
                <a:off x="1571604" y="2464587"/>
                <a:ext cx="114300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0" name="Object 39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867" name="משוואה" r:id="rId7" imgW="152280" imgH="177480" progId="Equation.3">
                      <p:embed/>
                    </p:oleObj>
                  </mc:Choice>
                  <mc:Fallback>
                    <p:oleObj name="משוואה" r:id="rId7" imgW="152280" imgH="17748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2" name="Straight Arrow Connector 41"/>
              <p:cNvCxnSpPr>
                <a:stCxn id="32" idx="6"/>
              </p:cNvCxnSpPr>
              <p:nvPr/>
            </p:nvCxnSpPr>
            <p:spPr>
              <a:xfrm>
                <a:off x="3428992" y="2464587"/>
                <a:ext cx="107157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18" idx="3"/>
                <a:endCxn id="18" idx="5"/>
              </p:cNvCxnSpPr>
              <p:nvPr/>
            </p:nvCxnSpPr>
            <p:spPr>
              <a:xfrm rot="16200000" flipH="1">
                <a:off x="1214414" y="2439330"/>
                <a:ext cx="1588" cy="505142"/>
              </a:xfrm>
              <a:prstGeom prst="curvedConnector3">
                <a:avLst>
                  <a:gd name="adj1" fmla="val 7868472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2071670" y="214311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714744" y="2071678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0</a:t>
                </a:r>
                <a:endParaRPr lang="en-US" dirty="0"/>
              </a:p>
            </p:txBody>
          </p:sp>
          <p:cxnSp>
            <p:nvCxnSpPr>
              <p:cNvPr id="70" name="Curved Connector 69"/>
              <p:cNvCxnSpPr>
                <a:stCxn id="21" idx="3"/>
                <a:endCxn id="21" idx="5"/>
              </p:cNvCxnSpPr>
              <p:nvPr/>
            </p:nvCxnSpPr>
            <p:spPr>
              <a:xfrm rot="16200000" flipH="1">
                <a:off x="4857752" y="2439330"/>
                <a:ext cx="1588" cy="505142"/>
              </a:xfrm>
              <a:prstGeom prst="curvedConnector3">
                <a:avLst>
                  <a:gd name="adj1" fmla="val 8568793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18</a:t>
            </a:fld>
            <a:endParaRPr lang="en-US" sz="1600" dirty="0"/>
          </a:p>
        </p:txBody>
      </p:sp>
      <p:graphicFrame>
        <p:nvGraphicFramePr>
          <p:cNvPr id="35" name="Content Placeholder 61"/>
          <p:cNvGraphicFramePr>
            <a:graphicFrameLocks noChangeAspect="1"/>
          </p:cNvGraphicFramePr>
          <p:nvPr/>
        </p:nvGraphicFramePr>
        <p:xfrm>
          <a:off x="4929190" y="1571612"/>
          <a:ext cx="446488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8" name="משוואה" r:id="rId9" imgW="126720" imgH="139680" progId="Equation.3">
                  <p:embed/>
                </p:oleObj>
              </mc:Choice>
              <mc:Fallback>
                <p:oleObj name="משוואה" r:id="rId9" imgW="126720" imgH="1396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1571612"/>
                        <a:ext cx="446488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588961" y="5000636"/>
          <a:ext cx="384016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9" name="משוואה" r:id="rId11" imgW="1422360" imgH="228600" progId="Equation.3">
                  <p:embed/>
                </p:oleObj>
              </mc:Choice>
              <mc:Fallback>
                <p:oleObj name="משוואה" r:id="rId11" imgW="142236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1" y="5000636"/>
                        <a:ext cx="3840163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Construction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state set of the equivalent DFA,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D, </a:t>
            </a:r>
            <a:r>
              <a:rPr lang="en-US" dirty="0" smtClean="0"/>
              <a:t>should reflect the fact that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at each step of the computation,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smtClean="0">
                <a:cs typeface="Times New Roman" pitchFamily="18" charset="0"/>
              </a:rPr>
              <a:t>may occupy </a:t>
            </a:r>
            <a:r>
              <a:rPr lang="en-US" b="1" dirty="0" smtClean="0">
                <a:cs typeface="Times New Roman" pitchFamily="18" charset="0"/>
              </a:rPr>
              <a:t>several sates</a:t>
            </a:r>
            <a:r>
              <a:rPr lang="en-US" dirty="0" smtClean="0">
                <a:cs typeface="Times New Roman" pitchFamily="18" charset="0"/>
              </a:rPr>
              <a:t>, Thus we define the state set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  </a:t>
            </a:r>
            <a:r>
              <a:rPr lang="en-US" dirty="0" smtClean="0">
                <a:cs typeface="Times New Roman" pitchFamily="18" charset="0"/>
              </a:rPr>
              <a:t>as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b="1" dirty="0" smtClean="0">
                <a:cs typeface="Times New Roman" pitchFamily="18" charset="0"/>
              </a:rPr>
              <a:t>power-set</a:t>
            </a:r>
            <a:r>
              <a:rPr lang="en-US" dirty="0" smtClean="0">
                <a:cs typeface="Times New Roman" pitchFamily="18" charset="0"/>
              </a:rPr>
              <a:t> of the state set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, namely: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9100" y="4286256"/>
          <a:ext cx="845343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7" name="משוואה" r:id="rId3" imgW="3136680" imgH="482400" progId="Equation.3">
                  <p:embed/>
                </p:oleObj>
              </mc:Choice>
              <mc:Fallback>
                <p:oleObj name="משוואה" r:id="rId3" imgW="3136680" imgH="482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4286256"/>
                        <a:ext cx="8453438" cy="129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Roadmap for Lecture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 this lecture we:</a:t>
            </a:r>
          </a:p>
          <a:p>
            <a:r>
              <a:rPr lang="en-US" dirty="0" smtClean="0"/>
              <a:t>Present and motivate Non-Deterministic Finite Automata.</a:t>
            </a:r>
          </a:p>
          <a:p>
            <a:r>
              <a:rPr lang="en-US" dirty="0" smtClean="0"/>
              <a:t>Demonstrate that NFA-s and DFA-s are </a:t>
            </a:r>
            <a:r>
              <a:rPr lang="en-US" b="1" i="1" dirty="0" smtClean="0"/>
              <a:t>equivalent</a:t>
            </a:r>
            <a:r>
              <a:rPr lang="en-US" i="1" dirty="0" smtClean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Construction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Recall that the transition function of any NFA is defined by                          .</a:t>
            </a:r>
          </a:p>
          <a:p>
            <a:pPr>
              <a:buNone/>
            </a:pPr>
            <a:r>
              <a:rPr lang="en-US" dirty="0" smtClean="0"/>
              <a:t>Do not be confused by the use of            as the state set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is a DFA, not the original NFA.</a:t>
            </a:r>
            <a:endParaRPr lang="en-US" b="1" u="sng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72198" y="2701924"/>
          <a:ext cx="9604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16" name="משוואה" r:id="rId3" imgW="355320" imgH="215640" progId="Equation.3">
                  <p:embed/>
                </p:oleObj>
              </mc:Choice>
              <mc:Fallback>
                <p:oleObj name="משוואה" r:id="rId3" imgW="3553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2701924"/>
                        <a:ext cx="960438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3" name="Object 5"/>
          <p:cNvGraphicFramePr>
            <a:graphicFrameLocks noChangeAspect="1"/>
          </p:cNvGraphicFramePr>
          <p:nvPr/>
        </p:nvGraphicFramePr>
        <p:xfrm>
          <a:off x="2714612" y="2182808"/>
          <a:ext cx="23098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17" name="משוואה" r:id="rId5" imgW="888840" imgH="177480" progId="Equation.3">
                  <p:embed/>
                </p:oleObj>
              </mc:Choice>
              <mc:Fallback>
                <p:oleObj name="משוואה" r:id="rId5" imgW="88884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2182808"/>
                        <a:ext cx="23098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Construction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alphabet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,    , is identical to the alphabet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The starting state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corresponds to the starting state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, namely          .</a:t>
            </a:r>
          </a:p>
          <a:p>
            <a:pPr>
              <a:buNone/>
            </a:pPr>
            <a:r>
              <a:rPr lang="en-US" dirty="0" smtClean="0"/>
              <a:t>The most complex part of the construction is the transition function: </a:t>
            </a:r>
          </a:p>
          <a:p>
            <a:pPr>
              <a:buNone/>
            </a:pPr>
            <a:r>
              <a:rPr lang="en-US" dirty="0" smtClean="0"/>
              <a:t>In the sequel it is demonstrated stage by stage: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643306" y="1714488"/>
          <a:ext cx="3778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9" name="משוואה" r:id="rId3" imgW="139680" imgH="152280" progId="Equation.3">
                  <p:embed/>
                </p:oleObj>
              </mc:Choice>
              <mc:Fallback>
                <p:oleObj name="משוואה" r:id="rId3" imgW="139680" imgH="152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1714488"/>
                        <a:ext cx="3778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Object 3"/>
          <p:cNvGraphicFramePr>
            <a:graphicFrameLocks noChangeAspect="1"/>
          </p:cNvGraphicFramePr>
          <p:nvPr/>
        </p:nvGraphicFramePr>
        <p:xfrm>
          <a:off x="5351473" y="3184525"/>
          <a:ext cx="7207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0" name="משוואה" r:id="rId5" imgW="266400" imgH="228600" progId="Equation.3">
                  <p:embed/>
                </p:oleObj>
              </mc:Choice>
              <mc:Fallback>
                <p:oleObj name="משוואה" r:id="rId5" imgW="2664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73" y="3184525"/>
                        <a:ext cx="7207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4"/>
          <p:cNvGrpSpPr/>
          <p:nvPr/>
        </p:nvGrpSpPr>
        <p:grpSpPr>
          <a:xfrm>
            <a:off x="714348" y="1357298"/>
            <a:ext cx="5286412" cy="1083712"/>
            <a:chOff x="500034" y="2416726"/>
            <a:chExt cx="5286412" cy="1083712"/>
          </a:xfrm>
        </p:grpSpPr>
        <p:sp>
          <p:nvSpPr>
            <p:cNvPr id="8" name="TextBox 7"/>
            <p:cNvSpPr txBox="1"/>
            <p:nvPr/>
          </p:nvSpPr>
          <p:spPr>
            <a:xfrm>
              <a:off x="5072066" y="31311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034" y="305966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grpSp>
          <p:nvGrpSpPr>
            <p:cNvPr id="10" name="Group 40"/>
            <p:cNvGrpSpPr/>
            <p:nvPr/>
          </p:nvGrpSpPr>
          <p:grpSpPr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11" name="Group 9"/>
              <p:cNvGrpSpPr/>
              <p:nvPr/>
            </p:nvGrpSpPr>
            <p:grpSpPr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26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4112" name="משוואה" r:id="rId3" imgW="139680" imgH="177480" progId="Equation.3">
                        <p:embed/>
                      </p:oleObj>
                    </mc:Choice>
                    <mc:Fallback>
                      <p:oleObj name="משוואה" r:id="rId3" imgW="139680" imgH="177480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" name="Group 29"/>
              <p:cNvGrpSpPr/>
              <p:nvPr/>
            </p:nvGrpSpPr>
            <p:grpSpPr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80" y="2928934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8" y="3000372"/>
                  <a:ext cx="571504" cy="50006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9"/>
              <p:cNvGrpSpPr/>
              <p:nvPr/>
            </p:nvGrpSpPr>
            <p:grpSpPr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22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4113" name="משוואה" r:id="rId5" imgW="152280" imgH="177480" progId="Equation.3">
                        <p:embed/>
                      </p:oleObj>
                    </mc:Choice>
                    <mc:Fallback>
                      <p:oleObj name="משוואה" r:id="rId5" imgW="152280" imgH="177480" progId="Equation.3">
                        <p:embed/>
                        <p:pic>
                          <p:nvPicPr>
                            <p:cNvPr id="0" name="Picture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4587"/>
                <a:ext cx="114300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5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114" name="משוואה" r:id="rId7" imgW="152280" imgH="177480" progId="Equation.3">
                      <p:embed/>
                    </p:oleObj>
                  </mc:Choice>
                  <mc:Fallback>
                    <p:oleObj name="משוואה" r:id="rId7" imgW="152280" imgH="177480" progId="Equation.3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4587"/>
                <a:ext cx="107157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9330"/>
                <a:ext cx="1588" cy="505142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071670" y="214311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14744" y="2071678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0</a:t>
                </a:r>
                <a:endParaRPr lang="en-US" dirty="0"/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9330"/>
                <a:ext cx="1588" cy="505142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Construction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Since the only state reachable from     by 0 is     ,</a:t>
            </a:r>
          </a:p>
          <a:p>
            <a:pPr>
              <a:buNone/>
            </a:pPr>
            <a:r>
              <a:rPr lang="en-US" dirty="0" smtClean="0"/>
              <a:t>we get                             .</a:t>
            </a:r>
          </a:p>
          <a:p>
            <a:pPr>
              <a:buNone/>
            </a:pPr>
            <a:endParaRPr lang="en-US" b="1" u="sng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071538" y="378619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31" name="Group 9"/>
          <p:cNvGrpSpPr/>
          <p:nvPr/>
        </p:nvGrpSpPr>
        <p:grpSpPr>
          <a:xfrm>
            <a:off x="1071538" y="2988230"/>
            <a:ext cx="1071570" cy="642942"/>
            <a:chOff x="857224" y="2000240"/>
            <a:chExt cx="1071570" cy="642942"/>
          </a:xfrm>
        </p:grpSpPr>
        <p:sp>
          <p:nvSpPr>
            <p:cNvPr id="45" name="Oval 44"/>
            <p:cNvSpPr/>
            <p:nvPr/>
          </p:nvSpPr>
          <p:spPr>
            <a:xfrm>
              <a:off x="857224" y="2000240"/>
              <a:ext cx="107157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6" name="Object 45"/>
            <p:cNvGraphicFramePr>
              <a:graphicFrameLocks noChangeAspect="1"/>
            </p:cNvGraphicFramePr>
            <p:nvPr/>
          </p:nvGraphicFramePr>
          <p:xfrm>
            <a:off x="1165204" y="2084376"/>
            <a:ext cx="406400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15" name="משוואה" r:id="rId9" imgW="152280" imgH="215640" progId="Equation.3">
                    <p:embed/>
                  </p:oleObj>
                </mc:Choice>
                <mc:Fallback>
                  <p:oleObj name="משוואה" r:id="rId9" imgW="152280" imgH="2156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204" y="2084376"/>
                          <a:ext cx="406400" cy="404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2" name="Curved Connector 61"/>
          <p:cNvCxnSpPr>
            <a:stCxn id="45" idx="3"/>
            <a:endCxn id="45" idx="5"/>
          </p:cNvCxnSpPr>
          <p:nvPr/>
        </p:nvCxnSpPr>
        <p:spPr>
          <a:xfrm rot="16200000" flipH="1">
            <a:off x="1607323" y="3158158"/>
            <a:ext cx="1588" cy="757714"/>
          </a:xfrm>
          <a:prstGeom prst="curvedConnector3">
            <a:avLst>
              <a:gd name="adj1" fmla="val 36084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48" y="1357298"/>
            <a:ext cx="461809" cy="16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45" idx="1"/>
          </p:cNvCxnSpPr>
          <p:nvPr/>
        </p:nvCxnSpPr>
        <p:spPr>
          <a:xfrm>
            <a:off x="785786" y="2786058"/>
            <a:ext cx="442680" cy="29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9" name="Object 138"/>
          <p:cNvGraphicFramePr>
            <a:graphicFrameLocks noChangeAspect="1"/>
          </p:cNvGraphicFramePr>
          <p:nvPr/>
        </p:nvGraphicFramePr>
        <p:xfrm>
          <a:off x="6377003" y="4419611"/>
          <a:ext cx="409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16" name="משוואה" r:id="rId11" imgW="152280" imgH="215640" progId="Equation.3">
                  <p:embed/>
                </p:oleObj>
              </mc:Choice>
              <mc:Fallback>
                <p:oleObj name="משוואה" r:id="rId11" imgW="152280" imgH="2156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7003" y="4419611"/>
                        <a:ext cx="40957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3" name="Object 17"/>
          <p:cNvGraphicFramePr>
            <a:graphicFrameLocks noChangeAspect="1"/>
          </p:cNvGraphicFramePr>
          <p:nvPr/>
        </p:nvGraphicFramePr>
        <p:xfrm>
          <a:off x="7929586" y="4419611"/>
          <a:ext cx="409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17" name="משוואה" r:id="rId13" imgW="152280" imgH="215640" progId="Equation.3">
                  <p:embed/>
                </p:oleObj>
              </mc:Choice>
              <mc:Fallback>
                <p:oleObj name="משוואה" r:id="rId13" imgW="152280" imgH="215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86" y="4419611"/>
                        <a:ext cx="40957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4" name="Object 18"/>
          <p:cNvGraphicFramePr>
            <a:graphicFrameLocks noChangeAspect="1"/>
          </p:cNvGraphicFramePr>
          <p:nvPr/>
        </p:nvGraphicFramePr>
        <p:xfrm>
          <a:off x="1714480" y="5062538"/>
          <a:ext cx="25590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18" name="משוואה" r:id="rId15" imgW="952200" imgH="215640" progId="Equation.3">
                  <p:embed/>
                </p:oleObj>
              </mc:Choice>
              <mc:Fallback>
                <p:oleObj name="משוואה" r:id="rId15" imgW="952200" imgH="2156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5062538"/>
                        <a:ext cx="25590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4"/>
          <p:cNvGrpSpPr/>
          <p:nvPr/>
        </p:nvGrpSpPr>
        <p:grpSpPr>
          <a:xfrm>
            <a:off x="714348" y="1357298"/>
            <a:ext cx="5286412" cy="1083712"/>
            <a:chOff x="500034" y="2416726"/>
            <a:chExt cx="5286412" cy="1083712"/>
          </a:xfrm>
        </p:grpSpPr>
        <p:sp>
          <p:nvSpPr>
            <p:cNvPr id="8" name="TextBox 7"/>
            <p:cNvSpPr txBox="1"/>
            <p:nvPr/>
          </p:nvSpPr>
          <p:spPr>
            <a:xfrm>
              <a:off x="5072066" y="31311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034" y="305966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grpSp>
          <p:nvGrpSpPr>
            <p:cNvPr id="5" name="Group 40"/>
            <p:cNvGrpSpPr/>
            <p:nvPr/>
          </p:nvGrpSpPr>
          <p:grpSpPr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6" name="Group 9"/>
              <p:cNvGrpSpPr/>
              <p:nvPr/>
            </p:nvGrpSpPr>
            <p:grpSpPr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26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9249" name="משוואה" r:id="rId4" imgW="139680" imgH="177480" progId="Equation.3">
                        <p:embed/>
                      </p:oleObj>
                    </mc:Choice>
                    <mc:Fallback>
                      <p:oleObj name="משוואה" r:id="rId4" imgW="139680" imgH="177480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" name="Group 29"/>
              <p:cNvGrpSpPr/>
              <p:nvPr/>
            </p:nvGrpSpPr>
            <p:grpSpPr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80" y="2928934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8" y="3000372"/>
                  <a:ext cx="571504" cy="50006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22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9250" name="משוואה" r:id="rId6" imgW="152280" imgH="177480" progId="Equation.3">
                        <p:embed/>
                      </p:oleObj>
                    </mc:Choice>
                    <mc:Fallback>
                      <p:oleObj name="משוואה" r:id="rId6" imgW="152280" imgH="17748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4587"/>
                <a:ext cx="114300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5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9251" name="משוואה" r:id="rId8" imgW="152280" imgH="177480" progId="Equation.3">
                      <p:embed/>
                    </p:oleObj>
                  </mc:Choice>
                  <mc:Fallback>
                    <p:oleObj name="משוואה" r:id="rId8" imgW="152280" imgH="1774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4587"/>
                <a:ext cx="107157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9330"/>
                <a:ext cx="1588" cy="505142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071670" y="214311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14744" y="2071678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0</a:t>
                </a:r>
                <a:endParaRPr lang="en-US" dirty="0"/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9330"/>
                <a:ext cx="1588" cy="505142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/>
          <p:cNvSpPr txBox="1"/>
          <p:nvPr/>
        </p:nvSpPr>
        <p:spPr>
          <a:xfrm>
            <a:off x="1071538" y="378619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30" name="Group 9"/>
          <p:cNvGrpSpPr/>
          <p:nvPr/>
        </p:nvGrpSpPr>
        <p:grpSpPr>
          <a:xfrm>
            <a:off x="1071538" y="2988230"/>
            <a:ext cx="1071570" cy="642942"/>
            <a:chOff x="857224" y="2000240"/>
            <a:chExt cx="1071570" cy="642942"/>
          </a:xfrm>
        </p:grpSpPr>
        <p:sp>
          <p:nvSpPr>
            <p:cNvPr id="45" name="Oval 44"/>
            <p:cNvSpPr/>
            <p:nvPr/>
          </p:nvSpPr>
          <p:spPr>
            <a:xfrm>
              <a:off x="857224" y="2000240"/>
              <a:ext cx="107157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6" name="Object 45"/>
            <p:cNvGraphicFramePr>
              <a:graphicFrameLocks noChangeAspect="1"/>
            </p:cNvGraphicFramePr>
            <p:nvPr/>
          </p:nvGraphicFramePr>
          <p:xfrm>
            <a:off x="1015999" y="2084376"/>
            <a:ext cx="406400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52" name="משוואה" r:id="rId10" imgW="152280" imgH="215640" progId="Equation.3">
                    <p:embed/>
                  </p:oleObj>
                </mc:Choice>
                <mc:Fallback>
                  <p:oleObj name="משוואה" r:id="rId10" imgW="15228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999" y="2084376"/>
                          <a:ext cx="406400" cy="404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9"/>
          <p:cNvGrpSpPr/>
          <p:nvPr/>
        </p:nvGrpSpPr>
        <p:grpSpPr>
          <a:xfrm>
            <a:off x="2928926" y="2988230"/>
            <a:ext cx="1071570" cy="642942"/>
            <a:chOff x="857224" y="2000240"/>
            <a:chExt cx="1071570" cy="642942"/>
          </a:xfrm>
        </p:grpSpPr>
        <p:sp>
          <p:nvSpPr>
            <p:cNvPr id="41" name="Oval 40"/>
            <p:cNvSpPr/>
            <p:nvPr/>
          </p:nvSpPr>
          <p:spPr>
            <a:xfrm>
              <a:off x="857224" y="2000240"/>
              <a:ext cx="107157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2" name="Object 41"/>
            <p:cNvGraphicFramePr>
              <a:graphicFrameLocks noChangeAspect="1"/>
            </p:cNvGraphicFramePr>
            <p:nvPr/>
          </p:nvGraphicFramePr>
          <p:xfrm>
            <a:off x="1019157" y="2082789"/>
            <a:ext cx="909637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53" name="משוואה" r:id="rId12" imgW="342720" imgH="215640" progId="Equation.3">
                    <p:embed/>
                  </p:oleObj>
                </mc:Choice>
                <mc:Fallback>
                  <p:oleObj name="משוואה" r:id="rId12" imgW="34272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157" y="2082789"/>
                          <a:ext cx="909637" cy="404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4" name="Straight Arrow Connector 33"/>
          <p:cNvCxnSpPr>
            <a:stCxn id="45" idx="6"/>
            <a:endCxn id="41" idx="2"/>
          </p:cNvCxnSpPr>
          <p:nvPr/>
        </p:nvCxnSpPr>
        <p:spPr>
          <a:xfrm>
            <a:off x="2143108" y="3309701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85984" y="29882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Construction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Since both     and       are reachable from     by 1,</a:t>
            </a:r>
          </a:p>
          <a:p>
            <a:pPr>
              <a:buNone/>
            </a:pPr>
            <a:r>
              <a:rPr lang="en-US" dirty="0" smtClean="0"/>
              <a:t>we get                                  .</a:t>
            </a:r>
            <a:endParaRPr lang="en-US" b="1" u="sng" dirty="0" smtClean="0"/>
          </a:p>
        </p:txBody>
      </p:sp>
      <p:cxnSp>
        <p:nvCxnSpPr>
          <p:cNvPr id="62" name="Curved Connector 61"/>
          <p:cNvCxnSpPr>
            <a:stCxn id="45" idx="3"/>
            <a:endCxn id="45" idx="5"/>
          </p:cNvCxnSpPr>
          <p:nvPr/>
        </p:nvCxnSpPr>
        <p:spPr>
          <a:xfrm rot="16200000" flipH="1">
            <a:off x="1607323" y="3158158"/>
            <a:ext cx="1588" cy="757714"/>
          </a:xfrm>
          <a:prstGeom prst="curvedConnector3">
            <a:avLst>
              <a:gd name="adj1" fmla="val 36084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48" y="1357298"/>
            <a:ext cx="461809" cy="16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45" idx="1"/>
          </p:cNvCxnSpPr>
          <p:nvPr/>
        </p:nvCxnSpPr>
        <p:spPr>
          <a:xfrm>
            <a:off x="785786" y="2786058"/>
            <a:ext cx="442680" cy="29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285984" y="4491049"/>
          <a:ext cx="409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54" name="משוואה" r:id="rId14" imgW="152280" imgH="215640" progId="Equation.3">
                  <p:embed/>
                </p:oleObj>
              </mc:Choice>
              <mc:Fallback>
                <p:oleObj name="משוואה" r:id="rId14" imgW="15228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4491049"/>
                        <a:ext cx="40957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7" name="Object 11"/>
          <p:cNvGraphicFramePr>
            <a:graphicFrameLocks noChangeAspect="1"/>
          </p:cNvGraphicFramePr>
          <p:nvPr/>
        </p:nvGraphicFramePr>
        <p:xfrm>
          <a:off x="3428992" y="4491049"/>
          <a:ext cx="4429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55" name="משוואה" r:id="rId16" imgW="164880" imgH="215640" progId="Equation.3">
                  <p:embed/>
                </p:oleObj>
              </mc:Choice>
              <mc:Fallback>
                <p:oleObj name="משוואה" r:id="rId16" imgW="16488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4491049"/>
                        <a:ext cx="442912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8" name="Object 12"/>
          <p:cNvGraphicFramePr>
            <a:graphicFrameLocks noChangeAspect="1"/>
          </p:cNvGraphicFramePr>
          <p:nvPr/>
        </p:nvGraphicFramePr>
        <p:xfrm>
          <a:off x="7162821" y="4562487"/>
          <a:ext cx="409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56" name="משוואה" r:id="rId18" imgW="152280" imgH="215640" progId="Equation.3">
                  <p:embed/>
                </p:oleObj>
              </mc:Choice>
              <mc:Fallback>
                <p:oleObj name="משוואה" r:id="rId18" imgW="15228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21" y="4562487"/>
                        <a:ext cx="40957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9" name="Object 13"/>
          <p:cNvGraphicFramePr>
            <a:graphicFrameLocks noChangeAspect="1"/>
          </p:cNvGraphicFramePr>
          <p:nvPr/>
        </p:nvGraphicFramePr>
        <p:xfrm>
          <a:off x="1714480" y="5143512"/>
          <a:ext cx="30051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57" name="משוואה" r:id="rId19" imgW="1117440" imgH="215640" progId="Equation.3">
                  <p:embed/>
                </p:oleObj>
              </mc:Choice>
              <mc:Fallback>
                <p:oleObj name="משוואה" r:id="rId19" imgW="111744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5143512"/>
                        <a:ext cx="3005138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Similarly we get                                         .</a:t>
            </a:r>
            <a:endParaRPr lang="en-US" b="1" u="sng" dirty="0" smtClean="0"/>
          </a:p>
        </p:txBody>
      </p:sp>
      <p:grpSp>
        <p:nvGrpSpPr>
          <p:cNvPr id="4" name="Group 44"/>
          <p:cNvGrpSpPr/>
          <p:nvPr/>
        </p:nvGrpSpPr>
        <p:grpSpPr>
          <a:xfrm>
            <a:off x="714348" y="1357298"/>
            <a:ext cx="5286412" cy="1083712"/>
            <a:chOff x="500034" y="2416726"/>
            <a:chExt cx="5286412" cy="1083712"/>
          </a:xfrm>
        </p:grpSpPr>
        <p:sp>
          <p:nvSpPr>
            <p:cNvPr id="8" name="TextBox 7"/>
            <p:cNvSpPr txBox="1"/>
            <p:nvPr/>
          </p:nvSpPr>
          <p:spPr>
            <a:xfrm>
              <a:off x="5072066" y="31311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034" y="305966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grpSp>
          <p:nvGrpSpPr>
            <p:cNvPr id="5" name="Group 40"/>
            <p:cNvGrpSpPr/>
            <p:nvPr/>
          </p:nvGrpSpPr>
          <p:grpSpPr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6" name="Group 9"/>
              <p:cNvGrpSpPr/>
              <p:nvPr/>
            </p:nvGrpSpPr>
            <p:grpSpPr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26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264" name="משוואה" r:id="rId4" imgW="139680" imgH="177480" progId="Equation.3">
                        <p:embed/>
                      </p:oleObj>
                    </mc:Choice>
                    <mc:Fallback>
                      <p:oleObj name="משוואה" r:id="rId4" imgW="139680" imgH="177480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" name="Group 29"/>
              <p:cNvGrpSpPr/>
              <p:nvPr/>
            </p:nvGrpSpPr>
            <p:grpSpPr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80" y="2928934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8" y="3000372"/>
                  <a:ext cx="571504" cy="50006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22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265" name="משוואה" r:id="rId6" imgW="152280" imgH="177480" progId="Equation.3">
                        <p:embed/>
                      </p:oleObj>
                    </mc:Choice>
                    <mc:Fallback>
                      <p:oleObj name="משוואה" r:id="rId6" imgW="152280" imgH="17748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4587"/>
                <a:ext cx="114300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5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266" name="משוואה" r:id="rId8" imgW="152280" imgH="177480" progId="Equation.3">
                      <p:embed/>
                    </p:oleObj>
                  </mc:Choice>
                  <mc:Fallback>
                    <p:oleObj name="משוואה" r:id="rId8" imgW="152280" imgH="1774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4587"/>
                <a:ext cx="107157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9330"/>
                <a:ext cx="1588" cy="505142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071670" y="214311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14744" y="2071678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0</a:t>
                </a:r>
                <a:endParaRPr lang="en-US" dirty="0"/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9330"/>
                <a:ext cx="1588" cy="505142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Construction Demonstration</a:t>
            </a:r>
            <a:endParaRPr lang="en-US" dirty="0"/>
          </a:p>
        </p:txBody>
      </p: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48" y="1357298"/>
            <a:ext cx="461809" cy="16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9149" name="Object 13"/>
          <p:cNvGraphicFramePr>
            <a:graphicFrameLocks noChangeAspect="1"/>
          </p:cNvGraphicFramePr>
          <p:nvPr/>
        </p:nvGraphicFramePr>
        <p:xfrm>
          <a:off x="3270266" y="4572000"/>
          <a:ext cx="35163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67" name="משוואה" r:id="rId10" imgW="1307880" imgH="215640" progId="Equation.3">
                  <p:embed/>
                </p:oleObj>
              </mc:Choice>
              <mc:Fallback>
                <p:oleObj name="משוואה" r:id="rId10" imgW="130788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66" y="4572000"/>
                        <a:ext cx="3516312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4"/>
          <p:cNvGrpSpPr/>
          <p:nvPr/>
        </p:nvGrpSpPr>
        <p:grpSpPr>
          <a:xfrm>
            <a:off x="1071538" y="2988230"/>
            <a:ext cx="2928958" cy="1167292"/>
            <a:chOff x="857224" y="2488164"/>
            <a:chExt cx="2928958" cy="1167292"/>
          </a:xfrm>
        </p:grpSpPr>
        <p:sp>
          <p:nvSpPr>
            <p:cNvPr id="57" name="TextBox 56"/>
            <p:cNvSpPr txBox="1"/>
            <p:nvPr/>
          </p:nvSpPr>
          <p:spPr>
            <a:xfrm>
              <a:off x="857224" y="328612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8" name="Group 40"/>
            <p:cNvGrpSpPr/>
            <p:nvPr/>
          </p:nvGrpSpPr>
          <p:grpSpPr>
            <a:xfrm>
              <a:off x="857224" y="2488164"/>
              <a:ext cx="2928958" cy="642942"/>
              <a:chOff x="857224" y="2143116"/>
              <a:chExt cx="2928958" cy="642942"/>
            </a:xfrm>
          </p:grpSpPr>
          <p:grpSp>
            <p:nvGrpSpPr>
              <p:cNvPr id="59" name="Group 9"/>
              <p:cNvGrpSpPr/>
              <p:nvPr/>
            </p:nvGrpSpPr>
            <p:grpSpPr>
              <a:xfrm>
                <a:off x="857224" y="2143116"/>
                <a:ext cx="1071570" cy="642942"/>
                <a:chOff x="857224" y="2000240"/>
                <a:chExt cx="1071570" cy="642942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857224" y="2000240"/>
                  <a:ext cx="107157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72" name="Object 71"/>
                <p:cNvGraphicFramePr>
                  <a:graphicFrameLocks noChangeAspect="1"/>
                </p:cNvGraphicFramePr>
                <p:nvPr/>
              </p:nvGraphicFramePr>
              <p:xfrm>
                <a:off x="1015999" y="2084376"/>
                <a:ext cx="406400" cy="4048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268" name="משוואה" r:id="rId12" imgW="152280" imgH="215640" progId="Equation.3">
                        <p:embed/>
                      </p:oleObj>
                    </mc:Choice>
                    <mc:Fallback>
                      <p:oleObj name="משוואה" r:id="rId12" imgW="152280" imgH="215640" progId="Equation.3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5999" y="2084376"/>
                              <a:ext cx="406400" cy="4048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1" name="Group 9"/>
              <p:cNvGrpSpPr/>
              <p:nvPr/>
            </p:nvGrpSpPr>
            <p:grpSpPr>
              <a:xfrm>
                <a:off x="2714612" y="2143116"/>
                <a:ext cx="1071570" cy="642942"/>
                <a:chOff x="857224" y="2000240"/>
                <a:chExt cx="1071570" cy="642942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857224" y="2000240"/>
                  <a:ext cx="107157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70" name="Object 69"/>
                <p:cNvGraphicFramePr>
                  <a:graphicFrameLocks noChangeAspect="1"/>
                </p:cNvGraphicFramePr>
                <p:nvPr/>
              </p:nvGraphicFramePr>
              <p:xfrm>
                <a:off x="1019157" y="2082789"/>
                <a:ext cx="909637" cy="4048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269" name="משוואה" r:id="rId14" imgW="342720" imgH="215640" progId="Equation.3">
                        <p:embed/>
                      </p:oleObj>
                    </mc:Choice>
                    <mc:Fallback>
                      <p:oleObj name="משוואה" r:id="rId14" imgW="342720" imgH="215640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9157" y="2082789"/>
                              <a:ext cx="909637" cy="4048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63" name="Straight Arrow Connector 62"/>
              <p:cNvCxnSpPr>
                <a:stCxn id="71" idx="6"/>
                <a:endCxn id="69" idx="2"/>
              </p:cNvCxnSpPr>
              <p:nvPr/>
            </p:nvCxnSpPr>
            <p:spPr>
              <a:xfrm>
                <a:off x="1928794" y="2464587"/>
                <a:ext cx="78581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2071670" y="214311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</p:grpSp>
      <p:cxnSp>
        <p:nvCxnSpPr>
          <p:cNvPr id="51" name="Curved Connector 50"/>
          <p:cNvCxnSpPr>
            <a:stCxn id="71" idx="3"/>
            <a:endCxn id="71" idx="5"/>
          </p:cNvCxnSpPr>
          <p:nvPr/>
        </p:nvCxnSpPr>
        <p:spPr>
          <a:xfrm rot="16200000" flipH="1">
            <a:off x="1607323" y="3158158"/>
            <a:ext cx="1588" cy="757714"/>
          </a:xfrm>
          <a:prstGeom prst="curvedConnector3">
            <a:avLst>
              <a:gd name="adj1" fmla="val 36084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16200000" flipH="1">
            <a:off x="3464711" y="3158158"/>
            <a:ext cx="1588" cy="757714"/>
          </a:xfrm>
          <a:prstGeom prst="curvedConnector3">
            <a:avLst>
              <a:gd name="adj1" fmla="val 354778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57488" y="377404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85786" y="2786058"/>
            <a:ext cx="442680" cy="29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and                                         .</a:t>
            </a:r>
            <a:endParaRPr lang="en-US" b="1" u="sng" dirty="0" smtClean="0"/>
          </a:p>
        </p:txBody>
      </p:sp>
      <p:grpSp>
        <p:nvGrpSpPr>
          <p:cNvPr id="4" name="Group 44"/>
          <p:cNvGrpSpPr/>
          <p:nvPr/>
        </p:nvGrpSpPr>
        <p:grpSpPr>
          <a:xfrm>
            <a:off x="714348" y="1357298"/>
            <a:ext cx="5286412" cy="1083712"/>
            <a:chOff x="500034" y="2416726"/>
            <a:chExt cx="5286412" cy="1083712"/>
          </a:xfrm>
        </p:grpSpPr>
        <p:sp>
          <p:nvSpPr>
            <p:cNvPr id="8" name="TextBox 7"/>
            <p:cNvSpPr txBox="1"/>
            <p:nvPr/>
          </p:nvSpPr>
          <p:spPr>
            <a:xfrm>
              <a:off x="5072066" y="31311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034" y="305966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grpSp>
          <p:nvGrpSpPr>
            <p:cNvPr id="5" name="Group 40"/>
            <p:cNvGrpSpPr/>
            <p:nvPr/>
          </p:nvGrpSpPr>
          <p:grpSpPr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6" name="Group 9"/>
              <p:cNvGrpSpPr/>
              <p:nvPr/>
            </p:nvGrpSpPr>
            <p:grpSpPr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26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2297" name="משוואה" r:id="rId4" imgW="139680" imgH="177480" progId="Equation.3">
                        <p:embed/>
                      </p:oleObj>
                    </mc:Choice>
                    <mc:Fallback>
                      <p:oleObj name="משוואה" r:id="rId4" imgW="139680" imgH="177480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" name="Group 29"/>
              <p:cNvGrpSpPr/>
              <p:nvPr/>
            </p:nvGrpSpPr>
            <p:grpSpPr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80" y="2928934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8" y="3000372"/>
                  <a:ext cx="571504" cy="50006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22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2298" name="משוואה" r:id="rId6" imgW="152280" imgH="177480" progId="Equation.3">
                        <p:embed/>
                      </p:oleObj>
                    </mc:Choice>
                    <mc:Fallback>
                      <p:oleObj name="משוואה" r:id="rId6" imgW="152280" imgH="17748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4587"/>
                <a:ext cx="114300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5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299" name="משוואה" r:id="rId8" imgW="152280" imgH="177480" progId="Equation.3">
                      <p:embed/>
                    </p:oleObj>
                  </mc:Choice>
                  <mc:Fallback>
                    <p:oleObj name="משוואה" r:id="rId8" imgW="152280" imgH="1774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4587"/>
                <a:ext cx="107157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9330"/>
                <a:ext cx="1588" cy="505142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071670" y="214311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14744" y="2071678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0</a:t>
                </a:r>
                <a:endParaRPr lang="en-US" dirty="0"/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9330"/>
                <a:ext cx="1588" cy="505142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Construction Demonstration</a:t>
            </a:r>
            <a:endParaRPr lang="en-US" dirty="0"/>
          </a:p>
        </p:txBody>
      </p: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48" y="1357298"/>
            <a:ext cx="461809" cy="16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9149" name="Object 13"/>
          <p:cNvGraphicFramePr>
            <a:graphicFrameLocks noChangeAspect="1"/>
          </p:cNvGraphicFramePr>
          <p:nvPr/>
        </p:nvGraphicFramePr>
        <p:xfrm>
          <a:off x="1214414" y="4554538"/>
          <a:ext cx="35512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0" name="משוואה" r:id="rId10" imgW="1320480" imgH="228600" progId="Equation.3">
                  <p:embed/>
                </p:oleObj>
              </mc:Choice>
              <mc:Fallback>
                <p:oleObj name="משוואה" r:id="rId10" imgW="132048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4554538"/>
                        <a:ext cx="3551237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071538" y="378619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55" name="Group 9"/>
          <p:cNvGrpSpPr/>
          <p:nvPr/>
        </p:nvGrpSpPr>
        <p:grpSpPr>
          <a:xfrm>
            <a:off x="1071538" y="2988230"/>
            <a:ext cx="1071570" cy="642942"/>
            <a:chOff x="857224" y="2000240"/>
            <a:chExt cx="1071570" cy="642942"/>
          </a:xfrm>
        </p:grpSpPr>
        <p:sp>
          <p:nvSpPr>
            <p:cNvPr id="75" name="Oval 74"/>
            <p:cNvSpPr/>
            <p:nvPr/>
          </p:nvSpPr>
          <p:spPr>
            <a:xfrm>
              <a:off x="857224" y="2000240"/>
              <a:ext cx="107157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76" name="Object 75"/>
            <p:cNvGraphicFramePr>
              <a:graphicFrameLocks noChangeAspect="1"/>
            </p:cNvGraphicFramePr>
            <p:nvPr/>
          </p:nvGraphicFramePr>
          <p:xfrm>
            <a:off x="1015999" y="2084376"/>
            <a:ext cx="406400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01" name="משוואה" r:id="rId12" imgW="152280" imgH="215640" progId="Equation.3">
                    <p:embed/>
                  </p:oleObj>
                </mc:Choice>
                <mc:Fallback>
                  <p:oleObj name="משוואה" r:id="rId12" imgW="15228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999" y="2084376"/>
                          <a:ext cx="406400" cy="404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Oval 55"/>
          <p:cNvSpPr/>
          <p:nvPr/>
        </p:nvSpPr>
        <p:spPr>
          <a:xfrm>
            <a:off x="4714876" y="2988230"/>
            <a:ext cx="1285884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9"/>
          <p:cNvGrpSpPr/>
          <p:nvPr/>
        </p:nvGrpSpPr>
        <p:grpSpPr>
          <a:xfrm>
            <a:off x="2928926" y="2988230"/>
            <a:ext cx="1071570" cy="642942"/>
            <a:chOff x="857224" y="2000240"/>
            <a:chExt cx="1071570" cy="642942"/>
          </a:xfrm>
        </p:grpSpPr>
        <p:sp>
          <p:nvSpPr>
            <p:cNvPr id="67" name="Oval 66"/>
            <p:cNvSpPr/>
            <p:nvPr/>
          </p:nvSpPr>
          <p:spPr>
            <a:xfrm>
              <a:off x="857224" y="2000240"/>
              <a:ext cx="107157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68" name="Object 67"/>
            <p:cNvGraphicFramePr>
              <a:graphicFrameLocks noChangeAspect="1"/>
            </p:cNvGraphicFramePr>
            <p:nvPr/>
          </p:nvGraphicFramePr>
          <p:xfrm>
            <a:off x="1019157" y="2082789"/>
            <a:ext cx="909637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02" name="משוואה" r:id="rId14" imgW="342720" imgH="215640" progId="Equation.3">
                    <p:embed/>
                  </p:oleObj>
                </mc:Choice>
                <mc:Fallback>
                  <p:oleObj name="משוואה" r:id="rId14" imgW="34272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157" y="2082789"/>
                          <a:ext cx="909637" cy="404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9" name="Straight Arrow Connector 58"/>
          <p:cNvCxnSpPr>
            <a:stCxn id="75" idx="6"/>
            <a:endCxn id="67" idx="2"/>
          </p:cNvCxnSpPr>
          <p:nvPr/>
        </p:nvCxnSpPr>
        <p:spPr>
          <a:xfrm>
            <a:off x="2143108" y="3309701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4929190" y="3059668"/>
          <a:ext cx="914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3" name="משוואה" r:id="rId16" imgW="342720" imgH="228600" progId="Equation.3">
                  <p:embed/>
                </p:oleObj>
              </mc:Choice>
              <mc:Fallback>
                <p:oleObj name="משוואה" r:id="rId16" imgW="3427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3059668"/>
                        <a:ext cx="9144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Arrow Connector 60"/>
          <p:cNvCxnSpPr>
            <a:stCxn id="67" idx="6"/>
          </p:cNvCxnSpPr>
          <p:nvPr/>
        </p:nvCxnSpPr>
        <p:spPr>
          <a:xfrm>
            <a:off x="4000496" y="3309701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85984" y="29882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071934" y="297608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0</a:t>
            </a:r>
            <a:endParaRPr lang="en-US" dirty="0"/>
          </a:p>
        </p:txBody>
      </p:sp>
      <p:cxnSp>
        <p:nvCxnSpPr>
          <p:cNvPr id="46" name="Curved Connector 45"/>
          <p:cNvCxnSpPr>
            <a:stCxn id="75" idx="3"/>
            <a:endCxn id="75" idx="5"/>
          </p:cNvCxnSpPr>
          <p:nvPr/>
        </p:nvCxnSpPr>
        <p:spPr>
          <a:xfrm rot="16200000" flipH="1">
            <a:off x="1607323" y="3158158"/>
            <a:ext cx="1588" cy="757714"/>
          </a:xfrm>
          <a:prstGeom prst="curvedConnector3">
            <a:avLst>
              <a:gd name="adj1" fmla="val 36084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3464711" y="3158158"/>
            <a:ext cx="1588" cy="757714"/>
          </a:xfrm>
          <a:prstGeom prst="curvedConnector3">
            <a:avLst>
              <a:gd name="adj1" fmla="val 354778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857488" y="377404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785786" y="2786058"/>
            <a:ext cx="442680" cy="29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Since                                and                         ,</a:t>
            </a:r>
            <a:br>
              <a:rPr lang="en-US" dirty="0" smtClean="0"/>
            </a:br>
            <a:r>
              <a:rPr lang="en-US" dirty="0" smtClean="0"/>
              <a:t>we get                                                .</a:t>
            </a:r>
            <a:endParaRPr lang="en-US" b="1" u="sng" dirty="0" smtClean="0"/>
          </a:p>
        </p:txBody>
      </p:sp>
      <p:grpSp>
        <p:nvGrpSpPr>
          <p:cNvPr id="4" name="Group 44"/>
          <p:cNvGrpSpPr/>
          <p:nvPr/>
        </p:nvGrpSpPr>
        <p:grpSpPr>
          <a:xfrm>
            <a:off x="714348" y="1357298"/>
            <a:ext cx="5286412" cy="1083712"/>
            <a:chOff x="500034" y="2416726"/>
            <a:chExt cx="5286412" cy="1083712"/>
          </a:xfrm>
        </p:grpSpPr>
        <p:sp>
          <p:nvSpPr>
            <p:cNvPr id="8" name="TextBox 7"/>
            <p:cNvSpPr txBox="1"/>
            <p:nvPr/>
          </p:nvSpPr>
          <p:spPr>
            <a:xfrm>
              <a:off x="5072066" y="31311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034" y="305966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grpSp>
          <p:nvGrpSpPr>
            <p:cNvPr id="5" name="Group 40"/>
            <p:cNvGrpSpPr/>
            <p:nvPr/>
          </p:nvGrpSpPr>
          <p:grpSpPr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6" name="Group 9"/>
              <p:cNvGrpSpPr/>
              <p:nvPr/>
            </p:nvGrpSpPr>
            <p:grpSpPr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26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3357" name="משוואה" r:id="rId4" imgW="139680" imgH="177480" progId="Equation.3">
                        <p:embed/>
                      </p:oleObj>
                    </mc:Choice>
                    <mc:Fallback>
                      <p:oleObj name="משוואה" r:id="rId4" imgW="139680" imgH="177480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" name="Group 29"/>
              <p:cNvGrpSpPr/>
              <p:nvPr/>
            </p:nvGrpSpPr>
            <p:grpSpPr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80" y="2928934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8" y="3000372"/>
                  <a:ext cx="571504" cy="50006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22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3358" name="משוואה" r:id="rId6" imgW="152280" imgH="177480" progId="Equation.3">
                        <p:embed/>
                      </p:oleObj>
                    </mc:Choice>
                    <mc:Fallback>
                      <p:oleObj name="משוואה" r:id="rId6" imgW="152280" imgH="17748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4587"/>
                <a:ext cx="114300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5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359" name="משוואה" r:id="rId8" imgW="152280" imgH="177480" progId="Equation.3">
                      <p:embed/>
                    </p:oleObj>
                  </mc:Choice>
                  <mc:Fallback>
                    <p:oleObj name="משוואה" r:id="rId8" imgW="152280" imgH="1774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4587"/>
                <a:ext cx="107157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9330"/>
                <a:ext cx="1588" cy="505142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071670" y="214311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14744" y="2071678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0</a:t>
                </a:r>
                <a:endParaRPr lang="en-US" dirty="0"/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9330"/>
                <a:ext cx="1588" cy="505142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Construction Demonstration</a:t>
            </a:r>
            <a:endParaRPr lang="en-US" dirty="0"/>
          </a:p>
        </p:txBody>
      </p: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48" y="1357298"/>
            <a:ext cx="461809" cy="16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9149" name="Object 13"/>
          <p:cNvGraphicFramePr>
            <a:graphicFrameLocks noChangeAspect="1"/>
          </p:cNvGraphicFramePr>
          <p:nvPr/>
        </p:nvGraphicFramePr>
        <p:xfrm>
          <a:off x="1587500" y="4562475"/>
          <a:ext cx="26638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60" name="משוואה" r:id="rId10" imgW="990360" imgH="215640" progId="Equation.3">
                  <p:embed/>
                </p:oleObj>
              </mc:Choice>
              <mc:Fallback>
                <p:oleObj name="משוואה" r:id="rId10" imgW="99036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562475"/>
                        <a:ext cx="26638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1" name="Object 13"/>
          <p:cNvGraphicFramePr>
            <a:graphicFrameLocks noChangeAspect="1"/>
          </p:cNvGraphicFramePr>
          <p:nvPr/>
        </p:nvGraphicFramePr>
        <p:xfrm>
          <a:off x="5089525" y="4572000"/>
          <a:ext cx="22193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61" name="משוואה" r:id="rId12" imgW="825480" imgH="228600" progId="Equation.3">
                  <p:embed/>
                </p:oleObj>
              </mc:Choice>
              <mc:Fallback>
                <p:oleObj name="משוואה" r:id="rId12" imgW="82548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4572000"/>
                        <a:ext cx="221932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2" name="Object 13"/>
          <p:cNvGraphicFramePr>
            <a:graphicFrameLocks noChangeAspect="1"/>
          </p:cNvGraphicFramePr>
          <p:nvPr/>
        </p:nvGraphicFramePr>
        <p:xfrm>
          <a:off x="2230438" y="5072063"/>
          <a:ext cx="399891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62" name="משוואה" r:id="rId14" imgW="1485720" imgH="228600" progId="Equation.3">
                  <p:embed/>
                </p:oleObj>
              </mc:Choice>
              <mc:Fallback>
                <p:oleObj name="משוואה" r:id="rId14" imgW="148572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5072063"/>
                        <a:ext cx="3998912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Oval 44"/>
          <p:cNvSpPr/>
          <p:nvPr/>
        </p:nvSpPr>
        <p:spPr>
          <a:xfrm>
            <a:off x="6643702" y="2928934"/>
            <a:ext cx="1500198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6621463" y="3000372"/>
          <a:ext cx="1450999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63" name="משוואה" r:id="rId16" imgW="520560" imgH="228600" progId="Equation.3">
                  <p:embed/>
                </p:oleObj>
              </mc:Choice>
              <mc:Fallback>
                <p:oleObj name="משוואה" r:id="rId16" imgW="5205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3" y="3000372"/>
                        <a:ext cx="1450999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4"/>
          <p:cNvGrpSpPr/>
          <p:nvPr/>
        </p:nvGrpSpPr>
        <p:grpSpPr>
          <a:xfrm>
            <a:off x="1071538" y="2976088"/>
            <a:ext cx="4929222" cy="1179434"/>
            <a:chOff x="857224" y="2476022"/>
            <a:chExt cx="4929222" cy="1179434"/>
          </a:xfrm>
        </p:grpSpPr>
        <p:sp>
          <p:nvSpPr>
            <p:cNvPr id="58" name="TextBox 57"/>
            <p:cNvSpPr txBox="1"/>
            <p:nvPr/>
          </p:nvSpPr>
          <p:spPr>
            <a:xfrm>
              <a:off x="4572000" y="327398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7224" y="328612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65" name="Group 40"/>
            <p:cNvGrpSpPr/>
            <p:nvPr/>
          </p:nvGrpSpPr>
          <p:grpSpPr>
            <a:xfrm>
              <a:off x="857224" y="2476022"/>
              <a:ext cx="4929222" cy="655084"/>
              <a:chOff x="857224" y="2130974"/>
              <a:chExt cx="4929222" cy="655084"/>
            </a:xfrm>
          </p:grpSpPr>
          <p:grpSp>
            <p:nvGrpSpPr>
              <p:cNvPr id="66" name="Group 9"/>
              <p:cNvGrpSpPr/>
              <p:nvPr/>
            </p:nvGrpSpPr>
            <p:grpSpPr>
              <a:xfrm>
                <a:off x="857224" y="2143116"/>
                <a:ext cx="1071570" cy="642942"/>
                <a:chOff x="857224" y="2000240"/>
                <a:chExt cx="1071570" cy="642942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857224" y="2000240"/>
                  <a:ext cx="107157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84" name="Object 83"/>
                <p:cNvGraphicFramePr>
                  <a:graphicFrameLocks noChangeAspect="1"/>
                </p:cNvGraphicFramePr>
                <p:nvPr/>
              </p:nvGraphicFramePr>
              <p:xfrm>
                <a:off x="1015999" y="2084376"/>
                <a:ext cx="406400" cy="4048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3364" name="משוואה" r:id="rId18" imgW="152280" imgH="215640" progId="Equation.3">
                        <p:embed/>
                      </p:oleObj>
                    </mc:Choice>
                    <mc:Fallback>
                      <p:oleObj name="משוואה" r:id="rId18" imgW="152280" imgH="215640" progId="Equation.3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5999" y="2084376"/>
                              <a:ext cx="406400" cy="4048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69" name="Oval 68"/>
              <p:cNvSpPr/>
              <p:nvPr/>
            </p:nvSpPr>
            <p:spPr>
              <a:xfrm>
                <a:off x="4500562" y="2143116"/>
                <a:ext cx="1285884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0" name="Group 9"/>
              <p:cNvGrpSpPr/>
              <p:nvPr/>
            </p:nvGrpSpPr>
            <p:grpSpPr>
              <a:xfrm>
                <a:off x="2714612" y="2143116"/>
                <a:ext cx="1071570" cy="642942"/>
                <a:chOff x="857224" y="2000240"/>
                <a:chExt cx="1071570" cy="642942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857224" y="2000240"/>
                  <a:ext cx="107157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82" name="Object 81"/>
                <p:cNvGraphicFramePr>
                  <a:graphicFrameLocks noChangeAspect="1"/>
                </p:cNvGraphicFramePr>
                <p:nvPr/>
              </p:nvGraphicFramePr>
              <p:xfrm>
                <a:off x="1019157" y="2082789"/>
                <a:ext cx="909637" cy="4048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3365" name="משוואה" r:id="rId20" imgW="342720" imgH="215640" progId="Equation.3">
                        <p:embed/>
                      </p:oleObj>
                    </mc:Choice>
                    <mc:Fallback>
                      <p:oleObj name="משוואה" r:id="rId20" imgW="342720" imgH="215640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9157" y="2082789"/>
                              <a:ext cx="909637" cy="4048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71" name="Straight Arrow Connector 70"/>
              <p:cNvCxnSpPr>
                <a:stCxn id="83" idx="6"/>
                <a:endCxn id="81" idx="2"/>
              </p:cNvCxnSpPr>
              <p:nvPr/>
            </p:nvCxnSpPr>
            <p:spPr>
              <a:xfrm>
                <a:off x="1928794" y="2464587"/>
                <a:ext cx="78581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2" name="Object 71"/>
              <p:cNvGraphicFramePr>
                <a:graphicFrameLocks noChangeAspect="1"/>
              </p:cNvGraphicFramePr>
              <p:nvPr/>
            </p:nvGraphicFramePr>
            <p:xfrm>
              <a:off x="4714876" y="2214554"/>
              <a:ext cx="914400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366" name="משוואה" r:id="rId22" imgW="342720" imgH="228600" progId="Equation.3">
                      <p:embed/>
                    </p:oleObj>
                  </mc:Choice>
                  <mc:Fallback>
                    <p:oleObj name="משוואה" r:id="rId22" imgW="342720" imgH="2286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4876" y="2214554"/>
                            <a:ext cx="914400" cy="4286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3" name="Straight Arrow Connector 72"/>
              <p:cNvCxnSpPr>
                <a:stCxn id="81" idx="6"/>
              </p:cNvCxnSpPr>
              <p:nvPr/>
            </p:nvCxnSpPr>
            <p:spPr>
              <a:xfrm>
                <a:off x="3786182" y="2464587"/>
                <a:ext cx="7143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2071670" y="214311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857620" y="2130974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0</a:t>
                </a:r>
                <a:endParaRPr lang="en-US" dirty="0"/>
              </a:p>
            </p:txBody>
          </p:sp>
          <p:cxnSp>
            <p:nvCxnSpPr>
              <p:cNvPr id="80" name="Curved Connector 79"/>
              <p:cNvCxnSpPr>
                <a:stCxn id="69" idx="3"/>
                <a:endCxn id="69" idx="5"/>
              </p:cNvCxnSpPr>
              <p:nvPr/>
            </p:nvCxnSpPr>
            <p:spPr>
              <a:xfrm rot="16200000" flipH="1">
                <a:off x="5143504" y="2237272"/>
                <a:ext cx="1588" cy="909258"/>
              </a:xfrm>
              <a:prstGeom prst="curvedConnector3">
                <a:avLst>
                  <a:gd name="adj1" fmla="val 3608401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" name="Straight Arrow Connector 49"/>
          <p:cNvCxnSpPr>
            <a:stCxn id="69" idx="6"/>
          </p:cNvCxnSpPr>
          <p:nvPr/>
        </p:nvCxnSpPr>
        <p:spPr>
          <a:xfrm flipV="1">
            <a:off x="6000760" y="3273982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3" idx="3"/>
            <a:endCxn id="83" idx="5"/>
          </p:cNvCxnSpPr>
          <p:nvPr/>
        </p:nvCxnSpPr>
        <p:spPr>
          <a:xfrm rot="16200000" flipH="1">
            <a:off x="1607323" y="3158158"/>
            <a:ext cx="1588" cy="757714"/>
          </a:xfrm>
          <a:prstGeom prst="curvedConnector3">
            <a:avLst>
              <a:gd name="adj1" fmla="val 36084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143636" y="2988230"/>
            <a:ext cx="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6" name="Curved Connector 85"/>
          <p:cNvCxnSpPr/>
          <p:nvPr/>
        </p:nvCxnSpPr>
        <p:spPr>
          <a:xfrm rot="16200000" flipH="1">
            <a:off x="3464711" y="3158158"/>
            <a:ext cx="1588" cy="757714"/>
          </a:xfrm>
          <a:prstGeom prst="curvedConnector3">
            <a:avLst>
              <a:gd name="adj1" fmla="val 354778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57488" y="377404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85786" y="2786058"/>
            <a:ext cx="442680" cy="29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Finally we get the following DFA:</a:t>
            </a:r>
            <a:endParaRPr lang="en-US" b="1" u="sng" dirty="0" smtClean="0"/>
          </a:p>
        </p:txBody>
      </p:sp>
      <p:grpSp>
        <p:nvGrpSpPr>
          <p:cNvPr id="4" name="Group 44"/>
          <p:cNvGrpSpPr/>
          <p:nvPr/>
        </p:nvGrpSpPr>
        <p:grpSpPr>
          <a:xfrm>
            <a:off x="714348" y="1357298"/>
            <a:ext cx="5286412" cy="1083712"/>
            <a:chOff x="500034" y="2416726"/>
            <a:chExt cx="5286412" cy="1083712"/>
          </a:xfrm>
        </p:grpSpPr>
        <p:sp>
          <p:nvSpPr>
            <p:cNvPr id="8" name="TextBox 7"/>
            <p:cNvSpPr txBox="1"/>
            <p:nvPr/>
          </p:nvSpPr>
          <p:spPr>
            <a:xfrm>
              <a:off x="5072066" y="31311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034" y="305966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grpSp>
          <p:nvGrpSpPr>
            <p:cNvPr id="5" name="Group 40"/>
            <p:cNvGrpSpPr/>
            <p:nvPr/>
          </p:nvGrpSpPr>
          <p:grpSpPr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6" name="Group 9"/>
              <p:cNvGrpSpPr/>
              <p:nvPr/>
            </p:nvGrpSpPr>
            <p:grpSpPr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26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349" name="משוואה" r:id="rId4" imgW="139680" imgH="177480" progId="Equation.3">
                        <p:embed/>
                      </p:oleObj>
                    </mc:Choice>
                    <mc:Fallback>
                      <p:oleObj name="משוואה" r:id="rId4" imgW="139680" imgH="177480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" name="Group 29"/>
              <p:cNvGrpSpPr/>
              <p:nvPr/>
            </p:nvGrpSpPr>
            <p:grpSpPr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80" y="2928934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8" y="3000372"/>
                  <a:ext cx="571504" cy="50006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22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350" name="משוואה" r:id="rId6" imgW="152280" imgH="177480" progId="Equation.3">
                        <p:embed/>
                      </p:oleObj>
                    </mc:Choice>
                    <mc:Fallback>
                      <p:oleObj name="משוואה" r:id="rId6" imgW="152280" imgH="17748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4587"/>
                <a:ext cx="114300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5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51" name="משוואה" r:id="rId8" imgW="152280" imgH="177480" progId="Equation.3">
                      <p:embed/>
                    </p:oleObj>
                  </mc:Choice>
                  <mc:Fallback>
                    <p:oleObj name="משוואה" r:id="rId8" imgW="152280" imgH="1774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4587"/>
                <a:ext cx="107157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9330"/>
                <a:ext cx="1588" cy="505142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071670" y="214311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14744" y="2071678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0</a:t>
                </a:r>
                <a:endParaRPr lang="en-US" dirty="0"/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9330"/>
                <a:ext cx="1588" cy="505142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Construction Demonstration</a:t>
            </a:r>
            <a:endParaRPr lang="en-US" dirty="0"/>
          </a:p>
        </p:txBody>
      </p: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48" y="1357298"/>
            <a:ext cx="461809" cy="16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94" idx="3"/>
            <a:endCxn id="94" idx="5"/>
          </p:cNvCxnSpPr>
          <p:nvPr/>
        </p:nvCxnSpPr>
        <p:spPr>
          <a:xfrm rot="16200000" flipH="1">
            <a:off x="3464711" y="3158158"/>
            <a:ext cx="1588" cy="757714"/>
          </a:xfrm>
          <a:prstGeom prst="curvedConnector3">
            <a:avLst>
              <a:gd name="adj1" fmla="val 354778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57488" y="377404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643702" y="2928934"/>
            <a:ext cx="1571636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6754838" y="3000372"/>
          <a:ext cx="1389062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52" name="משוואה" r:id="rId10" imgW="520560" imgH="228600" progId="Equation.3">
                  <p:embed/>
                </p:oleObj>
              </mc:Choice>
              <mc:Fallback>
                <p:oleObj name="משוואה" r:id="rId10" imgW="5205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38" y="3000372"/>
                        <a:ext cx="1389062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44"/>
          <p:cNvGrpSpPr/>
          <p:nvPr/>
        </p:nvGrpSpPr>
        <p:grpSpPr>
          <a:xfrm>
            <a:off x="1071538" y="2976088"/>
            <a:ext cx="4929222" cy="1179434"/>
            <a:chOff x="857224" y="2476022"/>
            <a:chExt cx="4929222" cy="1179434"/>
          </a:xfrm>
        </p:grpSpPr>
        <p:sp>
          <p:nvSpPr>
            <p:cNvPr id="68" name="TextBox 67"/>
            <p:cNvSpPr txBox="1"/>
            <p:nvPr/>
          </p:nvSpPr>
          <p:spPr>
            <a:xfrm>
              <a:off x="4572000" y="327398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7224" y="328612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75" name="Group 40"/>
            <p:cNvGrpSpPr/>
            <p:nvPr/>
          </p:nvGrpSpPr>
          <p:grpSpPr>
            <a:xfrm>
              <a:off x="857224" y="2476022"/>
              <a:ext cx="4929222" cy="655084"/>
              <a:chOff x="857224" y="2130974"/>
              <a:chExt cx="4929222" cy="655084"/>
            </a:xfrm>
          </p:grpSpPr>
          <p:grpSp>
            <p:nvGrpSpPr>
              <p:cNvPr id="76" name="Group 9"/>
              <p:cNvGrpSpPr/>
              <p:nvPr/>
            </p:nvGrpSpPr>
            <p:grpSpPr>
              <a:xfrm>
                <a:off x="857224" y="2143116"/>
                <a:ext cx="1071570" cy="642942"/>
                <a:chOff x="857224" y="2000240"/>
                <a:chExt cx="1071570" cy="642942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857224" y="2000240"/>
                  <a:ext cx="107157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97" name="Object 96"/>
                <p:cNvGraphicFramePr>
                  <a:graphicFrameLocks noChangeAspect="1"/>
                </p:cNvGraphicFramePr>
                <p:nvPr/>
              </p:nvGraphicFramePr>
              <p:xfrm>
                <a:off x="1015999" y="2084376"/>
                <a:ext cx="406400" cy="4048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353" name="משוואה" r:id="rId12" imgW="152280" imgH="215640" progId="Equation.3">
                        <p:embed/>
                      </p:oleObj>
                    </mc:Choice>
                    <mc:Fallback>
                      <p:oleObj name="משוואה" r:id="rId12" imgW="152280" imgH="215640" progId="Equation.3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5999" y="2084376"/>
                              <a:ext cx="406400" cy="4048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7" name="Oval 76"/>
              <p:cNvSpPr/>
              <p:nvPr/>
            </p:nvSpPr>
            <p:spPr>
              <a:xfrm>
                <a:off x="4500562" y="2143116"/>
                <a:ext cx="1285884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8" name="Group 9"/>
              <p:cNvGrpSpPr/>
              <p:nvPr/>
            </p:nvGrpSpPr>
            <p:grpSpPr>
              <a:xfrm>
                <a:off x="2714612" y="2143116"/>
                <a:ext cx="1071570" cy="642942"/>
                <a:chOff x="857224" y="2000240"/>
                <a:chExt cx="1071570" cy="642942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857224" y="2000240"/>
                  <a:ext cx="107157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95" name="Object 94"/>
                <p:cNvGraphicFramePr>
                  <a:graphicFrameLocks noChangeAspect="1"/>
                </p:cNvGraphicFramePr>
                <p:nvPr/>
              </p:nvGraphicFramePr>
              <p:xfrm>
                <a:off x="1019157" y="2082789"/>
                <a:ext cx="909637" cy="4048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354" name="משוואה" r:id="rId14" imgW="342720" imgH="215640" progId="Equation.3">
                        <p:embed/>
                      </p:oleObj>
                    </mc:Choice>
                    <mc:Fallback>
                      <p:oleObj name="משוואה" r:id="rId14" imgW="342720" imgH="215640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9157" y="2082789"/>
                              <a:ext cx="909637" cy="4048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88" name="Straight Arrow Connector 87"/>
              <p:cNvCxnSpPr>
                <a:stCxn id="96" idx="6"/>
                <a:endCxn id="94" idx="2"/>
              </p:cNvCxnSpPr>
              <p:nvPr/>
            </p:nvCxnSpPr>
            <p:spPr>
              <a:xfrm>
                <a:off x="1928794" y="2464587"/>
                <a:ext cx="78581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9" name="Object 88"/>
              <p:cNvGraphicFramePr>
                <a:graphicFrameLocks noChangeAspect="1"/>
              </p:cNvGraphicFramePr>
              <p:nvPr/>
            </p:nvGraphicFramePr>
            <p:xfrm>
              <a:off x="4714876" y="2214554"/>
              <a:ext cx="914400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55" name="משוואה" r:id="rId16" imgW="342720" imgH="228600" progId="Equation.3">
                      <p:embed/>
                    </p:oleObj>
                  </mc:Choice>
                  <mc:Fallback>
                    <p:oleObj name="משוואה" r:id="rId16" imgW="342720" imgH="2286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4876" y="2214554"/>
                            <a:ext cx="914400" cy="4286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90" name="Straight Arrow Connector 89"/>
              <p:cNvCxnSpPr>
                <a:stCxn id="94" idx="6"/>
              </p:cNvCxnSpPr>
              <p:nvPr/>
            </p:nvCxnSpPr>
            <p:spPr>
              <a:xfrm>
                <a:off x="3786182" y="2464587"/>
                <a:ext cx="7143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2071670" y="214311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857620" y="2130974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0</a:t>
                </a:r>
                <a:endParaRPr lang="en-US" dirty="0"/>
              </a:p>
            </p:txBody>
          </p:sp>
          <p:cxnSp>
            <p:nvCxnSpPr>
              <p:cNvPr id="93" name="Curved Connector 92"/>
              <p:cNvCxnSpPr>
                <a:stCxn id="77" idx="3"/>
                <a:endCxn id="77" idx="5"/>
              </p:cNvCxnSpPr>
              <p:nvPr/>
            </p:nvCxnSpPr>
            <p:spPr>
              <a:xfrm rot="16200000" flipH="1">
                <a:off x="5143504" y="2237272"/>
                <a:ext cx="1588" cy="909258"/>
              </a:xfrm>
              <a:prstGeom prst="curvedConnector3">
                <a:avLst>
                  <a:gd name="adj1" fmla="val 3608401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Arrow Connector 60"/>
          <p:cNvCxnSpPr>
            <a:stCxn id="77" idx="6"/>
          </p:cNvCxnSpPr>
          <p:nvPr/>
        </p:nvCxnSpPr>
        <p:spPr>
          <a:xfrm flipV="1">
            <a:off x="6000760" y="3273982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96" idx="3"/>
            <a:endCxn id="96" idx="5"/>
          </p:cNvCxnSpPr>
          <p:nvPr/>
        </p:nvCxnSpPr>
        <p:spPr>
          <a:xfrm rot="16200000" flipH="1">
            <a:off x="1607323" y="3158158"/>
            <a:ext cx="1588" cy="757714"/>
          </a:xfrm>
          <a:prstGeom prst="curvedConnector3">
            <a:avLst>
              <a:gd name="adj1" fmla="val 36084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6" idx="1"/>
            <a:endCxn id="77" idx="0"/>
          </p:cNvCxnSpPr>
          <p:nvPr/>
        </p:nvCxnSpPr>
        <p:spPr>
          <a:xfrm rot="16200000" flipV="1">
            <a:off x="6098411" y="2247638"/>
            <a:ext cx="34861" cy="1516045"/>
          </a:xfrm>
          <a:prstGeom prst="curvedConnector3">
            <a:avLst>
              <a:gd name="adj1" fmla="val 925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6" idx="3"/>
            <a:endCxn id="56" idx="5"/>
          </p:cNvCxnSpPr>
          <p:nvPr/>
        </p:nvCxnSpPr>
        <p:spPr>
          <a:xfrm rot="16200000" flipH="1">
            <a:off x="7429520" y="2922062"/>
            <a:ext cx="1588" cy="1111314"/>
          </a:xfrm>
          <a:prstGeom prst="curvedConnector3">
            <a:avLst>
              <a:gd name="adj1" fmla="val 20324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29322" y="234528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643702" y="364331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85786" y="2786058"/>
            <a:ext cx="442680" cy="29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43636" y="2988230"/>
            <a:ext cx="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And its disconnected section:</a:t>
            </a:r>
            <a:endParaRPr lang="en-US" b="1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Construction Demonstration</a:t>
            </a:r>
            <a:endParaRPr lang="en-US" dirty="0"/>
          </a:p>
        </p:txBody>
      </p:sp>
      <p:grpSp>
        <p:nvGrpSpPr>
          <p:cNvPr id="11" name="Group 51"/>
          <p:cNvGrpSpPr/>
          <p:nvPr/>
        </p:nvGrpSpPr>
        <p:grpSpPr>
          <a:xfrm>
            <a:off x="1071538" y="1571612"/>
            <a:ext cx="7143800" cy="1810234"/>
            <a:chOff x="1071538" y="2345288"/>
            <a:chExt cx="7143800" cy="1810234"/>
          </a:xfrm>
        </p:grpSpPr>
        <p:cxnSp>
          <p:nvCxnSpPr>
            <p:cNvPr id="53" name="Curved Connector 52"/>
            <p:cNvCxnSpPr>
              <a:stCxn id="94" idx="3"/>
              <a:endCxn id="94" idx="5"/>
            </p:cNvCxnSpPr>
            <p:nvPr/>
          </p:nvCxnSpPr>
          <p:spPr>
            <a:xfrm rot="16200000" flipH="1">
              <a:off x="3464711" y="3158158"/>
              <a:ext cx="1588" cy="757714"/>
            </a:xfrm>
            <a:prstGeom prst="curvedConnector3">
              <a:avLst>
                <a:gd name="adj1" fmla="val 354778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857488" y="377404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grpSp>
          <p:nvGrpSpPr>
            <p:cNvPr id="12" name="Group 101"/>
            <p:cNvGrpSpPr/>
            <p:nvPr/>
          </p:nvGrpSpPr>
          <p:grpSpPr>
            <a:xfrm>
              <a:off x="1071538" y="2345288"/>
              <a:ext cx="7143800" cy="1810234"/>
              <a:chOff x="1071538" y="2988230"/>
              <a:chExt cx="7143800" cy="1810234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643702" y="3571876"/>
                <a:ext cx="1571636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57" name="Object 56"/>
              <p:cNvGraphicFramePr>
                <a:graphicFrameLocks noChangeAspect="1"/>
              </p:cNvGraphicFramePr>
              <p:nvPr/>
            </p:nvGraphicFramePr>
            <p:xfrm>
              <a:off x="6754838" y="3643314"/>
              <a:ext cx="1389062" cy="5000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381" name="משוואה" r:id="rId4" imgW="520560" imgH="228600" progId="Equation.3">
                      <p:embed/>
                    </p:oleObj>
                  </mc:Choice>
                  <mc:Fallback>
                    <p:oleObj name="משוואה" r:id="rId4" imgW="520560" imgH="2286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54838" y="3643314"/>
                            <a:ext cx="1389062" cy="500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3" name="Group 100"/>
              <p:cNvGrpSpPr/>
              <p:nvPr/>
            </p:nvGrpSpPr>
            <p:grpSpPr>
              <a:xfrm>
                <a:off x="1071538" y="2988230"/>
                <a:ext cx="6914433" cy="1810234"/>
                <a:chOff x="1071538" y="3000372"/>
                <a:chExt cx="6914433" cy="1810234"/>
              </a:xfrm>
            </p:grpSpPr>
            <p:grpSp>
              <p:nvGrpSpPr>
                <p:cNvPr id="27" name="Group 44"/>
                <p:cNvGrpSpPr/>
                <p:nvPr/>
              </p:nvGrpSpPr>
              <p:grpSpPr>
                <a:xfrm>
                  <a:off x="1071538" y="3631172"/>
                  <a:ext cx="4929222" cy="1179434"/>
                  <a:chOff x="857224" y="2476022"/>
                  <a:chExt cx="4929222" cy="1179434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572000" y="3273982"/>
                    <a:ext cx="7143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0</a:t>
                    </a:r>
                    <a:endParaRPr 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857224" y="3286124"/>
                    <a:ext cx="7143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0</a:t>
                    </a:r>
                    <a:endParaRPr lang="en-US" dirty="0"/>
                  </a:p>
                </p:txBody>
              </p:sp>
              <p:grpSp>
                <p:nvGrpSpPr>
                  <p:cNvPr id="28" name="Group 40"/>
                  <p:cNvGrpSpPr/>
                  <p:nvPr/>
                </p:nvGrpSpPr>
                <p:grpSpPr>
                  <a:xfrm>
                    <a:off x="857224" y="2476022"/>
                    <a:ext cx="4929222" cy="655084"/>
                    <a:chOff x="857224" y="2130974"/>
                    <a:chExt cx="4929222" cy="655084"/>
                  </a:xfrm>
                </p:grpSpPr>
                <p:grpSp>
                  <p:nvGrpSpPr>
                    <p:cNvPr id="29" name="Group 9"/>
                    <p:cNvGrpSpPr/>
                    <p:nvPr/>
                  </p:nvGrpSpPr>
                  <p:grpSpPr>
                    <a:xfrm>
                      <a:off x="857224" y="2143116"/>
                      <a:ext cx="1071570" cy="642942"/>
                      <a:chOff x="857224" y="2000240"/>
                      <a:chExt cx="1071570" cy="642942"/>
                    </a:xfrm>
                  </p:grpSpPr>
                  <p:sp>
                    <p:nvSpPr>
                      <p:cNvPr id="96" name="Oval 95"/>
                      <p:cNvSpPr/>
                      <p:nvPr/>
                    </p:nvSpPr>
                    <p:spPr>
                      <a:xfrm>
                        <a:off x="857224" y="2000240"/>
                        <a:ext cx="1071570" cy="64294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aphicFrame>
                    <p:nvGraphicFramePr>
                      <p:cNvPr id="97" name="Object 96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15999" y="2084376"/>
                      <a:ext cx="406400" cy="40481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225382" name="משוואה" r:id="rId6" imgW="152280" imgH="215640" progId="Equation.3">
                              <p:embed/>
                            </p:oleObj>
                          </mc:Choice>
                          <mc:Fallback>
                            <p:oleObj name="משוואה" r:id="rId6" imgW="152280" imgH="215640" progId="Equation.3">
                              <p:embed/>
                              <p:pic>
                                <p:nvPicPr>
                                  <p:cNvPr id="0" name="Object 8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7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15999" y="2084376"/>
                                    <a:ext cx="406400" cy="40481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4500562" y="2143116"/>
                      <a:ext cx="1285884" cy="64294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30" name="Group 9"/>
                    <p:cNvGrpSpPr/>
                    <p:nvPr/>
                  </p:nvGrpSpPr>
                  <p:grpSpPr>
                    <a:xfrm>
                      <a:off x="2714612" y="2143116"/>
                      <a:ext cx="1071570" cy="642942"/>
                      <a:chOff x="857224" y="2000240"/>
                      <a:chExt cx="1071570" cy="642942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57224" y="2000240"/>
                        <a:ext cx="1071570" cy="64294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aphicFrame>
                    <p:nvGraphicFramePr>
                      <p:cNvPr id="95" name="Object 94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19157" y="2082789"/>
                      <a:ext cx="909637" cy="40481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225383" name="משוואה" r:id="rId8" imgW="342720" imgH="215640" progId="Equation.3">
                              <p:embed/>
                            </p:oleObj>
                          </mc:Choice>
                          <mc:Fallback>
                            <p:oleObj name="משוואה" r:id="rId8" imgW="342720" imgH="215640" progId="Equation.3">
                              <p:embed/>
                              <p:pic>
                                <p:nvPicPr>
                                  <p:cNvPr id="0" name="Object 9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9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19157" y="2082789"/>
                                    <a:ext cx="909637" cy="40481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88" name="Straight Arrow Connector 87"/>
                    <p:cNvCxnSpPr>
                      <a:stCxn id="96" idx="6"/>
                      <a:endCxn id="94" idx="2"/>
                    </p:cNvCxnSpPr>
                    <p:nvPr/>
                  </p:nvCxnSpPr>
                  <p:spPr>
                    <a:xfrm>
                      <a:off x="1928794" y="2464587"/>
                      <a:ext cx="785818" cy="158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aphicFrame>
                  <p:nvGraphicFramePr>
                    <p:cNvPr id="89" name="Object 8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714876" y="2214554"/>
                    <a:ext cx="914400" cy="42862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25384" name="משוואה" r:id="rId10" imgW="342720" imgH="228600" progId="Equation.3">
                            <p:embed/>
                          </p:oleObj>
                        </mc:Choice>
                        <mc:Fallback>
                          <p:oleObj name="משוואה" r:id="rId10" imgW="342720" imgH="228600" progId="Equation.3">
                            <p:embed/>
                            <p:pic>
                              <p:nvPicPr>
                                <p:cNvPr id="0" name="Object 1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1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14876" y="2214554"/>
                                  <a:ext cx="914400" cy="428625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cxnSp>
                  <p:nvCxnSpPr>
                    <p:cNvPr id="90" name="Straight Arrow Connector 89"/>
                    <p:cNvCxnSpPr>
                      <a:stCxn id="94" idx="6"/>
                    </p:cNvCxnSpPr>
                    <p:nvPr/>
                  </p:nvCxnSpPr>
                  <p:spPr>
                    <a:xfrm>
                      <a:off x="3786182" y="2464587"/>
                      <a:ext cx="714380" cy="158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071670" y="2143116"/>
                      <a:ext cx="5000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p:txBody>
                </p:sp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3857620" y="2130974"/>
                      <a:ext cx="5000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 0</a:t>
                      </a:r>
                      <a:endParaRPr lang="en-US" dirty="0"/>
                    </a:p>
                  </p:txBody>
                </p:sp>
                <p:cxnSp>
                  <p:nvCxnSpPr>
                    <p:cNvPr id="93" name="Curved Connector 92"/>
                    <p:cNvCxnSpPr>
                      <a:stCxn id="77" idx="3"/>
                      <a:endCxn id="77" idx="5"/>
                    </p:cNvCxnSpPr>
                    <p:nvPr/>
                  </p:nvCxnSpPr>
                  <p:spPr>
                    <a:xfrm rot="16200000" flipH="1">
                      <a:off x="5143504" y="2237272"/>
                      <a:ext cx="1588" cy="909258"/>
                    </a:xfrm>
                    <a:prstGeom prst="curvedConnector3">
                      <a:avLst>
                        <a:gd name="adj1" fmla="val 36084016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1" name="Straight Arrow Connector 60"/>
                <p:cNvCxnSpPr>
                  <a:stCxn id="77" idx="6"/>
                </p:cNvCxnSpPr>
                <p:nvPr/>
              </p:nvCxnSpPr>
              <p:spPr>
                <a:xfrm flipV="1">
                  <a:off x="6000760" y="3929066"/>
                  <a:ext cx="642942" cy="3571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urved Connector 61"/>
                <p:cNvCxnSpPr>
                  <a:stCxn id="96" idx="3"/>
                  <a:endCxn id="96" idx="5"/>
                </p:cNvCxnSpPr>
                <p:nvPr/>
              </p:nvCxnSpPr>
              <p:spPr>
                <a:xfrm rot="16200000" flipH="1">
                  <a:off x="1607323" y="3813242"/>
                  <a:ext cx="1588" cy="757714"/>
                </a:xfrm>
                <a:prstGeom prst="curvedConnector3">
                  <a:avLst>
                    <a:gd name="adj1" fmla="val 36084016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urved Connector 63"/>
                <p:cNvCxnSpPr>
                  <a:stCxn id="56" idx="1"/>
                  <a:endCxn id="77" idx="0"/>
                </p:cNvCxnSpPr>
                <p:nvPr/>
              </p:nvCxnSpPr>
              <p:spPr>
                <a:xfrm rot="16200000" flipV="1">
                  <a:off x="6098411" y="2902722"/>
                  <a:ext cx="34861" cy="1516045"/>
                </a:xfrm>
                <a:prstGeom prst="curvedConnector3">
                  <a:avLst>
                    <a:gd name="adj1" fmla="val 92584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urved Connector 64"/>
                <p:cNvCxnSpPr>
                  <a:stCxn id="56" idx="3"/>
                  <a:endCxn id="56" idx="5"/>
                </p:cNvCxnSpPr>
                <p:nvPr/>
              </p:nvCxnSpPr>
              <p:spPr>
                <a:xfrm rot="16200000" flipH="1">
                  <a:off x="7429520" y="3577146"/>
                  <a:ext cx="1588" cy="1111314"/>
                </a:xfrm>
                <a:prstGeom prst="curvedConnector3">
                  <a:avLst>
                    <a:gd name="adj1" fmla="val 20324748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5929322" y="3000372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0</a:t>
                  </a:r>
                  <a:endParaRPr lang="en-US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6643702" y="4298398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</p:grpSp>
      </p:grpSp>
      <p:grpSp>
        <p:nvGrpSpPr>
          <p:cNvPr id="55" name="Group 107"/>
          <p:cNvGrpSpPr/>
          <p:nvPr/>
        </p:nvGrpSpPr>
        <p:grpSpPr>
          <a:xfrm>
            <a:off x="1223938" y="3143248"/>
            <a:ext cx="6858048" cy="1810234"/>
            <a:chOff x="1071538" y="2988230"/>
            <a:chExt cx="6858048" cy="1810234"/>
          </a:xfrm>
        </p:grpSpPr>
        <p:sp>
          <p:nvSpPr>
            <p:cNvPr id="58" name="Oval 57"/>
            <p:cNvSpPr/>
            <p:nvPr/>
          </p:nvSpPr>
          <p:spPr>
            <a:xfrm>
              <a:off x="6643702" y="3571876"/>
              <a:ext cx="1285884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59" name="Object 58"/>
            <p:cNvGraphicFramePr>
              <a:graphicFrameLocks noChangeAspect="1"/>
            </p:cNvGraphicFramePr>
            <p:nvPr/>
          </p:nvGraphicFramePr>
          <p:xfrm>
            <a:off x="6840538" y="3714184"/>
            <a:ext cx="9493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85" name="משוואה" r:id="rId12" imgW="355320" imgH="228600" progId="Equation.3">
                    <p:embed/>
                  </p:oleObj>
                </mc:Choice>
                <mc:Fallback>
                  <p:oleObj name="משוואה" r:id="rId12" imgW="355320" imgH="2286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0538" y="3714184"/>
                          <a:ext cx="949325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" name="Group 100"/>
            <p:cNvGrpSpPr/>
            <p:nvPr/>
          </p:nvGrpSpPr>
          <p:grpSpPr>
            <a:xfrm>
              <a:off x="1071538" y="2988230"/>
              <a:ext cx="6670529" cy="1810234"/>
              <a:chOff x="1071538" y="3000372"/>
              <a:chExt cx="6670529" cy="1810234"/>
            </a:xfrm>
          </p:grpSpPr>
          <p:grpSp>
            <p:nvGrpSpPr>
              <p:cNvPr id="63" name="Group 44"/>
              <p:cNvGrpSpPr/>
              <p:nvPr/>
            </p:nvGrpSpPr>
            <p:grpSpPr>
              <a:xfrm>
                <a:off x="1071538" y="3631172"/>
                <a:ext cx="4929222" cy="1179434"/>
                <a:chOff x="857224" y="2476022"/>
                <a:chExt cx="4929222" cy="1179434"/>
              </a:xfrm>
            </p:grpSpPr>
            <p:sp>
              <p:nvSpPr>
                <p:cNvPr id="76" name="TextBox 75"/>
                <p:cNvSpPr txBox="1"/>
                <p:nvPr/>
              </p:nvSpPr>
              <p:spPr>
                <a:xfrm>
                  <a:off x="4572000" y="3273982"/>
                  <a:ext cx="714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857224" y="3286124"/>
                  <a:ext cx="714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grpSp>
              <p:nvGrpSpPr>
                <p:cNvPr id="79" name="Group 40"/>
                <p:cNvGrpSpPr/>
                <p:nvPr/>
              </p:nvGrpSpPr>
              <p:grpSpPr>
                <a:xfrm>
                  <a:off x="857224" y="2476022"/>
                  <a:ext cx="4929222" cy="655084"/>
                  <a:chOff x="857224" y="2130974"/>
                  <a:chExt cx="4929222" cy="655084"/>
                </a:xfrm>
              </p:grpSpPr>
              <p:grpSp>
                <p:nvGrpSpPr>
                  <p:cNvPr id="80" name="Group 9"/>
                  <p:cNvGrpSpPr/>
                  <p:nvPr/>
                </p:nvGrpSpPr>
                <p:grpSpPr>
                  <a:xfrm>
                    <a:off x="857224" y="2143116"/>
                    <a:ext cx="1071570" cy="642942"/>
                    <a:chOff x="857224" y="2000240"/>
                    <a:chExt cx="1071570" cy="642942"/>
                  </a:xfrm>
                </p:grpSpPr>
                <p:sp>
                  <p:nvSpPr>
                    <p:cNvPr id="101" name="Oval 100"/>
                    <p:cNvSpPr/>
                    <p:nvPr/>
                  </p:nvSpPr>
                  <p:spPr>
                    <a:xfrm>
                      <a:off x="857224" y="2000240"/>
                      <a:ext cx="1071570" cy="64294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aphicFrame>
                  <p:nvGraphicFramePr>
                    <p:cNvPr id="102" name="Object 10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049336" y="2095952"/>
                    <a:ext cx="338138" cy="3810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25386" name="משוואה" r:id="rId14" imgW="126720" imgH="203040" progId="Equation.3">
                            <p:embed/>
                          </p:oleObj>
                        </mc:Choice>
                        <mc:Fallback>
                          <p:oleObj name="משוואה" r:id="rId14" imgW="126720" imgH="203040" progId="Equation.3">
                            <p:embed/>
                            <p:pic>
                              <p:nvPicPr>
                                <p:cNvPr id="0" name="Picture 1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049336" y="2095952"/>
                                  <a:ext cx="338138" cy="38100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81" name="Oval 80"/>
                  <p:cNvSpPr/>
                  <p:nvPr/>
                </p:nvSpPr>
                <p:spPr>
                  <a:xfrm>
                    <a:off x="4500562" y="2143116"/>
                    <a:ext cx="1285884" cy="64294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82" name="Group 9"/>
                  <p:cNvGrpSpPr/>
                  <p:nvPr/>
                </p:nvGrpSpPr>
                <p:grpSpPr>
                  <a:xfrm>
                    <a:off x="2714612" y="2143116"/>
                    <a:ext cx="1071570" cy="642942"/>
                    <a:chOff x="857224" y="2000240"/>
                    <a:chExt cx="1071570" cy="642942"/>
                  </a:xfrm>
                </p:grpSpPr>
                <p:sp>
                  <p:nvSpPr>
                    <p:cNvPr id="99" name="Oval 98"/>
                    <p:cNvSpPr/>
                    <p:nvPr/>
                  </p:nvSpPr>
                  <p:spPr>
                    <a:xfrm>
                      <a:off x="857224" y="2000240"/>
                      <a:ext cx="1071570" cy="64294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aphicFrame>
                  <p:nvGraphicFramePr>
                    <p:cNvPr id="100" name="Object 9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254111" y="2083252"/>
                    <a:ext cx="438150" cy="40481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25387" name="משוואה" r:id="rId16" imgW="164880" imgH="215640" progId="Equation.3">
                            <p:embed/>
                          </p:oleObj>
                        </mc:Choice>
                        <mc:Fallback>
                          <p:oleObj name="משוואה" r:id="rId16" imgW="164880" imgH="215640" progId="Equation.3">
                            <p:embed/>
                            <p:pic>
                              <p:nvPicPr>
                                <p:cNvPr id="0" name="Picture 1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254111" y="2083252"/>
                                  <a:ext cx="438150" cy="404812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83" name="Straight Arrow Connector 82"/>
                  <p:cNvCxnSpPr>
                    <a:stCxn id="101" idx="6"/>
                    <a:endCxn id="99" idx="2"/>
                  </p:cNvCxnSpPr>
                  <p:nvPr/>
                </p:nvCxnSpPr>
                <p:spPr>
                  <a:xfrm>
                    <a:off x="1928794" y="2464587"/>
                    <a:ext cx="78581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84" name="Object 83"/>
                  <p:cNvGraphicFramePr>
                    <a:graphicFrameLocks noChangeAspect="1"/>
                  </p:cNvGraphicFramePr>
                  <p:nvPr/>
                </p:nvGraphicFramePr>
                <p:xfrm>
                  <a:off x="4951411" y="2215015"/>
                  <a:ext cx="441325" cy="4286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25388" name="משוואה" r:id="rId18" imgW="164880" imgH="228600" progId="Equation.3">
                          <p:embed/>
                        </p:oleObj>
                      </mc:Choice>
                      <mc:Fallback>
                        <p:oleObj name="משוואה" r:id="rId18" imgW="164880" imgH="228600" progId="Equation.3">
                          <p:embed/>
                          <p:pic>
                            <p:nvPicPr>
                              <p:cNvPr id="0" name="Picture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51411" y="2215015"/>
                                <a:ext cx="441325" cy="42862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85" name="Straight Arrow Connector 84"/>
                  <p:cNvCxnSpPr>
                    <a:stCxn id="99" idx="6"/>
                  </p:cNvCxnSpPr>
                  <p:nvPr/>
                </p:nvCxnSpPr>
                <p:spPr>
                  <a:xfrm>
                    <a:off x="3786182" y="2464587"/>
                    <a:ext cx="71438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2071670" y="2143116"/>
                    <a:ext cx="5000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3857620" y="2130974"/>
                    <a:ext cx="5000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 0</a:t>
                    </a:r>
                    <a:endParaRPr lang="en-US" dirty="0"/>
                  </a:p>
                </p:txBody>
              </p:sp>
              <p:cxnSp>
                <p:nvCxnSpPr>
                  <p:cNvPr id="98" name="Curved Connector 97"/>
                  <p:cNvCxnSpPr>
                    <a:stCxn id="81" idx="3"/>
                    <a:endCxn id="81" idx="5"/>
                  </p:cNvCxnSpPr>
                  <p:nvPr/>
                </p:nvCxnSpPr>
                <p:spPr>
                  <a:xfrm rot="16200000" flipH="1">
                    <a:off x="5143504" y="2237272"/>
                    <a:ext cx="1588" cy="909258"/>
                  </a:xfrm>
                  <a:prstGeom prst="curvedConnector3">
                    <a:avLst>
                      <a:gd name="adj1" fmla="val 36084016"/>
                    </a:avLst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9" name="Straight Arrow Connector 68"/>
              <p:cNvCxnSpPr>
                <a:stCxn id="81" idx="6"/>
              </p:cNvCxnSpPr>
              <p:nvPr/>
            </p:nvCxnSpPr>
            <p:spPr>
              <a:xfrm flipV="1">
                <a:off x="6000760" y="3929066"/>
                <a:ext cx="642942" cy="35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>
                <a:stCxn id="101" idx="3"/>
                <a:endCxn id="101" idx="5"/>
              </p:cNvCxnSpPr>
              <p:nvPr/>
            </p:nvCxnSpPr>
            <p:spPr>
              <a:xfrm rot="16200000" flipH="1">
                <a:off x="1607323" y="3813242"/>
                <a:ext cx="1588" cy="757714"/>
              </a:xfrm>
              <a:prstGeom prst="curvedConnector3">
                <a:avLst>
                  <a:gd name="adj1" fmla="val 3608401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>
                <a:stCxn id="58" idx="1"/>
                <a:endCxn id="81" idx="0"/>
              </p:cNvCxnSpPr>
              <p:nvPr/>
            </p:nvCxnSpPr>
            <p:spPr>
              <a:xfrm rot="16200000" flipV="1">
                <a:off x="6083558" y="2917575"/>
                <a:ext cx="22719" cy="1474197"/>
              </a:xfrm>
              <a:prstGeom prst="curvedConnector3">
                <a:avLst>
                  <a:gd name="adj1" fmla="val 142064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>
                <a:stCxn id="58" idx="3"/>
                <a:endCxn id="58" idx="5"/>
              </p:cNvCxnSpPr>
              <p:nvPr/>
            </p:nvCxnSpPr>
            <p:spPr>
              <a:xfrm rot="16200000" flipH="1">
                <a:off x="7286644" y="3666032"/>
                <a:ext cx="1588" cy="909258"/>
              </a:xfrm>
              <a:prstGeom prst="curvedConnector3">
                <a:avLst>
                  <a:gd name="adj1" fmla="val 3911468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5929322" y="3000372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0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643702" y="4298398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</p:grpSp>
      <p:cxnSp>
        <p:nvCxnSpPr>
          <p:cNvPr id="103" name="Straight Arrow Connector 102"/>
          <p:cNvCxnSpPr/>
          <p:nvPr/>
        </p:nvCxnSpPr>
        <p:spPr>
          <a:xfrm>
            <a:off x="785786" y="2000240"/>
            <a:ext cx="442680" cy="29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274606" y="2202412"/>
            <a:ext cx="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357950" y="3774048"/>
            <a:ext cx="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Since 1,0 is accepted we get that              is an accepting state.</a:t>
            </a:r>
            <a:endParaRPr lang="en-US" b="1" u="sng" dirty="0" smtClean="0"/>
          </a:p>
        </p:txBody>
      </p:sp>
      <p:grpSp>
        <p:nvGrpSpPr>
          <p:cNvPr id="4" name="Group 44"/>
          <p:cNvGrpSpPr/>
          <p:nvPr/>
        </p:nvGrpSpPr>
        <p:grpSpPr>
          <a:xfrm>
            <a:off x="714348" y="1357298"/>
            <a:ext cx="5286412" cy="1083712"/>
            <a:chOff x="500034" y="2416726"/>
            <a:chExt cx="5286412" cy="1083712"/>
          </a:xfrm>
        </p:grpSpPr>
        <p:sp>
          <p:nvSpPr>
            <p:cNvPr id="8" name="TextBox 7"/>
            <p:cNvSpPr txBox="1"/>
            <p:nvPr/>
          </p:nvSpPr>
          <p:spPr>
            <a:xfrm>
              <a:off x="5072066" y="31311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034" y="305966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grpSp>
          <p:nvGrpSpPr>
            <p:cNvPr id="5" name="Group 40"/>
            <p:cNvGrpSpPr/>
            <p:nvPr/>
          </p:nvGrpSpPr>
          <p:grpSpPr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6" name="Group 9"/>
              <p:cNvGrpSpPr/>
              <p:nvPr/>
            </p:nvGrpSpPr>
            <p:grpSpPr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26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402" name="משוואה" r:id="rId4" imgW="139680" imgH="177480" progId="Equation.3">
                        <p:embed/>
                      </p:oleObj>
                    </mc:Choice>
                    <mc:Fallback>
                      <p:oleObj name="משוואה" r:id="rId4" imgW="139680" imgH="177480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" name="Group 29"/>
              <p:cNvGrpSpPr/>
              <p:nvPr/>
            </p:nvGrpSpPr>
            <p:grpSpPr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80" y="2928934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8" y="3000372"/>
                  <a:ext cx="571504" cy="50006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22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403" name="משוואה" r:id="rId6" imgW="152280" imgH="177480" progId="Equation.3">
                        <p:embed/>
                      </p:oleObj>
                    </mc:Choice>
                    <mc:Fallback>
                      <p:oleObj name="משוואה" r:id="rId6" imgW="152280" imgH="17748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4587"/>
                <a:ext cx="1143008" cy="158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5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404" name="משוואה" r:id="rId8" imgW="152280" imgH="177480" progId="Equation.3">
                      <p:embed/>
                    </p:oleObj>
                  </mc:Choice>
                  <mc:Fallback>
                    <p:oleObj name="משוואה" r:id="rId8" imgW="152280" imgH="1774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4587"/>
                <a:ext cx="1071570" cy="158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9330"/>
                <a:ext cx="1588" cy="505142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071670" y="214311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14744" y="2071678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0</a:t>
                </a:r>
                <a:endParaRPr lang="en-US" dirty="0"/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9330"/>
                <a:ext cx="1588" cy="505142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Construction Demonstration</a:t>
            </a:r>
            <a:endParaRPr lang="en-US" dirty="0"/>
          </a:p>
        </p:txBody>
      </p: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48" y="1357298"/>
            <a:ext cx="461809" cy="16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1"/>
          <p:cNvGrpSpPr/>
          <p:nvPr/>
        </p:nvGrpSpPr>
        <p:grpSpPr>
          <a:xfrm>
            <a:off x="1071538" y="2345288"/>
            <a:ext cx="7286676" cy="1810234"/>
            <a:chOff x="1071538" y="2345288"/>
            <a:chExt cx="7286676" cy="1810234"/>
          </a:xfrm>
        </p:grpSpPr>
        <p:cxnSp>
          <p:nvCxnSpPr>
            <p:cNvPr id="53" name="Curved Connector 52"/>
            <p:cNvCxnSpPr>
              <a:stCxn id="94" idx="3"/>
              <a:endCxn id="94" idx="5"/>
            </p:cNvCxnSpPr>
            <p:nvPr/>
          </p:nvCxnSpPr>
          <p:spPr>
            <a:xfrm rot="16200000" flipH="1">
              <a:off x="3464711" y="3158158"/>
              <a:ext cx="1588" cy="757714"/>
            </a:xfrm>
            <a:prstGeom prst="curvedConnector3">
              <a:avLst>
                <a:gd name="adj1" fmla="val 354778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857488" y="377404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grpSp>
          <p:nvGrpSpPr>
            <p:cNvPr id="12" name="Group 101"/>
            <p:cNvGrpSpPr/>
            <p:nvPr/>
          </p:nvGrpSpPr>
          <p:grpSpPr>
            <a:xfrm>
              <a:off x="1071538" y="2345288"/>
              <a:ext cx="7286676" cy="1810234"/>
              <a:chOff x="1071538" y="2988230"/>
              <a:chExt cx="7286676" cy="1810234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643702" y="3571876"/>
                <a:ext cx="1714512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57" name="Object 56"/>
              <p:cNvGraphicFramePr>
                <a:graphicFrameLocks noChangeAspect="1"/>
              </p:cNvGraphicFramePr>
              <p:nvPr/>
            </p:nvGraphicFramePr>
            <p:xfrm>
              <a:off x="6754838" y="3643314"/>
              <a:ext cx="1389062" cy="5000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405" name="משוואה" r:id="rId10" imgW="520560" imgH="228600" progId="Equation.3">
                      <p:embed/>
                    </p:oleObj>
                  </mc:Choice>
                  <mc:Fallback>
                    <p:oleObj name="משוואה" r:id="rId10" imgW="520560" imgH="2286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54838" y="3643314"/>
                            <a:ext cx="1389062" cy="500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3" name="Group 100"/>
              <p:cNvGrpSpPr/>
              <p:nvPr/>
            </p:nvGrpSpPr>
            <p:grpSpPr>
              <a:xfrm>
                <a:off x="1071538" y="2988230"/>
                <a:ext cx="7036385" cy="1810234"/>
                <a:chOff x="1071538" y="3000372"/>
                <a:chExt cx="7036385" cy="1810234"/>
              </a:xfrm>
            </p:grpSpPr>
            <p:grpSp>
              <p:nvGrpSpPr>
                <p:cNvPr id="27" name="Group 44"/>
                <p:cNvGrpSpPr/>
                <p:nvPr/>
              </p:nvGrpSpPr>
              <p:grpSpPr>
                <a:xfrm>
                  <a:off x="1071538" y="3631172"/>
                  <a:ext cx="4929222" cy="1179434"/>
                  <a:chOff x="857224" y="2476022"/>
                  <a:chExt cx="4929222" cy="1179434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572000" y="3273982"/>
                    <a:ext cx="7143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0</a:t>
                    </a:r>
                    <a:endParaRPr 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857224" y="3286124"/>
                    <a:ext cx="7143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0</a:t>
                    </a:r>
                    <a:endParaRPr lang="en-US" dirty="0"/>
                  </a:p>
                </p:txBody>
              </p:sp>
              <p:grpSp>
                <p:nvGrpSpPr>
                  <p:cNvPr id="28" name="Group 40"/>
                  <p:cNvGrpSpPr/>
                  <p:nvPr/>
                </p:nvGrpSpPr>
                <p:grpSpPr>
                  <a:xfrm>
                    <a:off x="857224" y="2476022"/>
                    <a:ext cx="4929222" cy="655084"/>
                    <a:chOff x="857224" y="2130974"/>
                    <a:chExt cx="4929222" cy="655084"/>
                  </a:xfrm>
                </p:grpSpPr>
                <p:grpSp>
                  <p:nvGrpSpPr>
                    <p:cNvPr id="29" name="Group 9"/>
                    <p:cNvGrpSpPr/>
                    <p:nvPr/>
                  </p:nvGrpSpPr>
                  <p:grpSpPr>
                    <a:xfrm>
                      <a:off x="857224" y="2143116"/>
                      <a:ext cx="1071570" cy="642942"/>
                      <a:chOff x="857224" y="2000240"/>
                      <a:chExt cx="1071570" cy="642942"/>
                    </a:xfrm>
                  </p:grpSpPr>
                  <p:sp>
                    <p:nvSpPr>
                      <p:cNvPr id="96" name="Oval 95"/>
                      <p:cNvSpPr/>
                      <p:nvPr/>
                    </p:nvSpPr>
                    <p:spPr>
                      <a:xfrm>
                        <a:off x="857224" y="2000240"/>
                        <a:ext cx="1071570" cy="64294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aphicFrame>
                    <p:nvGraphicFramePr>
                      <p:cNvPr id="97" name="Object 96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15999" y="2084376"/>
                      <a:ext cx="406400" cy="40481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226406" name="משוואה" r:id="rId12" imgW="152280" imgH="215640" progId="Equation.3">
                              <p:embed/>
                            </p:oleObj>
                          </mc:Choice>
                          <mc:Fallback>
                            <p:oleObj name="משוואה" r:id="rId12" imgW="152280" imgH="215640" progId="Equation.3">
                              <p:embed/>
                              <p:pic>
                                <p:nvPicPr>
                                  <p:cNvPr id="0" name="Object 8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3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15999" y="2084376"/>
                                    <a:ext cx="406400" cy="40481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4500562" y="2143116"/>
                      <a:ext cx="1285884" cy="64294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30" name="Group 9"/>
                    <p:cNvGrpSpPr/>
                    <p:nvPr/>
                  </p:nvGrpSpPr>
                  <p:grpSpPr>
                    <a:xfrm>
                      <a:off x="2714612" y="2143116"/>
                      <a:ext cx="1071570" cy="642942"/>
                      <a:chOff x="857224" y="2000240"/>
                      <a:chExt cx="1071570" cy="642942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57224" y="2000240"/>
                        <a:ext cx="1071570" cy="64294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aphicFrame>
                    <p:nvGraphicFramePr>
                      <p:cNvPr id="95" name="Object 94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19157" y="2082789"/>
                      <a:ext cx="909637" cy="40481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226407" name="משוואה" r:id="rId14" imgW="342720" imgH="215640" progId="Equation.3">
                              <p:embed/>
                            </p:oleObj>
                          </mc:Choice>
                          <mc:Fallback>
                            <p:oleObj name="משוואה" r:id="rId14" imgW="342720" imgH="215640" progId="Equation.3">
                              <p:embed/>
                              <p:pic>
                                <p:nvPicPr>
                                  <p:cNvPr id="0" name="Object 9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5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19157" y="2082789"/>
                                    <a:ext cx="909637" cy="40481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88" name="Straight Arrow Connector 87"/>
                    <p:cNvCxnSpPr>
                      <a:stCxn id="96" idx="6"/>
                      <a:endCxn id="94" idx="2"/>
                    </p:cNvCxnSpPr>
                    <p:nvPr/>
                  </p:nvCxnSpPr>
                  <p:spPr>
                    <a:xfrm>
                      <a:off x="1928794" y="2464587"/>
                      <a:ext cx="785818" cy="1588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aphicFrame>
                  <p:nvGraphicFramePr>
                    <p:cNvPr id="89" name="Object 8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714876" y="2214554"/>
                    <a:ext cx="914400" cy="42862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26408" name="משוואה" r:id="rId16" imgW="342720" imgH="228600" progId="Equation.3">
                            <p:embed/>
                          </p:oleObj>
                        </mc:Choice>
                        <mc:Fallback>
                          <p:oleObj name="משוואה" r:id="rId16" imgW="342720" imgH="228600" progId="Equation.3">
                            <p:embed/>
                            <p:pic>
                              <p:nvPicPr>
                                <p:cNvPr id="0" name="Object 1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14876" y="2214554"/>
                                  <a:ext cx="914400" cy="428625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cxnSp>
                  <p:nvCxnSpPr>
                    <p:cNvPr id="90" name="Straight Arrow Connector 89"/>
                    <p:cNvCxnSpPr>
                      <a:stCxn id="94" idx="6"/>
                    </p:cNvCxnSpPr>
                    <p:nvPr/>
                  </p:nvCxnSpPr>
                  <p:spPr>
                    <a:xfrm>
                      <a:off x="3786182" y="2464587"/>
                      <a:ext cx="714380" cy="1588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071670" y="2143116"/>
                      <a:ext cx="5000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p:txBody>
                </p:sp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3857620" y="2130974"/>
                      <a:ext cx="5000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 0</a:t>
                      </a:r>
                      <a:endParaRPr lang="en-US" dirty="0"/>
                    </a:p>
                  </p:txBody>
                </p:sp>
                <p:cxnSp>
                  <p:nvCxnSpPr>
                    <p:cNvPr id="93" name="Curved Connector 92"/>
                    <p:cNvCxnSpPr>
                      <a:stCxn id="77" idx="3"/>
                      <a:endCxn id="77" idx="5"/>
                    </p:cNvCxnSpPr>
                    <p:nvPr/>
                  </p:nvCxnSpPr>
                  <p:spPr>
                    <a:xfrm rot="16200000" flipH="1">
                      <a:off x="5143504" y="2237272"/>
                      <a:ext cx="1588" cy="909258"/>
                    </a:xfrm>
                    <a:prstGeom prst="curvedConnector3">
                      <a:avLst>
                        <a:gd name="adj1" fmla="val 36084016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1" name="Straight Arrow Connector 60"/>
                <p:cNvCxnSpPr>
                  <a:stCxn id="77" idx="6"/>
                </p:cNvCxnSpPr>
                <p:nvPr/>
              </p:nvCxnSpPr>
              <p:spPr>
                <a:xfrm flipV="1">
                  <a:off x="6000760" y="3929066"/>
                  <a:ext cx="642942" cy="3571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urved Connector 61"/>
                <p:cNvCxnSpPr>
                  <a:stCxn id="96" idx="3"/>
                  <a:endCxn id="96" idx="5"/>
                </p:cNvCxnSpPr>
                <p:nvPr/>
              </p:nvCxnSpPr>
              <p:spPr>
                <a:xfrm rot="16200000" flipH="1">
                  <a:off x="1607323" y="3813242"/>
                  <a:ext cx="1588" cy="757714"/>
                </a:xfrm>
                <a:prstGeom prst="curvedConnector3">
                  <a:avLst>
                    <a:gd name="adj1" fmla="val 36084016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urved Connector 63"/>
                <p:cNvCxnSpPr>
                  <a:stCxn id="56" idx="1"/>
                  <a:endCxn id="77" idx="0"/>
                </p:cNvCxnSpPr>
                <p:nvPr/>
              </p:nvCxnSpPr>
              <p:spPr>
                <a:xfrm rot="16200000" flipV="1">
                  <a:off x="6108873" y="2892260"/>
                  <a:ext cx="34861" cy="1536969"/>
                </a:xfrm>
                <a:prstGeom prst="curvedConnector3">
                  <a:avLst>
                    <a:gd name="adj1" fmla="val 92584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urved Connector 64"/>
                <p:cNvCxnSpPr>
                  <a:stCxn id="56" idx="3"/>
                  <a:endCxn id="56" idx="5"/>
                </p:cNvCxnSpPr>
                <p:nvPr/>
              </p:nvCxnSpPr>
              <p:spPr>
                <a:xfrm rot="16200000" flipH="1">
                  <a:off x="7500958" y="3526632"/>
                  <a:ext cx="1588" cy="1212342"/>
                </a:xfrm>
                <a:prstGeom prst="curvedConnector3">
                  <a:avLst>
                    <a:gd name="adj1" fmla="val 40004609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5929322" y="3000372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0</a:t>
                  </a:r>
                  <a:endParaRPr lang="en-US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6643702" y="4298398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</p:grpSp>
      </p:grpSp>
      <p:cxnSp>
        <p:nvCxnSpPr>
          <p:cNvPr id="100" name="Straight Arrow Connector 99"/>
          <p:cNvCxnSpPr/>
          <p:nvPr/>
        </p:nvCxnSpPr>
        <p:spPr>
          <a:xfrm>
            <a:off x="785786" y="2786058"/>
            <a:ext cx="442680" cy="29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6313" name="Object 9"/>
          <p:cNvGraphicFramePr>
            <a:graphicFrameLocks noChangeAspect="1"/>
          </p:cNvGraphicFramePr>
          <p:nvPr/>
        </p:nvGraphicFramePr>
        <p:xfrm>
          <a:off x="5983305" y="4545013"/>
          <a:ext cx="11604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9" name="משוואה" r:id="rId18" imgW="431640" imgH="228600" progId="Equation.3">
                  <p:embed/>
                </p:oleObj>
              </mc:Choice>
              <mc:Fallback>
                <p:oleObj name="משוואה" r:id="rId18" imgW="43164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305" y="4545013"/>
                        <a:ext cx="1160463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Oval 57"/>
          <p:cNvSpPr/>
          <p:nvPr/>
        </p:nvSpPr>
        <p:spPr>
          <a:xfrm>
            <a:off x="4857752" y="3071810"/>
            <a:ext cx="107157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215074" y="2988230"/>
            <a:ext cx="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Example of an NFA</a:t>
            </a:r>
            <a:endParaRPr lang="en-US" b="1" u="sng" dirty="0"/>
          </a:p>
        </p:txBody>
      </p:sp>
      <p:grpSp>
        <p:nvGrpSpPr>
          <p:cNvPr id="45" name="Group 44"/>
          <p:cNvGrpSpPr/>
          <p:nvPr/>
        </p:nvGrpSpPr>
        <p:grpSpPr>
          <a:xfrm>
            <a:off x="500034" y="2488164"/>
            <a:ext cx="6643734" cy="1583778"/>
            <a:chOff x="500034" y="2416726"/>
            <a:chExt cx="6643734" cy="1583778"/>
          </a:xfrm>
        </p:grpSpPr>
        <p:sp>
          <p:nvSpPr>
            <p:cNvPr id="26" name="TextBox 25"/>
            <p:cNvSpPr txBox="1"/>
            <p:nvPr/>
          </p:nvSpPr>
          <p:spPr>
            <a:xfrm>
              <a:off x="6143636" y="363117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0034" y="363117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857224" y="2416726"/>
              <a:ext cx="6286544" cy="714380"/>
              <a:chOff x="857224" y="2071678"/>
              <a:chExt cx="6286544" cy="714380"/>
            </a:xfrm>
          </p:grpSpPr>
          <p:grpSp>
            <p:nvGrpSpPr>
              <p:cNvPr id="17" name="Group 9"/>
              <p:cNvGrpSpPr/>
              <p:nvPr/>
            </p:nvGrpSpPr>
            <p:grpSpPr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19" name="Object 18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895" name="משוואה" r:id="rId3" imgW="139680" imgH="177480" progId="Equation.3">
                        <p:embed/>
                      </p:oleObj>
                    </mc:Choice>
                    <mc:Fallback>
                      <p:oleObj name="משוואה" r:id="rId3" imgW="139680" imgH="177480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0" name="Group 29"/>
              <p:cNvGrpSpPr/>
              <p:nvPr/>
            </p:nvGrpSpPr>
            <p:grpSpPr>
              <a:xfrm>
                <a:off x="6429388" y="2143116"/>
                <a:ext cx="714380" cy="642942"/>
                <a:chOff x="3643306" y="2928934"/>
                <a:chExt cx="714380" cy="642942"/>
              </a:xfrm>
            </p:grpSpPr>
            <p:grpSp>
              <p:nvGrpSpPr>
                <p:cNvPr id="20" name="Group 13"/>
                <p:cNvGrpSpPr/>
                <p:nvPr/>
              </p:nvGrpSpPr>
              <p:grpSpPr>
                <a:xfrm>
                  <a:off x="3643306" y="2928934"/>
                  <a:ext cx="714380" cy="642942"/>
                  <a:chOff x="857224" y="2000240"/>
                  <a:chExt cx="714380" cy="642942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857224" y="2000240"/>
                    <a:ext cx="714380" cy="64294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aphicFrame>
                <p:nvGraphicFramePr>
                  <p:cNvPr id="22" name="Object 21"/>
                  <p:cNvGraphicFramePr>
                    <a:graphicFrameLocks noChangeAspect="1"/>
                  </p:cNvGraphicFramePr>
                  <p:nvPr/>
                </p:nvGraphicFramePr>
                <p:xfrm>
                  <a:off x="1017549" y="2117163"/>
                  <a:ext cx="404812" cy="3333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4896" name="משוואה" r:id="rId5" imgW="152280" imgH="177480" progId="Equation.3">
                          <p:embed/>
                        </p:oleObj>
                      </mc:Choice>
                      <mc:Fallback>
                        <p:oleObj name="משוואה" r:id="rId5" imgW="152280" imgH="177480" progId="Equation.3">
                          <p:embed/>
                          <p:pic>
                            <p:nvPicPr>
                              <p:cNvPr id="0" name="Object 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17549" y="2117163"/>
                                <a:ext cx="404812" cy="33337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7" name="Oval 26"/>
                <p:cNvSpPr/>
                <p:nvPr/>
              </p:nvSpPr>
              <p:spPr>
                <a:xfrm>
                  <a:off x="3714744" y="3000372"/>
                  <a:ext cx="571504" cy="50006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9"/>
              <p:cNvGrpSpPr/>
              <p:nvPr/>
            </p:nvGrpSpPr>
            <p:grpSpPr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33" name="Object 32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897" name="משוואה" r:id="rId7" imgW="152280" imgH="177480" progId="Equation.3">
                        <p:embed/>
                      </p:oleObj>
                    </mc:Choice>
                    <mc:Fallback>
                      <p:oleObj name="משוואה" r:id="rId7" imgW="152280" imgH="177480" progId="Equation.3">
                        <p:embed/>
                        <p:pic>
                          <p:nvPicPr>
                            <p:cNvPr id="0" name="Picture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7" name="Straight Arrow Connector 36"/>
              <p:cNvCxnSpPr>
                <a:stCxn id="18" idx="6"/>
                <a:endCxn id="32" idx="2"/>
              </p:cNvCxnSpPr>
              <p:nvPr/>
            </p:nvCxnSpPr>
            <p:spPr>
              <a:xfrm>
                <a:off x="1571604" y="2464587"/>
                <a:ext cx="114300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9"/>
              <p:cNvGrpSpPr/>
              <p:nvPr/>
            </p:nvGrpSpPr>
            <p:grpSpPr>
              <a:xfrm>
                <a:off x="450056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40" name="Object 39"/>
                <p:cNvGraphicFramePr>
                  <a:graphicFrameLocks noChangeAspect="1"/>
                </p:cNvGraphicFramePr>
                <p:nvPr/>
              </p:nvGraphicFramePr>
              <p:xfrm>
                <a:off x="1015975" y="2118751"/>
                <a:ext cx="406400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898" name="משוואה" r:id="rId9" imgW="152280" imgH="177480" progId="Equation.3">
                        <p:embed/>
                      </p:oleObj>
                    </mc:Choice>
                    <mc:Fallback>
                      <p:oleObj name="משוואה" r:id="rId9" imgW="152280" imgH="177480" progId="Equation.3">
                        <p:embed/>
                        <p:pic>
                          <p:nvPicPr>
                            <p:cNvPr id="0" name="Picture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5975" y="2118751"/>
                              <a:ext cx="406400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2" name="Straight Arrow Connector 41"/>
              <p:cNvCxnSpPr>
                <a:stCxn id="32" idx="6"/>
                <a:endCxn id="39" idx="2"/>
              </p:cNvCxnSpPr>
              <p:nvPr/>
            </p:nvCxnSpPr>
            <p:spPr>
              <a:xfrm>
                <a:off x="3428992" y="2464587"/>
                <a:ext cx="107157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9" idx="6"/>
                <a:endCxn id="21" idx="2"/>
              </p:cNvCxnSpPr>
              <p:nvPr/>
            </p:nvCxnSpPr>
            <p:spPr>
              <a:xfrm>
                <a:off x="5214942" y="2464587"/>
                <a:ext cx="121444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18" idx="3"/>
                <a:endCxn id="18" idx="5"/>
              </p:cNvCxnSpPr>
              <p:nvPr/>
            </p:nvCxnSpPr>
            <p:spPr>
              <a:xfrm rot="16200000" flipH="1">
                <a:off x="1214414" y="2439330"/>
                <a:ext cx="1588" cy="505142"/>
              </a:xfrm>
              <a:prstGeom prst="curvedConnector3">
                <a:avLst>
                  <a:gd name="adj1" fmla="val 7868472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2071670" y="214311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643570" y="214311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714744" y="2071678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,0</a:t>
                </a:r>
                <a:endParaRPr lang="en-US" dirty="0"/>
              </a:p>
            </p:txBody>
          </p:sp>
          <p:cxnSp>
            <p:nvCxnSpPr>
              <p:cNvPr id="70" name="Curved Connector 69"/>
              <p:cNvCxnSpPr>
                <a:stCxn id="21" idx="3"/>
                <a:endCxn id="21" idx="5"/>
              </p:cNvCxnSpPr>
              <p:nvPr/>
            </p:nvCxnSpPr>
            <p:spPr>
              <a:xfrm rot="16200000" flipH="1">
                <a:off x="6786578" y="2439330"/>
                <a:ext cx="1588" cy="505142"/>
              </a:xfrm>
              <a:prstGeom prst="curvedConnector3">
                <a:avLst>
                  <a:gd name="adj1" fmla="val 8568793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62" name="Content Placeholder 61"/>
            <p:cNvGraphicFramePr>
              <a:graphicFrameLocks noGrp="1" noChangeAspect="1"/>
            </p:cNvGraphicFramePr>
            <p:nvPr>
              <p:ph idx="1"/>
            </p:nvPr>
          </p:nvGraphicFramePr>
          <p:xfrm>
            <a:off x="3500430" y="2428868"/>
            <a:ext cx="446488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9" name="משוואה" r:id="rId11" imgW="126720" imgH="139680" progId="Equation.3">
                    <p:embed/>
                  </p:oleObj>
                </mc:Choice>
                <mc:Fallback>
                  <p:oleObj name="משוואה" r:id="rId11" imgW="126720" imgH="139680" progId="Equation.3">
                    <p:embed/>
                    <p:pic>
                      <p:nvPicPr>
                        <p:cNvPr id="0" name="Content Placeholder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0" y="2428868"/>
                          <a:ext cx="446488" cy="357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" name="TextBox 72"/>
          <p:cNvSpPr txBox="1"/>
          <p:nvPr/>
        </p:nvSpPr>
        <p:spPr>
          <a:xfrm>
            <a:off x="785786" y="4714884"/>
            <a:ext cx="721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A state nay have 0 or more transitions labeled with </a:t>
            </a:r>
            <a:br>
              <a:rPr lang="en-US" sz="2400" dirty="0" smtClean="0"/>
            </a:br>
            <a:r>
              <a:rPr lang="en-US" sz="2400" dirty="0" smtClean="0"/>
              <a:t>     the same symbol.</a:t>
            </a:r>
          </a:p>
          <a:p>
            <a:r>
              <a:rPr lang="en-US" sz="2400" dirty="0" smtClean="0"/>
              <a:t>2.       transitions are possible.</a:t>
            </a:r>
            <a:endParaRPr lang="en-US" sz="2400" dirty="0"/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/>
        </p:nvGraphicFramePr>
        <p:xfrm>
          <a:off x="1214438" y="5522913"/>
          <a:ext cx="31273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" name="משוואה" r:id="rId13" imgW="126720" imgH="139680" progId="Equation.3">
                  <p:embed/>
                </p:oleObj>
              </mc:Choice>
              <mc:Fallback>
                <p:oleObj name="משוואה" r:id="rId13" imgW="126720" imgH="1396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522913"/>
                        <a:ext cx="312737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71472" y="1428736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NFA – Nondeterministic Finite Automaton</a:t>
            </a:r>
            <a:endParaRPr lang="en-US" sz="2800" dirty="0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Since 1,0,1 is accepted we get that                    is also an accepting state.</a:t>
            </a:r>
            <a:endParaRPr lang="en-US" b="1" u="sng" dirty="0" smtClean="0"/>
          </a:p>
        </p:txBody>
      </p:sp>
      <p:grpSp>
        <p:nvGrpSpPr>
          <p:cNvPr id="4" name="Group 44"/>
          <p:cNvGrpSpPr/>
          <p:nvPr/>
        </p:nvGrpSpPr>
        <p:grpSpPr>
          <a:xfrm>
            <a:off x="714348" y="1357298"/>
            <a:ext cx="5286412" cy="1083712"/>
            <a:chOff x="500034" y="2416726"/>
            <a:chExt cx="5286412" cy="1083712"/>
          </a:xfrm>
        </p:grpSpPr>
        <p:sp>
          <p:nvSpPr>
            <p:cNvPr id="8" name="TextBox 7"/>
            <p:cNvSpPr txBox="1"/>
            <p:nvPr/>
          </p:nvSpPr>
          <p:spPr>
            <a:xfrm>
              <a:off x="5072066" y="31311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034" y="305966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grpSp>
          <p:nvGrpSpPr>
            <p:cNvPr id="5" name="Group 40"/>
            <p:cNvGrpSpPr/>
            <p:nvPr/>
          </p:nvGrpSpPr>
          <p:grpSpPr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6" name="Group 9"/>
              <p:cNvGrpSpPr/>
              <p:nvPr/>
            </p:nvGrpSpPr>
            <p:grpSpPr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26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7426" name="משוואה" r:id="rId4" imgW="139680" imgH="177480" progId="Equation.3">
                        <p:embed/>
                      </p:oleObj>
                    </mc:Choice>
                    <mc:Fallback>
                      <p:oleObj name="משוואה" r:id="rId4" imgW="139680" imgH="177480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" name="Group 29"/>
              <p:cNvGrpSpPr/>
              <p:nvPr/>
            </p:nvGrpSpPr>
            <p:grpSpPr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80" y="2928934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8" y="3000372"/>
                  <a:ext cx="571504" cy="50006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22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7427" name="משוואה" r:id="rId6" imgW="152280" imgH="177480" progId="Equation.3">
                        <p:embed/>
                      </p:oleObj>
                    </mc:Choice>
                    <mc:Fallback>
                      <p:oleObj name="משוואה" r:id="rId6" imgW="152280" imgH="17748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4587"/>
                <a:ext cx="1143008" cy="158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5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428" name="משוואה" r:id="rId8" imgW="152280" imgH="177480" progId="Equation.3">
                      <p:embed/>
                    </p:oleObj>
                  </mc:Choice>
                  <mc:Fallback>
                    <p:oleObj name="משוואה" r:id="rId8" imgW="152280" imgH="1774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4587"/>
                <a:ext cx="1071570" cy="158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9330"/>
                <a:ext cx="1588" cy="505142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071670" y="214311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14744" y="2071678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0</a:t>
                </a:r>
                <a:endParaRPr lang="en-US" dirty="0"/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9330"/>
                <a:ext cx="1588" cy="505142"/>
              </a:xfrm>
              <a:prstGeom prst="curvedConnector3">
                <a:avLst>
                  <a:gd name="adj1" fmla="val 29924443"/>
                </a:avLst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Construction Demonstration</a:t>
            </a:r>
            <a:endParaRPr lang="en-US" dirty="0"/>
          </a:p>
        </p:txBody>
      </p: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48" y="1357298"/>
            <a:ext cx="461809" cy="16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1"/>
          <p:cNvGrpSpPr/>
          <p:nvPr/>
        </p:nvGrpSpPr>
        <p:grpSpPr>
          <a:xfrm>
            <a:off x="1071538" y="2345288"/>
            <a:ext cx="7358114" cy="1810234"/>
            <a:chOff x="1071538" y="2345288"/>
            <a:chExt cx="7358114" cy="1810234"/>
          </a:xfrm>
        </p:grpSpPr>
        <p:cxnSp>
          <p:nvCxnSpPr>
            <p:cNvPr id="53" name="Curved Connector 52"/>
            <p:cNvCxnSpPr>
              <a:stCxn id="94" idx="3"/>
              <a:endCxn id="94" idx="5"/>
            </p:cNvCxnSpPr>
            <p:nvPr/>
          </p:nvCxnSpPr>
          <p:spPr>
            <a:xfrm rot="16200000" flipH="1">
              <a:off x="3464711" y="3158158"/>
              <a:ext cx="1588" cy="757714"/>
            </a:xfrm>
            <a:prstGeom prst="curvedConnector3">
              <a:avLst>
                <a:gd name="adj1" fmla="val 354778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857488" y="377404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grpSp>
          <p:nvGrpSpPr>
            <p:cNvPr id="12" name="Group 101"/>
            <p:cNvGrpSpPr/>
            <p:nvPr/>
          </p:nvGrpSpPr>
          <p:grpSpPr>
            <a:xfrm>
              <a:off x="1071538" y="2345288"/>
              <a:ext cx="7358114" cy="1810234"/>
              <a:chOff x="1071538" y="2988230"/>
              <a:chExt cx="7358114" cy="1810234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643702" y="3571876"/>
                <a:ext cx="178595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57" name="Object 56"/>
              <p:cNvGraphicFramePr>
                <a:graphicFrameLocks noChangeAspect="1"/>
              </p:cNvGraphicFramePr>
              <p:nvPr/>
            </p:nvGraphicFramePr>
            <p:xfrm>
              <a:off x="6754838" y="3643314"/>
              <a:ext cx="1389062" cy="5000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429" name="משוואה" r:id="rId10" imgW="520560" imgH="228600" progId="Equation.3">
                      <p:embed/>
                    </p:oleObj>
                  </mc:Choice>
                  <mc:Fallback>
                    <p:oleObj name="משוואה" r:id="rId10" imgW="520560" imgH="2286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54838" y="3643314"/>
                            <a:ext cx="1389062" cy="500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3" name="Group 100"/>
              <p:cNvGrpSpPr/>
              <p:nvPr/>
            </p:nvGrpSpPr>
            <p:grpSpPr>
              <a:xfrm>
                <a:off x="1071538" y="2988230"/>
                <a:ext cx="7097361" cy="1810234"/>
                <a:chOff x="1071538" y="3000372"/>
                <a:chExt cx="7097361" cy="1810234"/>
              </a:xfrm>
            </p:grpSpPr>
            <p:grpSp>
              <p:nvGrpSpPr>
                <p:cNvPr id="27" name="Group 44"/>
                <p:cNvGrpSpPr/>
                <p:nvPr/>
              </p:nvGrpSpPr>
              <p:grpSpPr>
                <a:xfrm>
                  <a:off x="1071538" y="3631172"/>
                  <a:ext cx="4929222" cy="1179434"/>
                  <a:chOff x="857224" y="2476022"/>
                  <a:chExt cx="4929222" cy="1179434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572000" y="3273982"/>
                    <a:ext cx="7143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0</a:t>
                    </a:r>
                    <a:endParaRPr 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857224" y="3286124"/>
                    <a:ext cx="7143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0</a:t>
                    </a:r>
                    <a:endParaRPr lang="en-US" dirty="0"/>
                  </a:p>
                </p:txBody>
              </p:sp>
              <p:grpSp>
                <p:nvGrpSpPr>
                  <p:cNvPr id="28" name="Group 40"/>
                  <p:cNvGrpSpPr/>
                  <p:nvPr/>
                </p:nvGrpSpPr>
                <p:grpSpPr>
                  <a:xfrm>
                    <a:off x="857224" y="2476022"/>
                    <a:ext cx="4929222" cy="655084"/>
                    <a:chOff x="857224" y="2130974"/>
                    <a:chExt cx="4929222" cy="655084"/>
                  </a:xfrm>
                </p:grpSpPr>
                <p:grpSp>
                  <p:nvGrpSpPr>
                    <p:cNvPr id="29" name="Group 9"/>
                    <p:cNvGrpSpPr/>
                    <p:nvPr/>
                  </p:nvGrpSpPr>
                  <p:grpSpPr>
                    <a:xfrm>
                      <a:off x="857224" y="2143116"/>
                      <a:ext cx="1071570" cy="642942"/>
                      <a:chOff x="857224" y="2000240"/>
                      <a:chExt cx="1071570" cy="642942"/>
                    </a:xfrm>
                  </p:grpSpPr>
                  <p:sp>
                    <p:nvSpPr>
                      <p:cNvPr id="96" name="Oval 95"/>
                      <p:cNvSpPr/>
                      <p:nvPr/>
                    </p:nvSpPr>
                    <p:spPr>
                      <a:xfrm>
                        <a:off x="857224" y="2000240"/>
                        <a:ext cx="1071570" cy="64294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aphicFrame>
                    <p:nvGraphicFramePr>
                      <p:cNvPr id="97" name="Object 96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15999" y="2084376"/>
                      <a:ext cx="406400" cy="40481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227430" name="משוואה" r:id="rId12" imgW="152280" imgH="215640" progId="Equation.3">
                              <p:embed/>
                            </p:oleObj>
                          </mc:Choice>
                          <mc:Fallback>
                            <p:oleObj name="משוואה" r:id="rId12" imgW="152280" imgH="215640" progId="Equation.3">
                              <p:embed/>
                              <p:pic>
                                <p:nvPicPr>
                                  <p:cNvPr id="0" name="Object 8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3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15999" y="2084376"/>
                                    <a:ext cx="406400" cy="40481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4500562" y="2143116"/>
                      <a:ext cx="1285884" cy="64294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30" name="Group 9"/>
                    <p:cNvGrpSpPr/>
                    <p:nvPr/>
                  </p:nvGrpSpPr>
                  <p:grpSpPr>
                    <a:xfrm>
                      <a:off x="2714612" y="2143116"/>
                      <a:ext cx="1071570" cy="642942"/>
                      <a:chOff x="857224" y="2000240"/>
                      <a:chExt cx="1071570" cy="642942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57224" y="2000240"/>
                        <a:ext cx="1071570" cy="64294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aphicFrame>
                    <p:nvGraphicFramePr>
                      <p:cNvPr id="95" name="Object 94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19157" y="2082789"/>
                      <a:ext cx="909637" cy="40481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227431" name="משוואה" r:id="rId14" imgW="342720" imgH="215640" progId="Equation.3">
                              <p:embed/>
                            </p:oleObj>
                          </mc:Choice>
                          <mc:Fallback>
                            <p:oleObj name="משוואה" r:id="rId14" imgW="342720" imgH="215640" progId="Equation.3">
                              <p:embed/>
                              <p:pic>
                                <p:nvPicPr>
                                  <p:cNvPr id="0" name="Object 9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5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19157" y="2082789"/>
                                    <a:ext cx="909637" cy="40481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88" name="Straight Arrow Connector 87"/>
                    <p:cNvCxnSpPr>
                      <a:stCxn id="96" idx="6"/>
                      <a:endCxn id="94" idx="2"/>
                    </p:cNvCxnSpPr>
                    <p:nvPr/>
                  </p:nvCxnSpPr>
                  <p:spPr>
                    <a:xfrm>
                      <a:off x="1928794" y="2464587"/>
                      <a:ext cx="785818" cy="1588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aphicFrame>
                  <p:nvGraphicFramePr>
                    <p:cNvPr id="89" name="Object 8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714876" y="2214554"/>
                    <a:ext cx="914400" cy="42862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27432" name="משוואה" r:id="rId16" imgW="342720" imgH="228600" progId="Equation.3">
                            <p:embed/>
                          </p:oleObj>
                        </mc:Choice>
                        <mc:Fallback>
                          <p:oleObj name="משוואה" r:id="rId16" imgW="342720" imgH="228600" progId="Equation.3">
                            <p:embed/>
                            <p:pic>
                              <p:nvPicPr>
                                <p:cNvPr id="0" name="Object 1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14876" y="2214554"/>
                                  <a:ext cx="914400" cy="428625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cxnSp>
                  <p:nvCxnSpPr>
                    <p:cNvPr id="90" name="Straight Arrow Connector 89"/>
                    <p:cNvCxnSpPr>
                      <a:stCxn id="94" idx="6"/>
                    </p:cNvCxnSpPr>
                    <p:nvPr/>
                  </p:nvCxnSpPr>
                  <p:spPr>
                    <a:xfrm>
                      <a:off x="3786182" y="2464587"/>
                      <a:ext cx="714380" cy="1588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071670" y="2143116"/>
                      <a:ext cx="5000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p:txBody>
                </p:sp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3857620" y="2130974"/>
                      <a:ext cx="5000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 0</a:t>
                      </a:r>
                      <a:endParaRPr lang="en-US" dirty="0"/>
                    </a:p>
                  </p:txBody>
                </p:sp>
                <p:cxnSp>
                  <p:nvCxnSpPr>
                    <p:cNvPr id="93" name="Curved Connector 92"/>
                    <p:cNvCxnSpPr>
                      <a:stCxn id="77" idx="3"/>
                      <a:endCxn id="77" idx="5"/>
                    </p:cNvCxnSpPr>
                    <p:nvPr/>
                  </p:nvCxnSpPr>
                  <p:spPr>
                    <a:xfrm rot="16200000" flipH="1">
                      <a:off x="5143504" y="2237272"/>
                      <a:ext cx="1588" cy="909258"/>
                    </a:xfrm>
                    <a:prstGeom prst="curvedConnector3">
                      <a:avLst>
                        <a:gd name="adj1" fmla="val 36084016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1" name="Straight Arrow Connector 60"/>
                <p:cNvCxnSpPr>
                  <a:stCxn id="77" idx="6"/>
                </p:cNvCxnSpPr>
                <p:nvPr/>
              </p:nvCxnSpPr>
              <p:spPr>
                <a:xfrm flipV="1">
                  <a:off x="6000760" y="3929066"/>
                  <a:ext cx="642942" cy="35719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urved Connector 61"/>
                <p:cNvCxnSpPr>
                  <a:stCxn id="96" idx="3"/>
                  <a:endCxn id="96" idx="5"/>
                </p:cNvCxnSpPr>
                <p:nvPr/>
              </p:nvCxnSpPr>
              <p:spPr>
                <a:xfrm rot="16200000" flipH="1">
                  <a:off x="1607323" y="3813242"/>
                  <a:ext cx="1588" cy="757714"/>
                </a:xfrm>
                <a:prstGeom prst="curvedConnector3">
                  <a:avLst>
                    <a:gd name="adj1" fmla="val 36084016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urved Connector 63"/>
                <p:cNvCxnSpPr>
                  <a:stCxn id="56" idx="1"/>
                  <a:endCxn id="77" idx="0"/>
                </p:cNvCxnSpPr>
                <p:nvPr/>
              </p:nvCxnSpPr>
              <p:spPr>
                <a:xfrm rot="16200000" flipV="1">
                  <a:off x="6114104" y="2887029"/>
                  <a:ext cx="34861" cy="1547431"/>
                </a:xfrm>
                <a:prstGeom prst="curvedConnector3">
                  <a:avLst>
                    <a:gd name="adj1" fmla="val 92584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urved Connector 64"/>
                <p:cNvCxnSpPr>
                  <a:stCxn id="56" idx="3"/>
                  <a:endCxn id="56" idx="5"/>
                </p:cNvCxnSpPr>
                <p:nvPr/>
              </p:nvCxnSpPr>
              <p:spPr>
                <a:xfrm rot="16200000" flipH="1">
                  <a:off x="7536677" y="3501375"/>
                  <a:ext cx="1588" cy="1262856"/>
                </a:xfrm>
                <a:prstGeom prst="curvedConnector3">
                  <a:avLst>
                    <a:gd name="adj1" fmla="val 20324748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5929322" y="3000372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0</a:t>
                  </a:r>
                  <a:endParaRPr lang="en-US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6643702" y="4298398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</p:grpSp>
      </p:grpSp>
      <p:cxnSp>
        <p:nvCxnSpPr>
          <p:cNvPr id="100" name="Straight Arrow Connector 99"/>
          <p:cNvCxnSpPr/>
          <p:nvPr/>
        </p:nvCxnSpPr>
        <p:spPr>
          <a:xfrm>
            <a:off x="785786" y="2786058"/>
            <a:ext cx="442680" cy="29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6313" name="Object 9"/>
          <p:cNvGraphicFramePr>
            <a:graphicFrameLocks noChangeAspect="1"/>
          </p:cNvGraphicFramePr>
          <p:nvPr/>
        </p:nvGraphicFramePr>
        <p:xfrm>
          <a:off x="6256361" y="4545013"/>
          <a:ext cx="16732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3" name="משוואה" r:id="rId18" imgW="622080" imgH="228600" progId="Equation.3">
                  <p:embed/>
                </p:oleObj>
              </mc:Choice>
              <mc:Fallback>
                <p:oleObj name="משוואה" r:id="rId18" imgW="62208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61" y="4545013"/>
                        <a:ext cx="167322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Oval 57"/>
          <p:cNvSpPr/>
          <p:nvPr/>
        </p:nvSpPr>
        <p:spPr>
          <a:xfrm>
            <a:off x="6715140" y="3000372"/>
            <a:ext cx="164307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4857752" y="3071810"/>
            <a:ext cx="107157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215074" y="2988230"/>
            <a:ext cx="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this lecture we:</a:t>
            </a:r>
          </a:p>
          <a:p>
            <a:r>
              <a:rPr lang="en-US" dirty="0" smtClean="0"/>
              <a:t>Introduced </a:t>
            </a:r>
            <a:r>
              <a:rPr lang="en-US" b="1" dirty="0" smtClean="0"/>
              <a:t>Non Deterministic Finite Automatons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Demonstrated the equivalence between DFA-s and NFA-s.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31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Computation of an 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When several transitions with the same label exist, an input word may induce </a:t>
            </a:r>
            <a:r>
              <a:rPr lang="en-US" b="1" dirty="0" smtClean="0"/>
              <a:t>several </a:t>
            </a:r>
            <a:r>
              <a:rPr lang="en-US" dirty="0" smtClean="0"/>
              <a:t>paths.</a:t>
            </a:r>
          </a:p>
          <a:p>
            <a:pPr>
              <a:defRPr/>
            </a:pPr>
            <a:r>
              <a:rPr lang="en-US" dirty="0" smtClean="0"/>
              <a:t>When no transition is possible a computation is “stuck”.</a:t>
            </a:r>
          </a:p>
          <a:p>
            <a:pPr>
              <a:buNone/>
              <a:defRPr/>
            </a:pPr>
            <a:r>
              <a:rPr lang="en-US" b="1" dirty="0" smtClean="0"/>
              <a:t>Q:</a:t>
            </a:r>
            <a:r>
              <a:rPr lang="en-US" dirty="0" smtClean="0"/>
              <a:t>Which words are accepted and which are not?</a:t>
            </a:r>
          </a:p>
          <a:p>
            <a:pPr>
              <a:buNone/>
              <a:defRPr/>
            </a:pPr>
            <a:r>
              <a:rPr lang="en-US" b="1" dirty="0" smtClean="0"/>
              <a:t>A: </a:t>
            </a:r>
            <a:r>
              <a:rPr lang="en-US" dirty="0" smtClean="0"/>
              <a:t>If word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dirty="0" smtClean="0">
                <a:cs typeface="Times New Roman" pitchFamily="18" charset="0"/>
              </a:rPr>
              <a:t>induces (at least) </a:t>
            </a:r>
            <a:r>
              <a:rPr lang="en-US" dirty="0" smtClean="0"/>
              <a:t>a single </a:t>
            </a:r>
            <a:r>
              <a:rPr lang="en-US" smtClean="0"/>
              <a:t>accepting path, </a:t>
            </a:r>
            <a:r>
              <a:rPr lang="en-US" dirty="0" smtClean="0"/>
              <a:t>the automaton “chooses” this </a:t>
            </a:r>
            <a:r>
              <a:rPr lang="en-US" b="1" dirty="0" smtClean="0"/>
              <a:t>accepting path </a:t>
            </a:r>
            <a:r>
              <a:rPr lang="en-US" dirty="0" smtClean="0"/>
              <a:t>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dirty="0" smtClean="0"/>
              <a:t>is accepted.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Possible Computations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7" name="Group 9"/>
          <p:cNvGrpSpPr/>
          <p:nvPr/>
        </p:nvGrpSpPr>
        <p:grpSpPr>
          <a:xfrm>
            <a:off x="7358082" y="3714752"/>
            <a:ext cx="571504" cy="642942"/>
            <a:chOff x="857224" y="2000240"/>
            <a:chExt cx="714380" cy="642942"/>
          </a:xfrm>
        </p:grpSpPr>
        <p:sp>
          <p:nvSpPr>
            <p:cNvPr id="8" name="Oval 7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984200" y="2071676"/>
            <a:ext cx="47426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47" name="משוואה" r:id="rId3" imgW="177480" imgH="228600" progId="Equation.3">
                    <p:embed/>
                  </p:oleObj>
                </mc:Choice>
                <mc:Fallback>
                  <p:oleObj name="משוואה" r:id="rId3" imgW="177480" imgH="228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200" y="2071676"/>
                          <a:ext cx="474265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6643702" y="3643314"/>
            <a:ext cx="571504" cy="642942"/>
            <a:chOff x="857224" y="2000240"/>
            <a:chExt cx="714380" cy="642942"/>
          </a:xfrm>
        </p:grpSpPr>
        <p:sp>
          <p:nvSpPr>
            <p:cNvPr id="11" name="Oval 10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982222" y="2060564"/>
            <a:ext cx="476250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48" name="משוואה" r:id="rId5" imgW="177480" imgH="241200" progId="Equation.3">
                    <p:embed/>
                  </p:oleObj>
                </mc:Choice>
                <mc:Fallback>
                  <p:oleObj name="משוואה" r:id="rId5" imgW="17748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222" y="2060564"/>
                          <a:ext cx="476250" cy="452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9"/>
          <p:cNvGrpSpPr/>
          <p:nvPr/>
        </p:nvGrpSpPr>
        <p:grpSpPr>
          <a:xfrm>
            <a:off x="5786446" y="3643314"/>
            <a:ext cx="571504" cy="642942"/>
            <a:chOff x="857224" y="2000240"/>
            <a:chExt cx="714380" cy="642942"/>
          </a:xfrm>
        </p:grpSpPr>
        <p:sp>
          <p:nvSpPr>
            <p:cNvPr id="14" name="Oval 13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966354" y="2060564"/>
            <a:ext cx="508000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49" name="משוואה" r:id="rId7" imgW="190440" imgH="241200" progId="Equation.3">
                    <p:embed/>
                  </p:oleObj>
                </mc:Choice>
                <mc:Fallback>
                  <p:oleObj name="משוואה" r:id="rId7" imgW="190440" imgH="241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354" y="2060564"/>
                          <a:ext cx="508000" cy="452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9"/>
          <p:cNvGrpSpPr/>
          <p:nvPr/>
        </p:nvGrpSpPr>
        <p:grpSpPr>
          <a:xfrm>
            <a:off x="7715272" y="2714620"/>
            <a:ext cx="571504" cy="642942"/>
            <a:chOff x="857224" y="2000240"/>
            <a:chExt cx="714380" cy="642942"/>
          </a:xfrm>
        </p:grpSpPr>
        <p:sp>
          <p:nvSpPr>
            <p:cNvPr id="17" name="Oval 16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1000100" y="2071678"/>
            <a:ext cx="439740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50" name="משוואה" r:id="rId9" imgW="164880" imgH="228600" progId="Equation.3">
                    <p:embed/>
                  </p:oleObj>
                </mc:Choice>
                <mc:Fallback>
                  <p:oleObj name="משוואה" r:id="rId9" imgW="164880" imgH="2286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00" y="2071678"/>
                          <a:ext cx="439740" cy="4286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9"/>
          <p:cNvGrpSpPr/>
          <p:nvPr/>
        </p:nvGrpSpPr>
        <p:grpSpPr>
          <a:xfrm>
            <a:off x="6429388" y="2714620"/>
            <a:ext cx="571504" cy="642942"/>
            <a:chOff x="857224" y="2000240"/>
            <a:chExt cx="714380" cy="642942"/>
          </a:xfrm>
        </p:grpSpPr>
        <p:sp>
          <p:nvSpPr>
            <p:cNvPr id="20" name="Oval 19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984208" y="2071683"/>
            <a:ext cx="474266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51" name="משוואה" r:id="rId11" imgW="177480" imgH="228600" progId="Equation.3">
                    <p:embed/>
                  </p:oleObj>
                </mc:Choice>
                <mc:Fallback>
                  <p:oleObj name="משוואה" r:id="rId11" imgW="177480" imgH="2286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208" y="2071683"/>
                          <a:ext cx="474266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9"/>
          <p:cNvGrpSpPr/>
          <p:nvPr/>
        </p:nvGrpSpPr>
        <p:grpSpPr>
          <a:xfrm>
            <a:off x="7143768" y="1928802"/>
            <a:ext cx="571504" cy="642942"/>
            <a:chOff x="857224" y="2000240"/>
            <a:chExt cx="714380" cy="642942"/>
          </a:xfrm>
        </p:grpSpPr>
        <p:sp>
          <p:nvSpPr>
            <p:cNvPr id="23" name="Oval 22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1000100" y="2071678"/>
            <a:ext cx="439740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52" name="משוואה" r:id="rId13" imgW="164880" imgH="228600" progId="Equation.3">
                    <p:embed/>
                  </p:oleObj>
                </mc:Choice>
                <mc:Fallback>
                  <p:oleObj name="משוואה" r:id="rId13" imgW="164880" imgH="2286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00" y="2071678"/>
                          <a:ext cx="439740" cy="4286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24"/>
          <p:cNvSpPr txBox="1"/>
          <p:nvPr/>
        </p:nvSpPr>
        <p:spPr>
          <a:xfrm>
            <a:off x="500034" y="1357298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DFA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42910" y="2214554"/>
            <a:ext cx="571504" cy="1072364"/>
            <a:chOff x="642910" y="2214554"/>
            <a:chExt cx="571504" cy="1072364"/>
          </a:xfrm>
        </p:grpSpPr>
        <p:grpSp>
          <p:nvGrpSpPr>
            <p:cNvPr id="4" name="Group 9"/>
            <p:cNvGrpSpPr/>
            <p:nvPr/>
          </p:nvGrpSpPr>
          <p:grpSpPr>
            <a:xfrm>
              <a:off x="642910" y="2214554"/>
              <a:ext cx="571504" cy="642942"/>
              <a:chOff x="857224" y="2000240"/>
              <a:chExt cx="714380" cy="64294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57224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6" name="Object 5"/>
              <p:cNvGraphicFramePr>
                <a:graphicFrameLocks noChangeAspect="1"/>
              </p:cNvGraphicFramePr>
              <p:nvPr/>
            </p:nvGraphicFramePr>
            <p:xfrm>
              <a:off x="1000100" y="2071678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253" name="משוואה" r:id="rId15" imgW="164880" imgH="228600" progId="Equation.3">
                      <p:embed/>
                    </p:oleObj>
                  </mc:Choice>
                  <mc:Fallback>
                    <p:oleObj name="משוואה" r:id="rId15" imgW="164880" imgH="22860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00" y="2071678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7" name="Straight Arrow Connector 26"/>
            <p:cNvCxnSpPr>
              <a:stCxn id="5" idx="4"/>
            </p:cNvCxnSpPr>
            <p:nvPr/>
          </p:nvCxnSpPr>
          <p:spPr>
            <a:xfrm rot="5400000">
              <a:off x="714348" y="307181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9"/>
          <p:cNvGrpSpPr/>
          <p:nvPr/>
        </p:nvGrpSpPr>
        <p:grpSpPr>
          <a:xfrm>
            <a:off x="642910" y="5357826"/>
            <a:ext cx="571504" cy="642942"/>
            <a:chOff x="857224" y="2000240"/>
            <a:chExt cx="714380" cy="642942"/>
          </a:xfrm>
        </p:grpSpPr>
        <p:sp>
          <p:nvSpPr>
            <p:cNvPr id="32" name="Oval 31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1000100" y="2071678"/>
            <a:ext cx="439740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54" name="משוואה" r:id="rId17" imgW="164880" imgH="228600" progId="Equation.3">
                    <p:embed/>
                  </p:oleObj>
                </mc:Choice>
                <mc:Fallback>
                  <p:oleObj name="משוואה" r:id="rId17" imgW="164880" imgH="2286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00" y="2071678"/>
                          <a:ext cx="439740" cy="4286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9"/>
          <p:cNvGrpSpPr/>
          <p:nvPr/>
        </p:nvGrpSpPr>
        <p:grpSpPr>
          <a:xfrm>
            <a:off x="5929322" y="4929198"/>
            <a:ext cx="571504" cy="642942"/>
            <a:chOff x="857224" y="2000240"/>
            <a:chExt cx="714380" cy="642942"/>
          </a:xfrm>
        </p:grpSpPr>
        <p:sp>
          <p:nvSpPr>
            <p:cNvPr id="37" name="Oval 36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38" name="Object 37"/>
            <p:cNvGraphicFramePr>
              <a:graphicFrameLocks noChangeAspect="1"/>
            </p:cNvGraphicFramePr>
            <p:nvPr/>
          </p:nvGraphicFramePr>
          <p:xfrm>
            <a:off x="1000088" y="2060555"/>
            <a:ext cx="440531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55" name="משוואה" r:id="rId19" imgW="164880" imgH="241200" progId="Equation.3">
                    <p:embed/>
                  </p:oleObj>
                </mc:Choice>
                <mc:Fallback>
                  <p:oleObj name="משוואה" r:id="rId19" imgW="164880" imgH="2412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088" y="2060555"/>
                          <a:ext cx="440531" cy="452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38"/>
          <p:cNvGrpSpPr/>
          <p:nvPr/>
        </p:nvGrpSpPr>
        <p:grpSpPr>
          <a:xfrm>
            <a:off x="642910" y="4357694"/>
            <a:ext cx="571504" cy="1072364"/>
            <a:chOff x="642910" y="2214554"/>
            <a:chExt cx="571504" cy="1072364"/>
          </a:xfrm>
        </p:grpSpPr>
        <p:grpSp>
          <p:nvGrpSpPr>
            <p:cNvPr id="40" name="Group 9"/>
            <p:cNvGrpSpPr/>
            <p:nvPr/>
          </p:nvGrpSpPr>
          <p:grpSpPr>
            <a:xfrm>
              <a:off x="642910" y="2214554"/>
              <a:ext cx="571504" cy="642942"/>
              <a:chOff x="857224" y="2000240"/>
              <a:chExt cx="714380" cy="64294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857224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43" name="Object 42"/>
              <p:cNvGraphicFramePr>
                <a:graphicFrameLocks noChangeAspect="1"/>
              </p:cNvGraphicFramePr>
              <p:nvPr/>
            </p:nvGraphicFramePr>
            <p:xfrm>
              <a:off x="984259" y="2071671"/>
              <a:ext cx="474265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256" name="משוואה" r:id="rId21" imgW="177480" imgH="228600" progId="Equation.3">
                      <p:embed/>
                    </p:oleObj>
                  </mc:Choice>
                  <mc:Fallback>
                    <p:oleObj name="משוואה" r:id="rId21" imgW="177480" imgH="228600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4259" y="2071671"/>
                            <a:ext cx="474265" cy="4286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1" name="Straight Arrow Connector 40"/>
            <p:cNvCxnSpPr>
              <a:stCxn id="42" idx="4"/>
            </p:cNvCxnSpPr>
            <p:nvPr/>
          </p:nvCxnSpPr>
          <p:spPr>
            <a:xfrm rot="5400000">
              <a:off x="714348" y="307181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785786" y="3000372"/>
            <a:ext cx="42862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endParaRPr lang="en-US" dirty="0"/>
          </a:p>
        </p:txBody>
      </p:sp>
      <p:cxnSp>
        <p:nvCxnSpPr>
          <p:cNvPr id="46" name="Straight Arrow Connector 45"/>
          <p:cNvCxnSpPr>
            <a:stCxn id="23" idx="3"/>
            <a:endCxn id="20" idx="7"/>
          </p:cNvCxnSpPr>
          <p:nvPr/>
        </p:nvCxnSpPr>
        <p:spPr>
          <a:xfrm rot="5400000">
            <a:off x="6906735" y="2488049"/>
            <a:ext cx="331190" cy="310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5"/>
            <a:endCxn id="17" idx="1"/>
          </p:cNvCxnSpPr>
          <p:nvPr/>
        </p:nvCxnSpPr>
        <p:spPr>
          <a:xfrm rot="16200000" flipH="1">
            <a:off x="7549677" y="2559487"/>
            <a:ext cx="331190" cy="16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3"/>
          </p:cNvCxnSpPr>
          <p:nvPr/>
        </p:nvCxnSpPr>
        <p:spPr>
          <a:xfrm rot="5400000">
            <a:off x="6174125" y="3304355"/>
            <a:ext cx="379909" cy="298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5"/>
            <a:endCxn id="8" idx="1"/>
          </p:cNvCxnSpPr>
          <p:nvPr/>
        </p:nvCxnSpPr>
        <p:spPr>
          <a:xfrm rot="16200000" flipH="1">
            <a:off x="6906735" y="3273867"/>
            <a:ext cx="545504" cy="524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4"/>
            <a:endCxn id="11" idx="0"/>
          </p:cNvCxnSpPr>
          <p:nvPr/>
        </p:nvCxnSpPr>
        <p:spPr>
          <a:xfrm rot="16200000" flipH="1">
            <a:off x="6679421" y="3393281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357950" y="4357695"/>
            <a:ext cx="15716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</a:p>
          <a:p>
            <a:endParaRPr lang="en-US" dirty="0"/>
          </a:p>
        </p:txBody>
      </p:sp>
      <p:grpSp>
        <p:nvGrpSpPr>
          <p:cNvPr id="68" name="Group 9"/>
          <p:cNvGrpSpPr/>
          <p:nvPr/>
        </p:nvGrpSpPr>
        <p:grpSpPr>
          <a:xfrm>
            <a:off x="5072066" y="4929198"/>
            <a:ext cx="571504" cy="642942"/>
            <a:chOff x="857224" y="2000240"/>
            <a:chExt cx="714380" cy="642942"/>
          </a:xfrm>
        </p:grpSpPr>
        <p:sp>
          <p:nvSpPr>
            <p:cNvPr id="70" name="Oval 69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71" name="Object 70"/>
            <p:cNvGraphicFramePr>
              <a:graphicFrameLocks noChangeAspect="1"/>
            </p:cNvGraphicFramePr>
            <p:nvPr/>
          </p:nvGraphicFramePr>
          <p:xfrm>
            <a:off x="1015970" y="2071667"/>
            <a:ext cx="406796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57" name="משוואה" r:id="rId23" imgW="152280" imgH="228600" progId="Equation.3">
                    <p:embed/>
                  </p:oleObj>
                </mc:Choice>
                <mc:Fallback>
                  <p:oleObj name="משוואה" r:id="rId23" imgW="152280" imgH="2286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970" y="2071667"/>
                          <a:ext cx="406796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" name="Group 9"/>
          <p:cNvGrpSpPr/>
          <p:nvPr/>
        </p:nvGrpSpPr>
        <p:grpSpPr>
          <a:xfrm>
            <a:off x="6929454" y="4929198"/>
            <a:ext cx="571504" cy="642942"/>
            <a:chOff x="857224" y="2000240"/>
            <a:chExt cx="714380" cy="642942"/>
          </a:xfrm>
        </p:grpSpPr>
        <p:sp>
          <p:nvSpPr>
            <p:cNvPr id="75" name="Oval 74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76" name="Object 75"/>
            <p:cNvGraphicFramePr>
              <a:graphicFrameLocks noChangeAspect="1"/>
            </p:cNvGraphicFramePr>
            <p:nvPr/>
          </p:nvGraphicFramePr>
          <p:xfrm>
            <a:off x="984204" y="2071667"/>
            <a:ext cx="47426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58" name="משוואה" r:id="rId25" imgW="177480" imgH="228600" progId="Equation.3">
                    <p:embed/>
                  </p:oleObj>
                </mc:Choice>
                <mc:Fallback>
                  <p:oleObj name="משוואה" r:id="rId25" imgW="177480" imgH="2286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204" y="2071667"/>
                          <a:ext cx="474265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" name="Group 9"/>
          <p:cNvGrpSpPr/>
          <p:nvPr/>
        </p:nvGrpSpPr>
        <p:grpSpPr>
          <a:xfrm>
            <a:off x="7929586" y="4929198"/>
            <a:ext cx="571504" cy="642942"/>
            <a:chOff x="857224" y="2000240"/>
            <a:chExt cx="714380" cy="642942"/>
          </a:xfrm>
        </p:grpSpPr>
        <p:sp>
          <p:nvSpPr>
            <p:cNvPr id="80" name="Oval 79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81" name="Object 80"/>
            <p:cNvGraphicFramePr>
              <a:graphicFrameLocks noChangeAspect="1"/>
            </p:cNvGraphicFramePr>
            <p:nvPr/>
          </p:nvGraphicFramePr>
          <p:xfrm>
            <a:off x="1015945" y="2071667"/>
            <a:ext cx="406796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59" name="משוואה" r:id="rId27" imgW="152280" imgH="228600" progId="Equation.3">
                    <p:embed/>
                  </p:oleObj>
                </mc:Choice>
                <mc:Fallback>
                  <p:oleObj name="משוואה" r:id="rId27" imgW="152280" imgH="228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945" y="2071667"/>
                          <a:ext cx="406796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" name="Oval 81"/>
          <p:cNvSpPr/>
          <p:nvPr/>
        </p:nvSpPr>
        <p:spPr>
          <a:xfrm>
            <a:off x="500034" y="5214950"/>
            <a:ext cx="857256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6786578" y="4786322"/>
            <a:ext cx="857256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929454" y="1357298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NFA</a:t>
            </a:r>
            <a:endParaRPr lang="en-US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85918" y="1714488"/>
            <a:ext cx="4286280" cy="156966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 each step of the computation: </a:t>
            </a:r>
            <a:r>
              <a:rPr lang="en-US" sz="2400" b="1" dirty="0" smtClean="0"/>
              <a:t>DFA  -  </a:t>
            </a:r>
            <a:r>
              <a:rPr lang="en-US" sz="2400" dirty="0" smtClean="0"/>
              <a:t>A </a:t>
            </a:r>
            <a:r>
              <a:rPr lang="en-US" sz="2400" b="1" dirty="0" smtClean="0"/>
              <a:t>single state </a:t>
            </a:r>
            <a:r>
              <a:rPr lang="en-US" sz="2400" dirty="0" smtClean="0"/>
              <a:t>is occupied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NFA</a:t>
            </a:r>
            <a:r>
              <a:rPr lang="en-US" sz="2400" dirty="0" smtClean="0"/>
              <a:t>  -  </a:t>
            </a:r>
            <a:r>
              <a:rPr lang="en-US" sz="2400" b="1" dirty="0" smtClean="0"/>
              <a:t>Several states </a:t>
            </a:r>
            <a:r>
              <a:rPr lang="en-US" sz="2400" dirty="0" smtClean="0"/>
              <a:t>may be </a:t>
            </a:r>
            <a:br>
              <a:rPr lang="en-US" sz="2400" dirty="0" smtClean="0"/>
            </a:br>
            <a:r>
              <a:rPr lang="en-US" sz="2400" dirty="0" smtClean="0"/>
              <a:t>              occupied.</a:t>
            </a:r>
            <a:endParaRPr lang="en-US" sz="2400" dirty="0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Computation of an NFA - Example</a:t>
            </a:r>
            <a:endParaRPr lang="en-US" b="1" u="sng" dirty="0"/>
          </a:p>
        </p:txBody>
      </p:sp>
      <p:sp>
        <p:nvSpPr>
          <p:cNvPr id="30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the input word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w=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01011 there exist 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accepting path and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w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accepted.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baseline="0" dirty="0" smtClean="0"/>
              <a:t>Can we characterize</a:t>
            </a:r>
            <a:r>
              <a:rPr lang="en-US" sz="3200" dirty="0" smtClean="0"/>
              <a:t> (find) the language recognized by this automaton?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Words containing either 101 or 11 as substrings.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</a:t>
            </a:fld>
            <a:endParaRPr lang="en-US" sz="16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500034" y="1500174"/>
            <a:ext cx="6643734" cy="1583778"/>
            <a:chOff x="500034" y="2416726"/>
            <a:chExt cx="6643734" cy="1583778"/>
          </a:xfrm>
        </p:grpSpPr>
        <p:sp>
          <p:nvSpPr>
            <p:cNvPr id="38" name="TextBox 37"/>
            <p:cNvSpPr txBox="1"/>
            <p:nvPr/>
          </p:nvSpPr>
          <p:spPr>
            <a:xfrm>
              <a:off x="6143636" y="363117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0034" y="363117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0,1</a:t>
              </a:r>
              <a:endParaRPr lang="en-US" dirty="0"/>
            </a:p>
          </p:txBody>
        </p:sp>
        <p:grpSp>
          <p:nvGrpSpPr>
            <p:cNvPr id="43" name="Group 40"/>
            <p:cNvGrpSpPr/>
            <p:nvPr/>
          </p:nvGrpSpPr>
          <p:grpSpPr>
            <a:xfrm>
              <a:off x="857224" y="2416726"/>
              <a:ext cx="6286544" cy="714380"/>
              <a:chOff x="857224" y="2071678"/>
              <a:chExt cx="6286544" cy="714380"/>
            </a:xfrm>
          </p:grpSpPr>
          <p:grpSp>
            <p:nvGrpSpPr>
              <p:cNvPr id="46" name="Group 9"/>
              <p:cNvGrpSpPr/>
              <p:nvPr/>
            </p:nvGrpSpPr>
            <p:grpSpPr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73" name="Object 72"/>
                <p:cNvGraphicFramePr>
                  <a:graphicFrameLocks noChangeAspect="1"/>
                </p:cNvGraphicFramePr>
                <p:nvPr/>
              </p:nvGraphicFramePr>
              <p:xfrm>
                <a:off x="1033463" y="2119316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955" name="משוואה" r:id="rId3" imgW="139680" imgH="177480" progId="Equation.3">
                        <p:embed/>
                      </p:oleObj>
                    </mc:Choice>
                    <mc:Fallback>
                      <p:oleObj name="משוואה" r:id="rId3" imgW="139680" imgH="177480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9316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8" name="Group 29"/>
              <p:cNvGrpSpPr/>
              <p:nvPr/>
            </p:nvGrpSpPr>
            <p:grpSpPr>
              <a:xfrm>
                <a:off x="6429388" y="2143116"/>
                <a:ext cx="714380" cy="642942"/>
                <a:chOff x="3643306" y="2928934"/>
                <a:chExt cx="714380" cy="642942"/>
              </a:xfrm>
            </p:grpSpPr>
            <p:grpSp>
              <p:nvGrpSpPr>
                <p:cNvPr id="67" name="Group 13"/>
                <p:cNvGrpSpPr/>
                <p:nvPr/>
              </p:nvGrpSpPr>
              <p:grpSpPr>
                <a:xfrm>
                  <a:off x="3643306" y="2928934"/>
                  <a:ext cx="714380" cy="642942"/>
                  <a:chOff x="857224" y="2000240"/>
                  <a:chExt cx="714380" cy="642942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857224" y="2000240"/>
                    <a:ext cx="714380" cy="64294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aphicFrame>
                <p:nvGraphicFramePr>
                  <p:cNvPr id="71" name="Object 70"/>
                  <p:cNvGraphicFramePr>
                    <a:graphicFrameLocks noChangeAspect="1"/>
                  </p:cNvGraphicFramePr>
                  <p:nvPr/>
                </p:nvGraphicFramePr>
                <p:xfrm>
                  <a:off x="1017549" y="2117163"/>
                  <a:ext cx="404812" cy="3333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7956" name="משוואה" r:id="rId5" imgW="152280" imgH="177480" progId="Equation.3">
                          <p:embed/>
                        </p:oleObj>
                      </mc:Choice>
                      <mc:Fallback>
                        <p:oleObj name="משוואה" r:id="rId5" imgW="152280" imgH="177480" progId="Equation.3">
                          <p:embed/>
                          <p:pic>
                            <p:nvPicPr>
                              <p:cNvPr id="0" name="Object 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17549" y="2117163"/>
                                <a:ext cx="404812" cy="33337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68" name="Oval 67"/>
                <p:cNvSpPr/>
                <p:nvPr/>
              </p:nvSpPr>
              <p:spPr>
                <a:xfrm>
                  <a:off x="3714744" y="3000372"/>
                  <a:ext cx="571504" cy="50006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9" name="Group 9"/>
              <p:cNvGrpSpPr/>
              <p:nvPr/>
            </p:nvGrpSpPr>
            <p:grpSpPr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66" name="Object 65"/>
                <p:cNvGraphicFramePr>
                  <a:graphicFrameLocks noChangeAspect="1"/>
                </p:cNvGraphicFramePr>
                <p:nvPr/>
              </p:nvGraphicFramePr>
              <p:xfrm>
                <a:off x="1017575" y="2117728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957" name="משוואה" r:id="rId7" imgW="152280" imgH="177480" progId="Equation.3">
                        <p:embed/>
                      </p:oleObj>
                    </mc:Choice>
                    <mc:Fallback>
                      <p:oleObj name="משוואה" r:id="rId7" imgW="152280" imgH="177480" progId="Equation.3">
                        <p:embed/>
                        <p:pic>
                          <p:nvPicPr>
                            <p:cNvPr id="0" name="Picture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728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50" name="Straight Arrow Connector 49"/>
              <p:cNvCxnSpPr>
                <a:stCxn id="72" idx="6"/>
                <a:endCxn id="65" idx="2"/>
              </p:cNvCxnSpPr>
              <p:nvPr/>
            </p:nvCxnSpPr>
            <p:spPr>
              <a:xfrm>
                <a:off x="1571604" y="2464587"/>
                <a:ext cx="114300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9"/>
              <p:cNvGrpSpPr/>
              <p:nvPr/>
            </p:nvGrpSpPr>
            <p:grpSpPr>
              <a:xfrm>
                <a:off x="450056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64" name="Object 63"/>
                <p:cNvGraphicFramePr>
                  <a:graphicFrameLocks noChangeAspect="1"/>
                </p:cNvGraphicFramePr>
                <p:nvPr/>
              </p:nvGraphicFramePr>
              <p:xfrm>
                <a:off x="1015975" y="2118751"/>
                <a:ext cx="406400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958" name="משוואה" r:id="rId9" imgW="152280" imgH="177480" progId="Equation.3">
                        <p:embed/>
                      </p:oleObj>
                    </mc:Choice>
                    <mc:Fallback>
                      <p:oleObj name="משוואה" r:id="rId9" imgW="152280" imgH="177480" progId="Equation.3">
                        <p:embed/>
                        <p:pic>
                          <p:nvPicPr>
                            <p:cNvPr id="0" name="Picture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5975" y="2118751"/>
                              <a:ext cx="406400" cy="333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52" name="Straight Arrow Connector 51"/>
              <p:cNvCxnSpPr>
                <a:stCxn id="65" idx="6"/>
                <a:endCxn id="63" idx="2"/>
              </p:cNvCxnSpPr>
              <p:nvPr/>
            </p:nvCxnSpPr>
            <p:spPr>
              <a:xfrm>
                <a:off x="3428992" y="2464587"/>
                <a:ext cx="107157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63" idx="6"/>
                <a:endCxn id="69" idx="2"/>
              </p:cNvCxnSpPr>
              <p:nvPr/>
            </p:nvCxnSpPr>
            <p:spPr>
              <a:xfrm>
                <a:off x="5214942" y="2464587"/>
                <a:ext cx="121444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urved Connector 53"/>
              <p:cNvCxnSpPr>
                <a:stCxn id="72" idx="3"/>
                <a:endCxn id="72" idx="5"/>
              </p:cNvCxnSpPr>
              <p:nvPr/>
            </p:nvCxnSpPr>
            <p:spPr>
              <a:xfrm rot="16200000" flipH="1">
                <a:off x="1214414" y="2439330"/>
                <a:ext cx="1588" cy="505142"/>
              </a:xfrm>
              <a:prstGeom prst="curvedConnector3">
                <a:avLst>
                  <a:gd name="adj1" fmla="val 7868472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2071670" y="214311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643570" y="214311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714744" y="2071678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,0</a:t>
                </a:r>
                <a:endParaRPr lang="en-US" dirty="0"/>
              </a:p>
            </p:txBody>
          </p:sp>
          <p:cxnSp>
            <p:nvCxnSpPr>
              <p:cNvPr id="58" name="Curved Connector 57"/>
              <p:cNvCxnSpPr>
                <a:stCxn id="69" idx="3"/>
                <a:endCxn id="69" idx="5"/>
              </p:cNvCxnSpPr>
              <p:nvPr/>
            </p:nvCxnSpPr>
            <p:spPr>
              <a:xfrm rot="16200000" flipH="1">
                <a:off x="6786578" y="2439330"/>
                <a:ext cx="1588" cy="505142"/>
              </a:xfrm>
              <a:prstGeom prst="curvedConnector3">
                <a:avLst>
                  <a:gd name="adj1" fmla="val 8568793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45" name="Content Placeholder 61"/>
            <p:cNvGraphicFramePr>
              <a:graphicFrameLocks noGrp="1" noChangeAspect="1"/>
            </p:cNvGraphicFramePr>
            <p:nvPr>
              <p:ph idx="1"/>
            </p:nvPr>
          </p:nvGraphicFramePr>
          <p:xfrm>
            <a:off x="3500430" y="2428868"/>
            <a:ext cx="446488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9" name="משוואה" r:id="rId11" imgW="126720" imgH="139680" progId="Equation.3">
                    <p:embed/>
                  </p:oleObj>
                </mc:Choice>
                <mc:Fallback>
                  <p:oleObj name="משוואה" r:id="rId11" imgW="126720" imgH="139680" progId="Equation.3">
                    <p:embed/>
                    <p:pic>
                      <p:nvPicPr>
                        <p:cNvPr id="0" name="Content Placeholder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0" y="2428868"/>
                          <a:ext cx="446488" cy="357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Computation tree of 01011</a:t>
            </a:r>
            <a:endParaRPr lang="en-US" b="1" u="sng" dirty="0"/>
          </a:p>
        </p:txBody>
      </p:sp>
      <p:sp>
        <p:nvSpPr>
          <p:cNvPr id="30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33"/>
          <p:cNvGrpSpPr/>
          <p:nvPr/>
        </p:nvGrpSpPr>
        <p:grpSpPr>
          <a:xfrm>
            <a:off x="857224" y="1500174"/>
            <a:ext cx="7072362" cy="1583778"/>
            <a:chOff x="857224" y="1571612"/>
            <a:chExt cx="7072362" cy="1583778"/>
          </a:xfrm>
        </p:grpSpPr>
        <p:graphicFrame>
          <p:nvGraphicFramePr>
            <p:cNvPr id="62" name="Content Placeholder 61"/>
            <p:cNvGraphicFramePr>
              <a:graphicFrameLocks noGrp="1" noChangeAspect="1"/>
            </p:cNvGraphicFramePr>
            <p:nvPr>
              <p:ph idx="1"/>
            </p:nvPr>
          </p:nvGraphicFramePr>
          <p:xfrm>
            <a:off x="3571868" y="1643050"/>
            <a:ext cx="357190" cy="285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95" name="משוואה" r:id="rId3" imgW="126720" imgH="139680" progId="Equation.3">
                    <p:embed/>
                  </p:oleObj>
                </mc:Choice>
                <mc:Fallback>
                  <p:oleObj name="משוואה" r:id="rId3" imgW="126720" imgH="139680" progId="Equation.3">
                    <p:embed/>
                    <p:pic>
                      <p:nvPicPr>
                        <p:cNvPr id="0" name="Content Placeholder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68" y="1643050"/>
                          <a:ext cx="357190" cy="2857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28"/>
            <p:cNvGrpSpPr/>
            <p:nvPr/>
          </p:nvGrpSpPr>
          <p:grpSpPr>
            <a:xfrm>
              <a:off x="857224" y="1571612"/>
              <a:ext cx="7072362" cy="1583778"/>
              <a:chOff x="857224" y="2071678"/>
              <a:chExt cx="7072362" cy="1583778"/>
            </a:xfrm>
          </p:grpSpPr>
          <p:grpSp>
            <p:nvGrpSpPr>
              <p:cNvPr id="5" name="Group 9"/>
              <p:cNvGrpSpPr/>
              <p:nvPr/>
            </p:nvGrpSpPr>
            <p:grpSpPr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19" name="Object 18"/>
                <p:cNvGraphicFramePr>
                  <a:graphicFrameLocks noChangeAspect="1"/>
                </p:cNvGraphicFramePr>
                <p:nvPr/>
              </p:nvGraphicFramePr>
              <p:xfrm>
                <a:off x="1017588" y="2082799"/>
                <a:ext cx="404812" cy="4048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9696" name="משוואה" r:id="rId5" imgW="152280" imgH="215640" progId="Equation.3">
                        <p:embed/>
                      </p:oleObj>
                    </mc:Choice>
                    <mc:Fallback>
                      <p:oleObj name="משוואה" r:id="rId5" imgW="152280" imgH="215640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88" y="2082799"/>
                              <a:ext cx="404812" cy="4048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6" name="TextBox 25"/>
              <p:cNvSpPr txBox="1"/>
              <p:nvPr/>
            </p:nvSpPr>
            <p:spPr>
              <a:xfrm>
                <a:off x="7215206" y="3286124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0,1</a:t>
                </a:r>
                <a:endParaRPr lang="en-US" dirty="0"/>
              </a:p>
            </p:txBody>
          </p:sp>
          <p:grpSp>
            <p:nvGrpSpPr>
              <p:cNvPr id="6" name="Group 29"/>
              <p:cNvGrpSpPr/>
              <p:nvPr/>
            </p:nvGrpSpPr>
            <p:grpSpPr>
              <a:xfrm>
                <a:off x="6429388" y="2143116"/>
                <a:ext cx="714380" cy="642942"/>
                <a:chOff x="3643306" y="2928934"/>
                <a:chExt cx="714380" cy="642942"/>
              </a:xfrm>
            </p:grpSpPr>
            <p:grpSp>
              <p:nvGrpSpPr>
                <p:cNvPr id="7" name="Group 13"/>
                <p:cNvGrpSpPr/>
                <p:nvPr/>
              </p:nvGrpSpPr>
              <p:grpSpPr>
                <a:xfrm>
                  <a:off x="3643306" y="2928934"/>
                  <a:ext cx="714380" cy="642942"/>
                  <a:chOff x="857224" y="2000240"/>
                  <a:chExt cx="714380" cy="642942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857224" y="2000240"/>
                    <a:ext cx="714380" cy="64294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aphicFrame>
                <p:nvGraphicFramePr>
                  <p:cNvPr id="22" name="Object 21"/>
                  <p:cNvGraphicFramePr>
                    <a:graphicFrameLocks noChangeAspect="1"/>
                  </p:cNvGraphicFramePr>
                  <p:nvPr/>
                </p:nvGraphicFramePr>
                <p:xfrm>
                  <a:off x="1000086" y="2082799"/>
                  <a:ext cx="439738" cy="4048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9697" name="משוואה" r:id="rId7" imgW="164880" imgH="215640" progId="Equation.3">
                          <p:embed/>
                        </p:oleObj>
                      </mc:Choice>
                      <mc:Fallback>
                        <p:oleObj name="משוואה" r:id="rId7" imgW="164880" imgH="215640" progId="Equation.3">
                          <p:embed/>
                          <p:pic>
                            <p:nvPicPr>
                              <p:cNvPr id="0" name="Object 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0086" y="2082799"/>
                                <a:ext cx="439738" cy="4048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7" name="Oval 26"/>
                <p:cNvSpPr/>
                <p:nvPr/>
              </p:nvSpPr>
              <p:spPr>
                <a:xfrm>
                  <a:off x="3714744" y="3000372"/>
                  <a:ext cx="571504" cy="50006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" name="Group 9"/>
              <p:cNvGrpSpPr/>
              <p:nvPr/>
            </p:nvGrpSpPr>
            <p:grpSpPr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33" name="Object 32"/>
                <p:cNvGraphicFramePr>
                  <a:graphicFrameLocks noChangeAspect="1"/>
                </p:cNvGraphicFramePr>
                <p:nvPr/>
              </p:nvGraphicFramePr>
              <p:xfrm>
                <a:off x="1000112" y="2082799"/>
                <a:ext cx="439738" cy="4048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9698" name="משוואה" r:id="rId9" imgW="164880" imgH="215640" progId="Equation.3">
                        <p:embed/>
                      </p:oleObj>
                    </mc:Choice>
                    <mc:Fallback>
                      <p:oleObj name="משוואה" r:id="rId9" imgW="164880" imgH="215640" progId="Equation.3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0112" y="2082799"/>
                              <a:ext cx="439738" cy="4048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7" name="Straight Arrow Connector 36"/>
              <p:cNvCxnSpPr>
                <a:stCxn id="18" idx="6"/>
                <a:endCxn id="32" idx="2"/>
              </p:cNvCxnSpPr>
              <p:nvPr/>
            </p:nvCxnSpPr>
            <p:spPr>
              <a:xfrm>
                <a:off x="1571604" y="2464587"/>
                <a:ext cx="114300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9"/>
              <p:cNvGrpSpPr/>
              <p:nvPr/>
            </p:nvGrpSpPr>
            <p:grpSpPr>
              <a:xfrm>
                <a:off x="450056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40" name="Object 39"/>
                <p:cNvGraphicFramePr>
                  <a:graphicFrameLocks noChangeAspect="1"/>
                </p:cNvGraphicFramePr>
                <p:nvPr/>
              </p:nvGraphicFramePr>
              <p:xfrm>
                <a:off x="1000100" y="2071678"/>
                <a:ext cx="439740" cy="4286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9699" name="משוואה" r:id="rId11" imgW="164880" imgH="228600" progId="Equation.3">
                        <p:embed/>
                      </p:oleObj>
                    </mc:Choice>
                    <mc:Fallback>
                      <p:oleObj name="משוואה" r:id="rId11" imgW="164880" imgH="22860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0100" y="2071678"/>
                              <a:ext cx="439740" cy="42862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2" name="Straight Arrow Connector 41"/>
              <p:cNvCxnSpPr>
                <a:stCxn id="32" idx="6"/>
                <a:endCxn id="39" idx="2"/>
              </p:cNvCxnSpPr>
              <p:nvPr/>
            </p:nvCxnSpPr>
            <p:spPr>
              <a:xfrm>
                <a:off x="3428992" y="2464587"/>
                <a:ext cx="107157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9" idx="6"/>
                <a:endCxn id="21" idx="2"/>
              </p:cNvCxnSpPr>
              <p:nvPr/>
            </p:nvCxnSpPr>
            <p:spPr>
              <a:xfrm>
                <a:off x="5214942" y="2464587"/>
                <a:ext cx="121444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18" idx="3"/>
                <a:endCxn id="18" idx="5"/>
              </p:cNvCxnSpPr>
              <p:nvPr/>
            </p:nvCxnSpPr>
            <p:spPr>
              <a:xfrm rot="16200000" flipH="1">
                <a:off x="1214414" y="2439330"/>
                <a:ext cx="1588" cy="505142"/>
              </a:xfrm>
              <a:prstGeom prst="curvedConnector3">
                <a:avLst>
                  <a:gd name="adj1" fmla="val 7868472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2071670" y="214311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643570" y="214311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714744" y="2071678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,0</a:t>
                </a:r>
                <a:endParaRPr lang="en-US" dirty="0"/>
              </a:p>
            </p:txBody>
          </p:sp>
          <p:cxnSp>
            <p:nvCxnSpPr>
              <p:cNvPr id="70" name="Curved Connector 69"/>
              <p:cNvCxnSpPr>
                <a:stCxn id="21" idx="3"/>
                <a:endCxn id="21" idx="5"/>
              </p:cNvCxnSpPr>
              <p:nvPr/>
            </p:nvCxnSpPr>
            <p:spPr>
              <a:xfrm rot="16200000" flipH="1">
                <a:off x="6786578" y="2439330"/>
                <a:ext cx="1588" cy="505142"/>
              </a:xfrm>
              <a:prstGeom prst="curvedConnector3">
                <a:avLst>
                  <a:gd name="adj1" fmla="val 8568793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1500166" y="3214686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0,1</a:t>
                </a:r>
                <a:endParaRPr lang="en-US" dirty="0"/>
              </a:p>
            </p:txBody>
          </p:sp>
        </p:grpSp>
      </p:grp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</a:t>
            </a:fld>
            <a:endParaRPr lang="en-US" sz="16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57158" y="3714752"/>
            <a:ext cx="714380" cy="642942"/>
            <a:chOff x="1009624" y="4000504"/>
            <a:chExt cx="714380" cy="642942"/>
          </a:xfrm>
        </p:grpSpPr>
        <p:sp>
          <p:nvSpPr>
            <p:cNvPr id="34" name="Oval 33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36" name="Object 35"/>
            <p:cNvGraphicFramePr>
              <a:graphicFrameLocks noChangeAspect="1"/>
            </p:cNvGraphicFramePr>
            <p:nvPr/>
          </p:nvGraphicFramePr>
          <p:xfrm>
            <a:off x="1169988" y="4071942"/>
            <a:ext cx="404812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00" name="משוואה" r:id="rId13" imgW="152280" imgH="215640" progId="Equation.3">
                    <p:embed/>
                  </p:oleObj>
                </mc:Choice>
                <mc:Fallback>
                  <p:oleObj name="משוואה" r:id="rId13" imgW="152280" imgH="2156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88" y="4071942"/>
                          <a:ext cx="404812" cy="404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Group 40"/>
          <p:cNvGrpSpPr/>
          <p:nvPr/>
        </p:nvGrpSpPr>
        <p:grpSpPr>
          <a:xfrm>
            <a:off x="1571604" y="3714752"/>
            <a:ext cx="714380" cy="642942"/>
            <a:chOff x="1009624" y="4000504"/>
            <a:chExt cx="714380" cy="642942"/>
          </a:xfrm>
        </p:grpSpPr>
        <p:sp>
          <p:nvSpPr>
            <p:cNvPr id="43" name="Oval 42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5" name="Object 44"/>
            <p:cNvGraphicFramePr>
              <a:graphicFrameLocks noChangeAspect="1"/>
            </p:cNvGraphicFramePr>
            <p:nvPr/>
          </p:nvGraphicFramePr>
          <p:xfrm>
            <a:off x="1169988" y="4071942"/>
            <a:ext cx="404812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01" name="משוואה" r:id="rId14" imgW="152280" imgH="215640" progId="Equation.3">
                    <p:embed/>
                  </p:oleObj>
                </mc:Choice>
                <mc:Fallback>
                  <p:oleObj name="משוואה" r:id="rId14" imgW="152280" imgH="2156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88" y="4071942"/>
                          <a:ext cx="404812" cy="404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Group 45"/>
          <p:cNvGrpSpPr/>
          <p:nvPr/>
        </p:nvGrpSpPr>
        <p:grpSpPr>
          <a:xfrm>
            <a:off x="2857488" y="3714752"/>
            <a:ext cx="714380" cy="642942"/>
            <a:chOff x="1009624" y="4000504"/>
            <a:chExt cx="714380" cy="642942"/>
          </a:xfrm>
        </p:grpSpPr>
        <p:sp>
          <p:nvSpPr>
            <p:cNvPr id="48" name="Oval 47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9" name="Object 48"/>
            <p:cNvGraphicFramePr>
              <a:graphicFrameLocks noChangeAspect="1"/>
            </p:cNvGraphicFramePr>
            <p:nvPr/>
          </p:nvGraphicFramePr>
          <p:xfrm>
            <a:off x="1169988" y="4071942"/>
            <a:ext cx="404812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02" name="משוואה" r:id="rId15" imgW="152280" imgH="215640" progId="Equation.3">
                    <p:embed/>
                  </p:oleObj>
                </mc:Choice>
                <mc:Fallback>
                  <p:oleObj name="משוואה" r:id="rId15" imgW="152280" imgH="21564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88" y="4071942"/>
                          <a:ext cx="404812" cy="404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1" name="Straight Arrow Connector 50"/>
          <p:cNvCxnSpPr>
            <a:stCxn id="34" idx="6"/>
            <a:endCxn id="43" idx="2"/>
          </p:cNvCxnSpPr>
          <p:nvPr/>
        </p:nvCxnSpPr>
        <p:spPr>
          <a:xfrm>
            <a:off x="1071538" y="4036223"/>
            <a:ext cx="50006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42976" y="371475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3" idx="6"/>
            <a:endCxn id="48" idx="2"/>
          </p:cNvCxnSpPr>
          <p:nvPr/>
        </p:nvCxnSpPr>
        <p:spPr>
          <a:xfrm>
            <a:off x="2285984" y="4036223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28860" y="405980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428860" y="371475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2857488" y="4500570"/>
            <a:ext cx="714380" cy="642942"/>
            <a:chOff x="1009624" y="4000504"/>
            <a:chExt cx="714380" cy="642942"/>
          </a:xfrm>
        </p:grpSpPr>
        <p:sp>
          <p:nvSpPr>
            <p:cNvPr id="58" name="Oval 57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63" name="Object 62"/>
            <p:cNvGraphicFramePr>
              <a:graphicFrameLocks noChangeAspect="1"/>
            </p:cNvGraphicFramePr>
            <p:nvPr/>
          </p:nvGraphicFramePr>
          <p:xfrm>
            <a:off x="1169974" y="4106859"/>
            <a:ext cx="40481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03" name="משוואה" r:id="rId16" imgW="152280" imgH="177480" progId="Equation.3">
                    <p:embed/>
                  </p:oleObj>
                </mc:Choice>
                <mc:Fallback>
                  <p:oleObj name="משוואה" r:id="rId16" imgW="152280" imgH="1774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74" y="4106859"/>
                          <a:ext cx="404812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5" name="Straight Arrow Connector 64"/>
          <p:cNvCxnSpPr>
            <a:stCxn id="43" idx="5"/>
            <a:endCxn id="58" idx="1"/>
          </p:cNvCxnSpPr>
          <p:nvPr/>
        </p:nvCxnSpPr>
        <p:spPr>
          <a:xfrm rot="16200000" flipH="1">
            <a:off x="2406141" y="4038761"/>
            <a:ext cx="331190" cy="7807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857488" y="5429264"/>
            <a:ext cx="714380" cy="642942"/>
            <a:chOff x="1009624" y="4000504"/>
            <a:chExt cx="714380" cy="642942"/>
          </a:xfrm>
        </p:grpSpPr>
        <p:sp>
          <p:nvSpPr>
            <p:cNvPr id="67" name="Oval 66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68" name="Object 67"/>
            <p:cNvGraphicFramePr>
              <a:graphicFrameLocks noChangeAspect="1"/>
            </p:cNvGraphicFramePr>
            <p:nvPr/>
          </p:nvGraphicFramePr>
          <p:xfrm>
            <a:off x="1169974" y="4106859"/>
            <a:ext cx="40481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04" name="משוואה" r:id="rId18" imgW="152280" imgH="177480" progId="Equation.3">
                    <p:embed/>
                  </p:oleObj>
                </mc:Choice>
                <mc:Fallback>
                  <p:oleObj name="משוואה" r:id="rId18" imgW="152280" imgH="1774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74" y="4106859"/>
                          <a:ext cx="404812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1" name="Straight Arrow Connector 70"/>
          <p:cNvCxnSpPr>
            <a:stCxn id="58" idx="4"/>
            <a:endCxn id="67" idx="0"/>
          </p:cNvCxnSpPr>
          <p:nvPr/>
        </p:nvCxnSpPr>
        <p:spPr>
          <a:xfrm rot="5400000">
            <a:off x="3071802" y="528638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Content Placeholder 61"/>
          <p:cNvGraphicFramePr>
            <a:graphicFrameLocks noChangeAspect="1"/>
          </p:cNvGraphicFramePr>
          <p:nvPr/>
        </p:nvGraphicFramePr>
        <p:xfrm>
          <a:off x="2928926" y="5143512"/>
          <a:ext cx="357190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05" name="משוואה" r:id="rId20" imgW="126720" imgH="139680" progId="Equation.3">
                  <p:embed/>
                </p:oleObj>
              </mc:Choice>
              <mc:Fallback>
                <p:oleObj name="משוואה" r:id="rId20" imgW="126720" imgH="1396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5143512"/>
                        <a:ext cx="357190" cy="285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4143372" y="3714752"/>
            <a:ext cx="714380" cy="642942"/>
            <a:chOff x="1009624" y="4000504"/>
            <a:chExt cx="714380" cy="642942"/>
          </a:xfrm>
        </p:grpSpPr>
        <p:sp>
          <p:nvSpPr>
            <p:cNvPr id="75" name="Oval 74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76" name="Object 75"/>
            <p:cNvGraphicFramePr>
              <a:graphicFrameLocks noChangeAspect="1"/>
            </p:cNvGraphicFramePr>
            <p:nvPr/>
          </p:nvGraphicFramePr>
          <p:xfrm>
            <a:off x="1169988" y="4071942"/>
            <a:ext cx="404812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06" name="משוואה" r:id="rId21" imgW="152280" imgH="215640" progId="Equation.3">
                    <p:embed/>
                  </p:oleObj>
                </mc:Choice>
                <mc:Fallback>
                  <p:oleObj name="משוואה" r:id="rId21" imgW="152280" imgH="21564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88" y="4071942"/>
                          <a:ext cx="404812" cy="404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8" name="Straight Arrow Connector 77"/>
          <p:cNvCxnSpPr>
            <a:stCxn id="48" idx="6"/>
            <a:endCxn id="75" idx="2"/>
          </p:cNvCxnSpPr>
          <p:nvPr/>
        </p:nvCxnSpPr>
        <p:spPr>
          <a:xfrm>
            <a:off x="3571868" y="4036223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714744" y="371475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4143372" y="4500570"/>
            <a:ext cx="714380" cy="642942"/>
            <a:chOff x="1009624" y="4000504"/>
            <a:chExt cx="714380" cy="642942"/>
          </a:xfrm>
        </p:grpSpPr>
        <p:sp>
          <p:nvSpPr>
            <p:cNvPr id="81" name="Oval 80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82" name="Object 81"/>
            <p:cNvGraphicFramePr>
              <a:graphicFrameLocks noChangeAspect="1"/>
            </p:cNvGraphicFramePr>
            <p:nvPr/>
          </p:nvGraphicFramePr>
          <p:xfrm>
            <a:off x="1169974" y="4106859"/>
            <a:ext cx="40481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07" name="משוואה" r:id="rId22" imgW="152280" imgH="177480" progId="Equation.3">
                    <p:embed/>
                  </p:oleObj>
                </mc:Choice>
                <mc:Fallback>
                  <p:oleObj name="משוואה" r:id="rId22" imgW="152280" imgH="17748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74" y="4106859"/>
                          <a:ext cx="404812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4" name="Straight Arrow Connector 83"/>
          <p:cNvCxnSpPr>
            <a:stCxn id="58" idx="6"/>
            <a:endCxn id="81" idx="2"/>
          </p:cNvCxnSpPr>
          <p:nvPr/>
        </p:nvCxnSpPr>
        <p:spPr>
          <a:xfrm>
            <a:off x="3571868" y="4822041"/>
            <a:ext cx="571504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714744" y="45005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5357818" y="3714752"/>
            <a:ext cx="714380" cy="642942"/>
            <a:chOff x="1009624" y="4000504"/>
            <a:chExt cx="714380" cy="642942"/>
          </a:xfrm>
        </p:grpSpPr>
        <p:sp>
          <p:nvSpPr>
            <p:cNvPr id="87" name="Oval 86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88" name="Object 87"/>
            <p:cNvGraphicFramePr>
              <a:graphicFrameLocks noChangeAspect="1"/>
            </p:cNvGraphicFramePr>
            <p:nvPr/>
          </p:nvGraphicFramePr>
          <p:xfrm>
            <a:off x="1169988" y="4071942"/>
            <a:ext cx="404812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08" name="משוואה" r:id="rId24" imgW="152280" imgH="215640" progId="Equation.3">
                    <p:embed/>
                  </p:oleObj>
                </mc:Choice>
                <mc:Fallback>
                  <p:oleObj name="משוואה" r:id="rId24" imgW="152280" imgH="21564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88" y="4071942"/>
                          <a:ext cx="404812" cy="404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Group 88"/>
          <p:cNvGrpSpPr/>
          <p:nvPr/>
        </p:nvGrpSpPr>
        <p:grpSpPr>
          <a:xfrm>
            <a:off x="5357818" y="4500570"/>
            <a:ext cx="714380" cy="642942"/>
            <a:chOff x="1009624" y="4000504"/>
            <a:chExt cx="714380" cy="642942"/>
          </a:xfrm>
        </p:grpSpPr>
        <p:sp>
          <p:nvSpPr>
            <p:cNvPr id="90" name="Oval 89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1" name="Object 90"/>
            <p:cNvGraphicFramePr>
              <a:graphicFrameLocks noChangeAspect="1"/>
            </p:cNvGraphicFramePr>
            <p:nvPr/>
          </p:nvGraphicFramePr>
          <p:xfrm>
            <a:off x="1169974" y="4106859"/>
            <a:ext cx="40481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09" name="משוואה" r:id="rId25" imgW="152280" imgH="177480" progId="Equation.3">
                    <p:embed/>
                  </p:oleObj>
                </mc:Choice>
                <mc:Fallback>
                  <p:oleObj name="משוואה" r:id="rId25" imgW="152280" imgH="17748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74" y="4106859"/>
                          <a:ext cx="404812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" name="Group 104"/>
          <p:cNvGrpSpPr/>
          <p:nvPr/>
        </p:nvGrpSpPr>
        <p:grpSpPr>
          <a:xfrm>
            <a:off x="5357818" y="6143644"/>
            <a:ext cx="714380" cy="642942"/>
            <a:chOff x="5357818" y="5429264"/>
            <a:chExt cx="714380" cy="642942"/>
          </a:xfrm>
        </p:grpSpPr>
        <p:sp>
          <p:nvSpPr>
            <p:cNvPr id="95" name="Oval 94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6" name="Object 95"/>
            <p:cNvGraphicFramePr>
              <a:graphicFrameLocks noChangeAspect="1"/>
            </p:cNvGraphicFramePr>
            <p:nvPr/>
          </p:nvGraphicFramePr>
          <p:xfrm>
            <a:off x="5500680" y="5511823"/>
            <a:ext cx="439738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10" name="משוואה" r:id="rId27" imgW="164880" imgH="215640" progId="Equation.3">
                    <p:embed/>
                  </p:oleObj>
                </mc:Choice>
                <mc:Fallback>
                  <p:oleObj name="משוואה" r:id="rId27" imgW="164880" imgH="21564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0680" y="5511823"/>
                          <a:ext cx="439738" cy="404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Oval 96"/>
            <p:cNvSpPr/>
            <p:nvPr/>
          </p:nvSpPr>
          <p:spPr>
            <a:xfrm>
              <a:off x="5429256" y="5500702"/>
              <a:ext cx="571504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643702" y="3714752"/>
            <a:ext cx="714380" cy="642942"/>
            <a:chOff x="1009624" y="4000504"/>
            <a:chExt cx="714380" cy="642942"/>
          </a:xfrm>
        </p:grpSpPr>
        <p:sp>
          <p:nvSpPr>
            <p:cNvPr id="99" name="Oval 98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00" name="Object 99"/>
            <p:cNvGraphicFramePr>
              <a:graphicFrameLocks noChangeAspect="1"/>
            </p:cNvGraphicFramePr>
            <p:nvPr/>
          </p:nvGraphicFramePr>
          <p:xfrm>
            <a:off x="1169988" y="4071942"/>
            <a:ext cx="404812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11" name="משוואה" r:id="rId28" imgW="152280" imgH="215640" progId="Equation.3">
                    <p:embed/>
                  </p:oleObj>
                </mc:Choice>
                <mc:Fallback>
                  <p:oleObj name="משוואה" r:id="rId28" imgW="152280" imgH="21564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88" y="4071942"/>
                          <a:ext cx="404812" cy="404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" name="Group 100"/>
          <p:cNvGrpSpPr/>
          <p:nvPr/>
        </p:nvGrpSpPr>
        <p:grpSpPr>
          <a:xfrm>
            <a:off x="6643702" y="4500570"/>
            <a:ext cx="714380" cy="642942"/>
            <a:chOff x="1009624" y="4000504"/>
            <a:chExt cx="714380" cy="642942"/>
          </a:xfrm>
        </p:grpSpPr>
        <p:sp>
          <p:nvSpPr>
            <p:cNvPr id="102" name="Oval 101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03" name="Object 102"/>
            <p:cNvGraphicFramePr>
              <a:graphicFrameLocks noChangeAspect="1"/>
            </p:cNvGraphicFramePr>
            <p:nvPr/>
          </p:nvGraphicFramePr>
          <p:xfrm>
            <a:off x="1169974" y="4106859"/>
            <a:ext cx="40481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12" name="משוואה" r:id="rId29" imgW="152280" imgH="177480" progId="Equation.3">
                    <p:embed/>
                  </p:oleObj>
                </mc:Choice>
                <mc:Fallback>
                  <p:oleObj name="משוואה" r:id="rId29" imgW="152280" imgH="17748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74" y="4106859"/>
                          <a:ext cx="404812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" name="Group 105"/>
          <p:cNvGrpSpPr/>
          <p:nvPr/>
        </p:nvGrpSpPr>
        <p:grpSpPr>
          <a:xfrm>
            <a:off x="6715140" y="6143644"/>
            <a:ext cx="714380" cy="642942"/>
            <a:chOff x="5357818" y="5429264"/>
            <a:chExt cx="714380" cy="642942"/>
          </a:xfrm>
        </p:grpSpPr>
        <p:sp>
          <p:nvSpPr>
            <p:cNvPr id="107" name="Oval 106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08" name="Object 107"/>
            <p:cNvGraphicFramePr>
              <a:graphicFrameLocks noChangeAspect="1"/>
            </p:cNvGraphicFramePr>
            <p:nvPr/>
          </p:nvGraphicFramePr>
          <p:xfrm>
            <a:off x="5500680" y="5511823"/>
            <a:ext cx="439738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13" name="משוואה" r:id="rId30" imgW="164880" imgH="215640" progId="Equation.3">
                    <p:embed/>
                  </p:oleObj>
                </mc:Choice>
                <mc:Fallback>
                  <p:oleObj name="משוואה" r:id="rId30" imgW="164880" imgH="21564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0680" y="5511823"/>
                          <a:ext cx="439738" cy="404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" name="Oval 108"/>
            <p:cNvSpPr/>
            <p:nvPr/>
          </p:nvSpPr>
          <p:spPr>
            <a:xfrm>
              <a:off x="5429256" y="5500702"/>
              <a:ext cx="571504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1" name="Straight Arrow Connector 110"/>
          <p:cNvCxnSpPr>
            <a:stCxn id="75" idx="6"/>
            <a:endCxn id="87" idx="2"/>
          </p:cNvCxnSpPr>
          <p:nvPr/>
        </p:nvCxnSpPr>
        <p:spPr>
          <a:xfrm>
            <a:off x="4857752" y="403622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7" idx="6"/>
            <a:endCxn id="99" idx="2"/>
          </p:cNvCxnSpPr>
          <p:nvPr/>
        </p:nvCxnSpPr>
        <p:spPr>
          <a:xfrm>
            <a:off x="6072198" y="4036223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5" idx="5"/>
            <a:endCxn id="90" idx="1"/>
          </p:cNvCxnSpPr>
          <p:nvPr/>
        </p:nvCxnSpPr>
        <p:spPr>
          <a:xfrm rot="16200000" flipH="1">
            <a:off x="4942190" y="4074480"/>
            <a:ext cx="331190" cy="709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7" idx="5"/>
            <a:endCxn id="102" idx="1"/>
          </p:cNvCxnSpPr>
          <p:nvPr/>
        </p:nvCxnSpPr>
        <p:spPr>
          <a:xfrm rot="16200000" flipH="1">
            <a:off x="6192355" y="4038761"/>
            <a:ext cx="331190" cy="780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1" idx="5"/>
            <a:endCxn id="95" idx="1"/>
          </p:cNvCxnSpPr>
          <p:nvPr/>
        </p:nvCxnSpPr>
        <p:spPr>
          <a:xfrm rot="16200000" flipH="1">
            <a:off x="4513562" y="5288926"/>
            <a:ext cx="1188446" cy="7093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5" idx="6"/>
            <a:endCxn id="107" idx="2"/>
          </p:cNvCxnSpPr>
          <p:nvPr/>
        </p:nvCxnSpPr>
        <p:spPr>
          <a:xfrm>
            <a:off x="6072198" y="6465115"/>
            <a:ext cx="642942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5357818" y="5429264"/>
            <a:ext cx="714380" cy="642942"/>
            <a:chOff x="1009624" y="4000504"/>
            <a:chExt cx="714380" cy="642942"/>
          </a:xfrm>
        </p:grpSpPr>
        <p:sp>
          <p:nvSpPr>
            <p:cNvPr id="125" name="Oval 124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26" name="Object 125"/>
            <p:cNvGraphicFramePr>
              <a:graphicFrameLocks noChangeAspect="1"/>
            </p:cNvGraphicFramePr>
            <p:nvPr/>
          </p:nvGraphicFramePr>
          <p:xfrm>
            <a:off x="1169974" y="4106859"/>
            <a:ext cx="40481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14" name="משוואה" r:id="rId31" imgW="152280" imgH="177480" progId="Equation.3">
                    <p:embed/>
                  </p:oleObj>
                </mc:Choice>
                <mc:Fallback>
                  <p:oleObj name="משוואה" r:id="rId31" imgW="152280" imgH="17748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74" y="4106859"/>
                          <a:ext cx="404812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7" name="Content Placeholder 61"/>
          <p:cNvGraphicFramePr>
            <a:graphicFrameLocks noChangeAspect="1"/>
          </p:cNvGraphicFramePr>
          <p:nvPr/>
        </p:nvGraphicFramePr>
        <p:xfrm>
          <a:off x="5429256" y="5143512"/>
          <a:ext cx="357190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15" name="משוואה" r:id="rId33" imgW="126720" imgH="139680" progId="Equation.3">
                  <p:embed/>
                </p:oleObj>
              </mc:Choice>
              <mc:Fallback>
                <p:oleObj name="משוואה" r:id="rId33" imgW="126720" imgH="1396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5143512"/>
                        <a:ext cx="357190" cy="285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Straight Arrow Connector 130"/>
          <p:cNvCxnSpPr>
            <a:endCxn id="125" idx="0"/>
          </p:cNvCxnSpPr>
          <p:nvPr/>
        </p:nvCxnSpPr>
        <p:spPr>
          <a:xfrm rot="5400000">
            <a:off x="5572132" y="528638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000628" y="405980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000628" y="371475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857752" y="555999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215074" y="405980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215074" y="371475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286512" y="61436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285720" y="6284932"/>
            <a:ext cx="642942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00100" y="613150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Accepting branch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Why do we Care About NFAs?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NFA-s and DFA-s are </a:t>
            </a:r>
            <a:r>
              <a:rPr lang="en-US" b="1" dirty="0" smtClean="0"/>
              <a:t>equivalent </a:t>
            </a:r>
            <a:r>
              <a:rPr lang="en-US" dirty="0" smtClean="0"/>
              <a:t>(Meaning: They recognize the same set of languages).</a:t>
            </a:r>
            <a:r>
              <a:rPr lang="en-US" baseline="30000" dirty="0" smtClean="0"/>
              <a:t> </a:t>
            </a:r>
            <a:r>
              <a:rPr lang="en-US" dirty="0" smtClean="0"/>
              <a:t>In other words: Each NFA recognizing language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 has an equivalent DFA recognizing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(</a:t>
            </a:r>
            <a:r>
              <a:rPr lang="en-US" b="1" dirty="0" smtClean="0"/>
              <a:t>Note: </a:t>
            </a:r>
            <a:r>
              <a:rPr lang="en-US" dirty="0" smtClean="0"/>
              <a:t>This statement </a:t>
            </a:r>
            <a:r>
              <a:rPr lang="en-US" b="1" dirty="0" smtClean="0"/>
              <a:t>must be proved</a:t>
            </a:r>
            <a:r>
              <a:rPr lang="en-US" dirty="0" smtClean="0"/>
              <a:t>.)</a:t>
            </a:r>
          </a:p>
          <a:p>
            <a:r>
              <a:rPr lang="en-US" dirty="0" smtClean="0"/>
              <a:t>But usually, the NFA is much simpler.</a:t>
            </a:r>
          </a:p>
          <a:p>
            <a:r>
              <a:rPr lang="en-US" dirty="0" smtClean="0"/>
              <a:t>Enables the proof of theorems. (e.g. about regular operations)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8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- A Complicated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guess the language?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28662" y="2500306"/>
            <a:ext cx="714380" cy="642942"/>
            <a:chOff x="1009624" y="4000504"/>
            <a:chExt cx="714380" cy="642942"/>
          </a:xfrm>
        </p:grpSpPr>
        <p:sp>
          <p:nvSpPr>
            <p:cNvPr id="5" name="Oval 4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085850" y="4130686"/>
            <a:ext cx="57308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67" name="משוואה" r:id="rId3" imgW="215640" imgH="152280" progId="Equation.3">
                    <p:embed/>
                  </p:oleObj>
                </mc:Choice>
                <mc:Fallback>
                  <p:oleObj name="משוואה" r:id="rId3" imgW="215640" imgH="1522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50" y="4130686"/>
                          <a:ext cx="573087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5000628" y="2500306"/>
            <a:ext cx="714380" cy="642942"/>
            <a:chOff x="1009624" y="4000504"/>
            <a:chExt cx="714380" cy="642942"/>
          </a:xfrm>
        </p:grpSpPr>
        <p:sp>
          <p:nvSpPr>
            <p:cNvPr id="14" name="Oval 13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1085850" y="4130686"/>
            <a:ext cx="57308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68" name="משוואה" r:id="rId5" imgW="215640" imgH="152280" progId="Equation.3">
                    <p:embed/>
                  </p:oleObj>
                </mc:Choice>
                <mc:Fallback>
                  <p:oleObj name="משוואה" r:id="rId5" imgW="215640" imgH="1522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50" y="4130686"/>
                          <a:ext cx="573087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1000100" y="4500570"/>
            <a:ext cx="714380" cy="642942"/>
            <a:chOff x="1009624" y="4000504"/>
            <a:chExt cx="714380" cy="642942"/>
          </a:xfrm>
        </p:grpSpPr>
        <p:sp>
          <p:nvSpPr>
            <p:cNvPr id="17" name="Oval 16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1085850" y="4130686"/>
            <a:ext cx="57308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69" name="משוואה" r:id="rId7" imgW="215640" imgH="152280" progId="Equation.3">
                    <p:embed/>
                  </p:oleObj>
                </mc:Choice>
                <mc:Fallback>
                  <p:oleObj name="משוואה" r:id="rId7" imgW="215640" imgH="1522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50" y="4130686"/>
                          <a:ext cx="573087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3000364" y="2500306"/>
            <a:ext cx="714380" cy="642942"/>
            <a:chOff x="1009624" y="4000504"/>
            <a:chExt cx="714380" cy="642942"/>
          </a:xfrm>
        </p:grpSpPr>
        <p:sp>
          <p:nvSpPr>
            <p:cNvPr id="20" name="Oval 19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1085850" y="4130686"/>
            <a:ext cx="57308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70" name="משוואה" r:id="rId9" imgW="215640" imgH="152280" progId="Equation.3">
                    <p:embed/>
                  </p:oleObj>
                </mc:Choice>
                <mc:Fallback>
                  <p:oleObj name="משוואה" r:id="rId9" imgW="215640" imgH="1522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50" y="4130686"/>
                          <a:ext cx="573087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1" name="Straight Arrow Connector 30"/>
          <p:cNvCxnSpPr>
            <a:stCxn id="5" idx="6"/>
            <a:endCxn id="20" idx="2"/>
          </p:cNvCxnSpPr>
          <p:nvPr/>
        </p:nvCxnSpPr>
        <p:spPr>
          <a:xfrm>
            <a:off x="1643042" y="2821777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14" idx="2"/>
          </p:cNvCxnSpPr>
          <p:nvPr/>
        </p:nvCxnSpPr>
        <p:spPr>
          <a:xfrm>
            <a:off x="3714744" y="2821777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6"/>
            <a:endCxn id="11" idx="2"/>
          </p:cNvCxnSpPr>
          <p:nvPr/>
        </p:nvCxnSpPr>
        <p:spPr>
          <a:xfrm>
            <a:off x="5715008" y="2821777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1"/>
            <a:endCxn id="5" idx="7"/>
          </p:cNvCxnSpPr>
          <p:nvPr/>
        </p:nvCxnSpPr>
        <p:spPr>
          <a:xfrm rot="5400000" flipH="1" flipV="1">
            <a:off x="1285852" y="2341892"/>
            <a:ext cx="1588" cy="505142"/>
          </a:xfrm>
          <a:prstGeom prst="curvedConnector3">
            <a:avLst>
              <a:gd name="adj1" fmla="val 20324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1" idx="1"/>
            <a:endCxn id="11" idx="7"/>
          </p:cNvCxnSpPr>
          <p:nvPr/>
        </p:nvCxnSpPr>
        <p:spPr>
          <a:xfrm rot="5400000" flipH="1" flipV="1">
            <a:off x="7215206" y="2341892"/>
            <a:ext cx="1588" cy="505142"/>
          </a:xfrm>
          <a:prstGeom prst="curvedConnector3">
            <a:avLst>
              <a:gd name="adj1" fmla="val 20324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6"/>
            <a:endCxn id="23" idx="2"/>
          </p:cNvCxnSpPr>
          <p:nvPr/>
        </p:nvCxnSpPr>
        <p:spPr>
          <a:xfrm>
            <a:off x="1714480" y="4822041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2"/>
            <a:endCxn id="26" idx="6"/>
          </p:cNvCxnSpPr>
          <p:nvPr/>
        </p:nvCxnSpPr>
        <p:spPr>
          <a:xfrm rot="10800000">
            <a:off x="5715008" y="4822041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7" idx="5"/>
            <a:endCxn id="26" idx="3"/>
          </p:cNvCxnSpPr>
          <p:nvPr/>
        </p:nvCxnSpPr>
        <p:spPr>
          <a:xfrm rot="16200000" flipH="1">
            <a:off x="3357554" y="3301662"/>
            <a:ext cx="1588" cy="3495386"/>
          </a:xfrm>
          <a:prstGeom prst="curvedConnector3">
            <a:avLst>
              <a:gd name="adj1" fmla="val 20324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1"/>
            <a:endCxn id="5" idx="5"/>
          </p:cNvCxnSpPr>
          <p:nvPr/>
        </p:nvCxnSpPr>
        <p:spPr>
          <a:xfrm rot="16200000" flipV="1">
            <a:off x="1548885" y="3038629"/>
            <a:ext cx="1545636" cy="156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3" idx="0"/>
            <a:endCxn id="20" idx="4"/>
          </p:cNvCxnSpPr>
          <p:nvPr/>
        </p:nvCxnSpPr>
        <p:spPr>
          <a:xfrm rot="5400000" flipH="1" flipV="1">
            <a:off x="2678893" y="3821909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6" idx="0"/>
            <a:endCxn id="14" idx="4"/>
          </p:cNvCxnSpPr>
          <p:nvPr/>
        </p:nvCxnSpPr>
        <p:spPr>
          <a:xfrm rot="5400000" flipH="1" flipV="1">
            <a:off x="4679157" y="3821909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4"/>
            <a:endCxn id="8" idx="0"/>
          </p:cNvCxnSpPr>
          <p:nvPr/>
        </p:nvCxnSpPr>
        <p:spPr>
          <a:xfrm rot="5400000">
            <a:off x="6536545" y="3821909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5"/>
            <a:endCxn id="8" idx="1"/>
          </p:cNvCxnSpPr>
          <p:nvPr/>
        </p:nvCxnSpPr>
        <p:spPr>
          <a:xfrm rot="16200000" flipH="1">
            <a:off x="5513694" y="3145786"/>
            <a:ext cx="1545636" cy="1352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26" idx="4"/>
            <a:endCxn id="17" idx="4"/>
          </p:cNvCxnSpPr>
          <p:nvPr/>
        </p:nvCxnSpPr>
        <p:spPr>
          <a:xfrm rot="5400000">
            <a:off x="3357554" y="3143248"/>
            <a:ext cx="1588" cy="4000528"/>
          </a:xfrm>
          <a:prstGeom prst="curvedConnector3">
            <a:avLst>
              <a:gd name="adj1" fmla="val 350037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" idx="3"/>
            <a:endCxn id="17" idx="7"/>
          </p:cNvCxnSpPr>
          <p:nvPr/>
        </p:nvCxnSpPr>
        <p:spPr>
          <a:xfrm rot="5400000">
            <a:off x="1584604" y="3074348"/>
            <a:ext cx="1545636" cy="1495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8" idx="3"/>
            <a:endCxn id="23" idx="5"/>
          </p:cNvCxnSpPr>
          <p:nvPr/>
        </p:nvCxnSpPr>
        <p:spPr>
          <a:xfrm rot="5400000">
            <a:off x="5286380" y="3373100"/>
            <a:ext cx="1588" cy="3352510"/>
          </a:xfrm>
          <a:prstGeom prst="curvedConnector3">
            <a:avLst>
              <a:gd name="adj1" fmla="val 20324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071670" y="24288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071934" y="24288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215074" y="24288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72330" y="185736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071670" y="498849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357554" y="377404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357818" y="377404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286512" y="448842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224070" y="450057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500826" y="527424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572000" y="54885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786050" y="405980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286644" y="378619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786446" y="30596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643174" y="30596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142976" y="19288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83" name="Straight Arrow Connector 82"/>
          <p:cNvCxnSpPr>
            <a:endCxn id="5" idx="2"/>
          </p:cNvCxnSpPr>
          <p:nvPr/>
        </p:nvCxnSpPr>
        <p:spPr>
          <a:xfrm>
            <a:off x="428596" y="2357430"/>
            <a:ext cx="500066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3000364" y="4500570"/>
            <a:ext cx="714380" cy="642942"/>
            <a:chOff x="5357818" y="5429264"/>
            <a:chExt cx="714380" cy="642942"/>
          </a:xfrm>
        </p:grpSpPr>
        <p:sp>
          <p:nvSpPr>
            <p:cNvPr id="89" name="Oval 88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0" name="Object 89"/>
            <p:cNvGraphicFramePr>
              <a:graphicFrameLocks noChangeAspect="1"/>
            </p:cNvGraphicFramePr>
            <p:nvPr/>
          </p:nvGraphicFramePr>
          <p:xfrm>
            <a:off x="5434029" y="5570544"/>
            <a:ext cx="57467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71" name="משוואה" r:id="rId11" imgW="215640" imgH="152280" progId="Equation.3">
                    <p:embed/>
                  </p:oleObj>
                </mc:Choice>
                <mc:Fallback>
                  <p:oleObj name="משוואה" r:id="rId11" imgW="215640" imgH="1522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4029" y="5570544"/>
                          <a:ext cx="574675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Oval 90"/>
            <p:cNvSpPr/>
            <p:nvPr/>
          </p:nvSpPr>
          <p:spPr>
            <a:xfrm>
              <a:off x="5429256" y="5500702"/>
              <a:ext cx="571504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000628" y="4500570"/>
            <a:ext cx="714380" cy="642942"/>
            <a:chOff x="5357818" y="5429264"/>
            <a:chExt cx="714380" cy="642942"/>
          </a:xfrm>
        </p:grpSpPr>
        <p:sp>
          <p:nvSpPr>
            <p:cNvPr id="93" name="Oval 92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4" name="Object 93"/>
            <p:cNvGraphicFramePr>
              <a:graphicFrameLocks noChangeAspect="1"/>
            </p:cNvGraphicFramePr>
            <p:nvPr/>
          </p:nvGraphicFramePr>
          <p:xfrm>
            <a:off x="5449890" y="5570544"/>
            <a:ext cx="541338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72" name="משוואה" r:id="rId13" imgW="203040" imgH="152280" progId="Equation.3">
                    <p:embed/>
                  </p:oleObj>
                </mc:Choice>
                <mc:Fallback>
                  <p:oleObj name="משוואה" r:id="rId13" imgW="203040" imgH="15228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9890" y="5570544"/>
                          <a:ext cx="541338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Oval 94"/>
            <p:cNvSpPr/>
            <p:nvPr/>
          </p:nvSpPr>
          <p:spPr>
            <a:xfrm>
              <a:off x="5429256" y="5500702"/>
              <a:ext cx="571504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858016" y="2500306"/>
            <a:ext cx="714380" cy="642942"/>
            <a:chOff x="5357818" y="5429264"/>
            <a:chExt cx="714380" cy="642942"/>
          </a:xfrm>
        </p:grpSpPr>
        <p:sp>
          <p:nvSpPr>
            <p:cNvPr id="97" name="Oval 96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8" name="Object 97"/>
            <p:cNvGraphicFramePr>
              <a:graphicFrameLocks noChangeAspect="1"/>
            </p:cNvGraphicFramePr>
            <p:nvPr/>
          </p:nvGraphicFramePr>
          <p:xfrm>
            <a:off x="5449877" y="5583258"/>
            <a:ext cx="541338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73" name="משוואה" r:id="rId15" imgW="203040" imgH="139680" progId="Equation.3">
                    <p:embed/>
                  </p:oleObj>
                </mc:Choice>
                <mc:Fallback>
                  <p:oleObj name="משוואה" r:id="rId15" imgW="203040" imgH="13968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9877" y="5583258"/>
                          <a:ext cx="541338" cy="261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Oval 98"/>
            <p:cNvSpPr/>
            <p:nvPr/>
          </p:nvSpPr>
          <p:spPr>
            <a:xfrm>
              <a:off x="5429256" y="5500702"/>
              <a:ext cx="571504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8016" y="4500570"/>
            <a:ext cx="714380" cy="642942"/>
            <a:chOff x="5357818" y="5429264"/>
            <a:chExt cx="714380" cy="642942"/>
          </a:xfrm>
        </p:grpSpPr>
        <p:sp>
          <p:nvSpPr>
            <p:cNvPr id="101" name="Oval 100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02" name="Object 101"/>
            <p:cNvGraphicFramePr>
              <a:graphicFrameLocks noChangeAspect="1"/>
            </p:cNvGraphicFramePr>
            <p:nvPr/>
          </p:nvGraphicFramePr>
          <p:xfrm>
            <a:off x="5434002" y="5572132"/>
            <a:ext cx="57467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74" name="משוואה" r:id="rId17" imgW="215640" imgH="152280" progId="Equation.3">
                    <p:embed/>
                  </p:oleObj>
                </mc:Choice>
                <mc:Fallback>
                  <p:oleObj name="משוואה" r:id="rId17" imgW="215640" imgH="15228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4002" y="5572132"/>
                          <a:ext cx="574675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Oval 102"/>
            <p:cNvSpPr/>
            <p:nvPr/>
          </p:nvSpPr>
          <p:spPr>
            <a:xfrm>
              <a:off x="5429256" y="5500702"/>
              <a:ext cx="571504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12579</TotalTime>
  <Words>970</Words>
  <Application>Microsoft Office PowerPoint</Application>
  <PresentationFormat>On-screen Show (4:3)</PresentationFormat>
  <Paragraphs>354</Paragraphs>
  <Slides>31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Tahoma</vt:lpstr>
      <vt:lpstr>Times New Roman</vt:lpstr>
      <vt:lpstr>Verdana</vt:lpstr>
      <vt:lpstr>Office Theme</vt:lpstr>
      <vt:lpstr>משוואה</vt:lpstr>
      <vt:lpstr>Non Deterministic Finite Automata </vt:lpstr>
      <vt:lpstr>Roadmap for Lecture</vt:lpstr>
      <vt:lpstr>Example of an NFA</vt:lpstr>
      <vt:lpstr>Computation of an NFA</vt:lpstr>
      <vt:lpstr>Possible Computations</vt:lpstr>
      <vt:lpstr>Computation of an NFA - Example</vt:lpstr>
      <vt:lpstr>Computation tree of 01011</vt:lpstr>
      <vt:lpstr>Why do we Care About NFAs?</vt:lpstr>
      <vt:lpstr>Example - A Complicated DFA</vt:lpstr>
      <vt:lpstr>Example – An Equivalent NFA</vt:lpstr>
      <vt:lpstr>Example - A Complicated DFA</vt:lpstr>
      <vt:lpstr>DFA – A Formal Definition(Rerun)</vt:lpstr>
      <vt:lpstr>NFA – A Formal Definition</vt:lpstr>
      <vt:lpstr>Differences between NFA-s and DFA-s</vt:lpstr>
      <vt:lpstr>Computations of NFA-s</vt:lpstr>
      <vt:lpstr>Computations of NFA-s</vt:lpstr>
      <vt:lpstr>Equivalence Between DFAs and NFAs</vt:lpstr>
      <vt:lpstr> 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Summary</vt:lpstr>
    </vt:vector>
  </TitlesOfParts>
  <Company>Netanya Academic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Computability Theory</dc:title>
  <dc:creator>user</dc:creator>
  <cp:lastModifiedBy>Yadav, Priya</cp:lastModifiedBy>
  <cp:revision>350</cp:revision>
  <dcterms:created xsi:type="dcterms:W3CDTF">2008-09-19T17:45:06Z</dcterms:created>
  <dcterms:modified xsi:type="dcterms:W3CDTF">2021-02-10T18:22:03Z</dcterms:modified>
</cp:coreProperties>
</file>