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73DFA0-0B13-4CD4-8752-0F0BDDBC468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F91866-E164-46A2-9950-D0A2950F0C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Entity-Relationship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Composite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Cardinality 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 the number of entities to which another entity can be associated via a relationship set.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useful in describing binary relationship sets.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binary relationship set the mapping cardinality must be one of the following types: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to one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to many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to one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to many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Cardinalities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581" t="9547" r="388" b="9805"/>
          <a:stretch>
            <a:fillRect/>
          </a:stretch>
        </p:blipFill>
        <p:spPr bwMode="auto">
          <a:xfrm>
            <a:off x="228600" y="228600"/>
            <a:ext cx="8534400" cy="58975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super 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entity set is a set of one or more attributes whose values uniquely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dentify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entity.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candidate 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entity set is a minimal super key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candidate key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account_number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candidate key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account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several candidate keys may exist, one of the candidate keys is selected to be the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for Relationship sets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combination of primary keys of the participating entity sets forms a super key of a relationship set.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account_number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the super key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depositor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NOTE:  this means a pair of entity sets can have at most one relationship in a particular relationship set. 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if we wish to track all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access_dates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each account by each customer, we cannot assume a relationship for each access.  We can use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 though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consider the mapping cardinality of the relationship set when deciding what are the candidate keys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consider semantics of relationship set in selecting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primary key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case of more than one candidate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Rectangles represent entity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Diamonds represent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Lines link attributes to entity sets and entity sets to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Ellipses represent attributes</a:t>
            </a:r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Double ellipses represent </a:t>
            </a:r>
            <a:r>
              <a:rPr kumimoji="1" lang="en-US" sz="1800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 attributes.</a:t>
            </a:r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Dashed ellipses denote derived attributes.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 smtClean="0">
                <a:latin typeface="Times New Roman" pitchFamily="18" charset="0"/>
                <a:cs typeface="Times New Roman" pitchFamily="18" charset="0"/>
              </a:rPr>
              <a:t>Underline indicates primary key attributes (will study later)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 l="423" t="30743" r="635" b="31024"/>
          <a:stretch>
            <a:fillRect/>
          </a:stretch>
        </p:blipFill>
        <p:spPr bwMode="auto">
          <a:xfrm>
            <a:off x="1066800" y="4343400"/>
            <a:ext cx="7175500" cy="2079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E-R Diagram With Composite,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Derived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Sets with 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2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kumimoji="0" lang="en-US" sz="2000" dirty="0" smtClean="0">
                <a:latin typeface="Times New Roman" pitchFamily="18" charset="0"/>
                <a:cs typeface="Times New Roman" pitchFamily="18" charset="0"/>
              </a:rPr>
              <a:t>Entity sets of a relationship need not be distinct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labels “manager” and “worker” are called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they specify how employee entities interact via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works_for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relationship set.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Roles are indicated in E-R diagrams by labeling the lines that connect diamonds to rectangles.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Role labels are optional, and are used to clarify semantics of the relationship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l="578" t="17995" r="578" b="17995"/>
          <a:stretch>
            <a:fillRect/>
          </a:stretch>
        </p:blipFill>
        <p:spPr bwMode="auto">
          <a:xfrm>
            <a:off x="1316038" y="3768725"/>
            <a:ext cx="6046787" cy="2936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E-R Diagram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Issues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 Entity Sets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Extended E-R Features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of the Bank Database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Cardinality 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express cardinality constraints by drawing either a directed line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One-to-one relationship: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customer is associated with at most one loan via the relationship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borrower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loan is associated with at most one customer via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borrower</a:t>
            </a:r>
          </a:p>
          <a:p>
            <a:pPr lvl="1"/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one-to-many relationship a loan is associated with at most one customer via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borrower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 customer is associated with several (including 0) loans via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borrower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609600" y="3352800"/>
            <a:ext cx="8037513" cy="21859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to One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many-to-one relationship a loan is associated with several (including 0) customers via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borrower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customer is associated with at most one loan via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borrower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685800" y="3810000"/>
            <a:ext cx="7508875" cy="23844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To Many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customer is associated with several (possibly 0) loans via borrower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loan is associated with several (possibly 0) customers via borrower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762000" y="4343400"/>
            <a:ext cx="7723187" cy="2281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E-R Diagram with a Ternary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Week Entity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entity set that does not have a primary key is referred to as a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weak entity 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existence of a weak entity set depends on the existence of a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identifying entity set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Identifying relationship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depicted using a double diamond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discriminator</a:t>
            </a: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or partial key)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weak entity set is the set of attributes that distinguishes among all the entities of a weak entity set.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key of a weak entity set is formed by the primary key of the strong entity set on which the weak entity set is existence dependent, plus the weak entity set’s discriminator.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 Entity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depict a weak entity set by double rectangles.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underline the discriminator of a weak entity set  with a dashed line.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payment_number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discriminator of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payment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set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Primary key for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payment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loan_number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payment_number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555" t="28395" r="555" b="28149"/>
          <a:stretch>
            <a:fillRect/>
          </a:stretch>
        </p:blipFill>
        <p:spPr bwMode="auto">
          <a:xfrm>
            <a:off x="823913" y="3789363"/>
            <a:ext cx="7629525" cy="2514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loan_number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were explicitly stored,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payment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could be made a strong entity, but then the relationship between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payment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loan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would be duplicated by an implicit relationship defined by the attribute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loan_number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common to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payment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loan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9154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Top-down design process; we designate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subgroupings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within an entity set that are distinctive from other entities in the set.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subgroupings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become lower-level entity sets that have attributes or participate in relationships that do not apply to the higher-level entity set.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Depicted by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component labeled ISA (E.g.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“is a”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inheritance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a lower-level entity set inherits all the attributes and relationship participation of the higher-level entity set to which it is linked.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1617" t="1086" r="11821" b="815"/>
          <a:stretch>
            <a:fillRect/>
          </a:stretch>
        </p:blipFill>
        <p:spPr bwMode="auto">
          <a:xfrm>
            <a:off x="152400" y="0"/>
            <a:ext cx="8763000" cy="6858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bottom-up design process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– combine a number of entity sets that share the same features into a higher-level entity set.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terms specialization and generalization are used interchangeably.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Can have multiple specializations of an entity set based on different features.  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permanent_employee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temporary_employee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in addition to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officer 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secretary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teller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Each particular employee would be </a:t>
            </a:r>
          </a:p>
          <a:p>
            <a:pPr lvl="1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 member of one of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permanent_employee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temporary_employee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and also a member of one of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officer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secretary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teller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ISA relationship also referred to as </a:t>
            </a:r>
            <a:r>
              <a:rPr lang="en-US" sz="3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3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subclass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modeled as: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collection of entities,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among entities.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object that exists and is distinguishable from other objects.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 specific person, company, event, plant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Entities have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people have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addresses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entity 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set of entities of the same type that share the same properties.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set of all persons, companies, trees, holidays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Aggregation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 dirty="0" smtClean="0">
                <a:latin typeface="Times New Roman" pitchFamily="18" charset="0"/>
                <a:cs typeface="Times New Roman" pitchFamily="18" charset="0"/>
              </a:rPr>
              <a:t>Consider the ternary relationship </a:t>
            </a:r>
            <a:r>
              <a:rPr kumimoji="1" lang="en-US" sz="2400" i="1" dirty="0" err="1" smtClean="0">
                <a:latin typeface="Times New Roman" pitchFamily="18" charset="0"/>
                <a:cs typeface="Times New Roman" pitchFamily="18" charset="0"/>
              </a:rPr>
              <a:t>works_on</a:t>
            </a:r>
            <a:r>
              <a:rPr kumimoji="1" lang="en-US" sz="2400" dirty="0" smtClean="0">
                <a:latin typeface="Times New Roman" pitchFamily="18" charset="0"/>
                <a:cs typeface="Times New Roman" pitchFamily="18" charset="0"/>
              </a:rPr>
              <a:t>, which we saw earlier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 dirty="0" smtClean="0">
                <a:latin typeface="Times New Roman" pitchFamily="18" charset="0"/>
                <a:cs typeface="Times New Roman" pitchFamily="18" charset="0"/>
              </a:rPr>
              <a:t> Suppose we want to record managers for tasks performed by an employee at a branch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417" t="2777" r="626" b="2777"/>
          <a:stretch>
            <a:fillRect/>
          </a:stretch>
        </p:blipFill>
        <p:spPr bwMode="auto">
          <a:xfrm>
            <a:off x="304800" y="3048000"/>
            <a:ext cx="8686800" cy="3810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9916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sets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works_on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manages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represent overlapping information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manages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 corresponds to a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works_on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some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works_on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relationships may not correspond to any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manages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can’t discard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works_on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Eliminate this redundancy via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aggregation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Treat relationship as an abstract entity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relationships between relationships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Abstraction of relationship into new entity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Without introducing redundancy, the following diagram represents: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employee works on a particular job at a particular branch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employee, branch, job combination may have an associated manager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 Diagram Aggregation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 Sets customer and loan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648200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1029"/>
          <p:cNvPicPr>
            <a:picLocks noChangeAspect="1" noChangeArrowheads="1"/>
          </p:cNvPicPr>
          <p:nvPr/>
        </p:nvPicPr>
        <p:blipFill>
          <a:blip r:embed="rId2"/>
          <a:srcRect l="2493" t="7654" r="1529" b="8435"/>
          <a:stretch>
            <a:fillRect/>
          </a:stretch>
        </p:blipFill>
        <p:spPr bwMode="auto">
          <a:xfrm>
            <a:off x="0" y="2438400"/>
            <a:ext cx="8316913" cy="4191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Example: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depositor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A-102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entity	relationship set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relationship 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mathematical relation among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{(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|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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where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  (Hayes, A-102) 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depositor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set Barrower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973" t="7632" r="1973" b="8157"/>
          <a:stretch>
            <a:fillRect/>
          </a:stretch>
        </p:blipFill>
        <p:spPr bwMode="auto">
          <a:xfrm>
            <a:off x="533400" y="1600200"/>
            <a:ext cx="7480248" cy="4525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91600" cy="563880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instance,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depositor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relationship set between entity sets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may have the attribute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access-date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l="436" t="6686" r="655" b="6395"/>
          <a:stretch>
            <a:fillRect/>
          </a:stretch>
        </p:blipFill>
        <p:spPr bwMode="auto">
          <a:xfrm>
            <a:off x="228600" y="2478088"/>
            <a:ext cx="8458200" cy="43799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of a Relationship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Refers to number of entity sets that participate in a relationship set.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sets that involve two entity sets are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(or degree two).  Generally, most relationship sets in a database system are binary.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sets may involve more than two entity sets.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Relationships between more than two entity sets are rare.  Most relationships are binary. (More on this later.)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customer = </a:t>
            </a: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customer_name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, 		     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customer_street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customer_city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	loan = </a:t>
            </a: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i="1" dirty="0" err="1" smtClean="0">
                <a:latin typeface="Times New Roman" pitchFamily="18" charset="0"/>
                <a:cs typeface="Times New Roman" pitchFamily="18" charset="0"/>
              </a:rPr>
              <a:t>loan_number</a:t>
            </a:r>
            <a:r>
              <a:rPr kumimoji="1" lang="en-US" i="1" dirty="0" smtClean="0">
                <a:latin typeface="Times New Roman" pitchFamily="18" charset="0"/>
                <a:cs typeface="Times New Roman" pitchFamily="18" charset="0"/>
              </a:rPr>
              <a:t>, amount </a:t>
            </a:r>
            <a:r>
              <a:rPr kumimoji="1"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the set of permitted values for each attribute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 types: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attributes.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Single-valued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multi-valued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phone_numbers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computed from other attributes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age, given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date_of_birth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Microsoft Office PowerPoint</Application>
  <PresentationFormat>On-screen Show (4:3)</PresentationFormat>
  <Paragraphs>156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Franklin Gothic Book</vt:lpstr>
      <vt:lpstr>Monotype Sorts</vt:lpstr>
      <vt:lpstr>Perpetua</vt:lpstr>
      <vt:lpstr>Symbol</vt:lpstr>
      <vt:lpstr>Times New Roman</vt:lpstr>
      <vt:lpstr>Wingdings 2</vt:lpstr>
      <vt:lpstr>Equity</vt:lpstr>
      <vt:lpstr>Entity-Relationship Model</vt:lpstr>
      <vt:lpstr>Outline</vt:lpstr>
      <vt:lpstr> Modeling </vt:lpstr>
      <vt:lpstr>Entity Sets customer and loan</vt:lpstr>
      <vt:lpstr>Relationship</vt:lpstr>
      <vt:lpstr>Relationship set Barrower</vt:lpstr>
      <vt:lpstr>Relationship set</vt:lpstr>
      <vt:lpstr>Degree of a Relationship Set</vt:lpstr>
      <vt:lpstr>Attributes</vt:lpstr>
      <vt:lpstr>Composite Attributes</vt:lpstr>
      <vt:lpstr>Mapping Cardinality Constraints</vt:lpstr>
      <vt:lpstr>Mapping Cardinalities</vt:lpstr>
      <vt:lpstr>PowerPoint Presentation</vt:lpstr>
      <vt:lpstr>Keys</vt:lpstr>
      <vt:lpstr>Keys for Relationship sets</vt:lpstr>
      <vt:lpstr>ER Diagram</vt:lpstr>
      <vt:lpstr>E-R Diagram With Composite, Multivalued, and Derived Attributes</vt:lpstr>
      <vt:lpstr>Relationship Sets with Attributes</vt:lpstr>
      <vt:lpstr>Roles</vt:lpstr>
      <vt:lpstr>Cardinality Constraints</vt:lpstr>
      <vt:lpstr>Many to One</vt:lpstr>
      <vt:lpstr>Many To Many</vt:lpstr>
      <vt:lpstr>E-R Diagram with a Ternary Relationship</vt:lpstr>
      <vt:lpstr>Week Entity Set</vt:lpstr>
      <vt:lpstr>Weak Entity set</vt:lpstr>
      <vt:lpstr>Continued…</vt:lpstr>
      <vt:lpstr>Specialization</vt:lpstr>
      <vt:lpstr>PowerPoint Presentation</vt:lpstr>
      <vt:lpstr>Generalization</vt:lpstr>
      <vt:lpstr>Aggregation</vt:lpstr>
      <vt:lpstr>PowerPoint Presentation</vt:lpstr>
      <vt:lpstr>ER Diagram Aggregation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Yadav, Priya</dc:creator>
  <cp:lastModifiedBy>Yadav, Priya</cp:lastModifiedBy>
  <cp:revision>2</cp:revision>
  <dcterms:modified xsi:type="dcterms:W3CDTF">2021-02-10T18:18:51Z</dcterms:modified>
</cp:coreProperties>
</file>