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0" d="100"/>
          <a:sy n="40" d="100"/>
        </p:scale>
        <p:origin x="1224"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051C7C-BA49-4522-BAED-2748EC42EB9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51C7C-BA49-4522-BAED-2748EC42EB9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51C7C-BA49-4522-BAED-2748EC42EB9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51C7C-BA49-4522-BAED-2748EC42EB9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51C7C-BA49-4522-BAED-2748EC42EB9F}"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051C7C-BA49-4522-BAED-2748EC42EB9F}"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051C7C-BA49-4522-BAED-2748EC42EB9F}" type="datetimeFigureOut">
              <a:rPr lang="en-US" smtClean="0"/>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051C7C-BA49-4522-BAED-2748EC42EB9F}" type="datetimeFigureOut">
              <a:rPr lang="en-US" smtClean="0"/>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51C7C-BA49-4522-BAED-2748EC42EB9F}" type="datetimeFigureOut">
              <a:rPr lang="en-US" smtClean="0"/>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51C7C-BA49-4522-BAED-2748EC42EB9F}"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51C7C-BA49-4522-BAED-2748EC42EB9F}"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C6F89-70B8-46B2-BBCC-2F15220A26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51C7C-BA49-4522-BAED-2748EC42EB9F}" type="datetimeFigureOut">
              <a:rPr lang="en-US" smtClean="0"/>
              <a:t>2/10/2021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C6F89-70B8-46B2-BBCC-2F15220A26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tudytonight.com/dbms/third-normal-form.ph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tudytonight.com/dbms/boyce-codd-normal-form.ph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tudytonight.com/dbms/fourth-normal-form.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ea typeface="Tahoma" pitchFamily="34" charset="0"/>
                <a:cs typeface="Times New Roman" pitchFamily="18" charset="0"/>
              </a:rPr>
              <a:t>Normalization</a:t>
            </a:r>
            <a:endParaRPr lang="en-US" dirty="0">
              <a:latin typeface="Times New Roman" pitchFamily="18" charset="0"/>
              <a:ea typeface="Tahoma" pitchFamily="34"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First Normal Form (1NF)</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a table to be in the First Normal Form, it should follow the following 4 rules:</a:t>
            </a:r>
          </a:p>
          <a:p>
            <a:r>
              <a:rPr lang="en-US" dirty="0">
                <a:latin typeface="Times New Roman" pitchFamily="18" charset="0"/>
                <a:cs typeface="Times New Roman" pitchFamily="18" charset="0"/>
              </a:rPr>
              <a:t>It should only have single(atomic) valued attributes/columns.</a:t>
            </a:r>
          </a:p>
          <a:p>
            <a:r>
              <a:rPr lang="en-US" dirty="0">
                <a:latin typeface="Times New Roman" pitchFamily="18" charset="0"/>
                <a:cs typeface="Times New Roman" pitchFamily="18" charset="0"/>
              </a:rPr>
              <a:t>Values stored in a column should be of the same domain</a:t>
            </a:r>
          </a:p>
          <a:p>
            <a:r>
              <a:rPr lang="en-US" dirty="0">
                <a:latin typeface="Times New Roman" pitchFamily="18" charset="0"/>
                <a:cs typeface="Times New Roman" pitchFamily="18" charset="0"/>
              </a:rPr>
              <a:t>All the columns in a table should have unique names.</a:t>
            </a:r>
          </a:p>
          <a:p>
            <a:r>
              <a:rPr lang="en-US" dirty="0">
                <a:latin typeface="Times New Roman" pitchFamily="18" charset="0"/>
                <a:cs typeface="Times New Roman" pitchFamily="18" charset="0"/>
              </a:rPr>
              <a:t>And the order in which data is stored, does not matter.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Second Normal Form (2NF)</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a table to be in the Second Normal Form,</a:t>
            </a:r>
          </a:p>
          <a:p>
            <a:r>
              <a:rPr lang="en-US" dirty="0">
                <a:latin typeface="Times New Roman" pitchFamily="18" charset="0"/>
                <a:cs typeface="Times New Roman" pitchFamily="18" charset="0"/>
              </a:rPr>
              <a:t>It should be in the First Normal form.</a:t>
            </a:r>
          </a:p>
          <a:p>
            <a:r>
              <a:rPr lang="en-US" dirty="0">
                <a:latin typeface="Times New Roman" pitchFamily="18" charset="0"/>
                <a:cs typeface="Times New Roman" pitchFamily="18" charset="0"/>
              </a:rPr>
              <a:t>And, it should not have Partial Dependency.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3</a:t>
            </a:r>
            <a:r>
              <a:rPr lang="en-US" dirty="0" smtClean="0">
                <a:latin typeface="Times New Roman" pitchFamily="18" charset="0"/>
                <a:cs typeface="Times New Roman" pitchFamily="18" charset="0"/>
              </a:rPr>
              <a:t>NF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A table is said to be in the Third Normal Form when,</a:t>
            </a:r>
          </a:p>
          <a:p>
            <a:r>
              <a:rPr lang="en-US" dirty="0">
                <a:latin typeface="Times New Roman" pitchFamily="18" charset="0"/>
                <a:cs typeface="Times New Roman" pitchFamily="18" charset="0"/>
              </a:rPr>
              <a:t>It is in the Second Normal form.</a:t>
            </a:r>
          </a:p>
          <a:p>
            <a:r>
              <a:rPr lang="en-US" dirty="0">
                <a:latin typeface="Times New Roman" pitchFamily="18" charset="0"/>
                <a:cs typeface="Times New Roman" pitchFamily="18" charset="0"/>
              </a:rPr>
              <a:t>And, it doesn't have Transitive Dependency.</a:t>
            </a:r>
          </a:p>
          <a:p>
            <a:r>
              <a:rPr lang="en-US" dirty="0">
                <a:latin typeface="Times New Roman" pitchFamily="18" charset="0"/>
                <a:cs typeface="Times New Roman" pitchFamily="18" charset="0"/>
              </a:rPr>
              <a:t>Here is the </a:t>
            </a:r>
            <a:r>
              <a:rPr lang="en-US" b="1" dirty="0">
                <a:latin typeface="Times New Roman" pitchFamily="18" charset="0"/>
                <a:cs typeface="Times New Roman" pitchFamily="18" charset="0"/>
                <a:hlinkClick r:id="rId2"/>
              </a:rPr>
              <a:t>Third Normal Form</a:t>
            </a:r>
            <a:r>
              <a:rPr lang="en-US" dirty="0">
                <a:latin typeface="Times New Roman" pitchFamily="18" charset="0"/>
                <a:cs typeface="Times New Roman" pitchFamily="18" charset="0"/>
              </a:rPr>
              <a:t> tutorial. But we suggest you to first study about the second normal form and then head over to the third normal form.</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BCNF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b="1" dirty="0">
                <a:latin typeface="Times New Roman" pitchFamily="18" charset="0"/>
                <a:cs typeface="Times New Roman" pitchFamily="18" charset="0"/>
              </a:rPr>
              <a:t>Boyce and </a:t>
            </a:r>
            <a:r>
              <a:rPr lang="en-US" b="1" dirty="0" err="1">
                <a:latin typeface="Times New Roman" pitchFamily="18" charset="0"/>
                <a:cs typeface="Times New Roman" pitchFamily="18" charset="0"/>
              </a:rPr>
              <a:t>Codd</a:t>
            </a:r>
            <a:r>
              <a:rPr lang="en-US" b="1" dirty="0">
                <a:latin typeface="Times New Roman" pitchFamily="18" charset="0"/>
                <a:cs typeface="Times New Roman" pitchFamily="18" charset="0"/>
              </a:rPr>
              <a:t> Normal Form</a:t>
            </a:r>
            <a:r>
              <a:rPr lang="en-US" dirty="0">
                <a:latin typeface="Times New Roman" pitchFamily="18" charset="0"/>
                <a:cs typeface="Times New Roman" pitchFamily="18" charset="0"/>
              </a:rPr>
              <a:t> is a higher version of the Third Normal form. This form deals with certain type of anomaly that is not handled by 3NF. A 3NF table which does not have multiple overlapping candidate keys is said to be in BCNF. For a table to be in BCNF, following conditions must be satisfied:</a:t>
            </a:r>
          </a:p>
          <a:p>
            <a:r>
              <a:rPr lang="en-US" dirty="0">
                <a:latin typeface="Times New Roman" pitchFamily="18" charset="0"/>
                <a:cs typeface="Times New Roman" pitchFamily="18" charset="0"/>
              </a:rPr>
              <a:t>R must be in 3rd Normal Form</a:t>
            </a:r>
          </a:p>
          <a:p>
            <a:r>
              <a:rPr lang="en-US" dirty="0">
                <a:latin typeface="Times New Roman" pitchFamily="18" charset="0"/>
                <a:cs typeface="Times New Roman" pitchFamily="18" charset="0"/>
              </a:rPr>
              <a:t>and, for each functional dependency ( X → Y ), X should be a super Key.</a:t>
            </a:r>
          </a:p>
          <a:p>
            <a:r>
              <a:rPr lang="en-US" dirty="0">
                <a:latin typeface="Times New Roman" pitchFamily="18" charset="0"/>
                <a:cs typeface="Times New Roman" pitchFamily="18" charset="0"/>
              </a:rPr>
              <a:t>To learn about BCNF in detail with a very easy to understand example, head to </a:t>
            </a:r>
            <a:r>
              <a:rPr lang="en-US" b="1" dirty="0" err="1">
                <a:latin typeface="Times New Roman" pitchFamily="18" charset="0"/>
                <a:cs typeface="Times New Roman" pitchFamily="18" charset="0"/>
                <a:hlinkClick r:id="rId2"/>
              </a:rPr>
              <a:t>Boye-Codd</a:t>
            </a:r>
            <a:r>
              <a:rPr lang="en-US" b="1" dirty="0">
                <a:latin typeface="Times New Roman" pitchFamily="18" charset="0"/>
                <a:cs typeface="Times New Roman" pitchFamily="18" charset="0"/>
                <a:hlinkClick r:id="rId2"/>
              </a:rPr>
              <a:t> Normal Form</a:t>
            </a:r>
            <a:r>
              <a:rPr lang="en-US" dirty="0">
                <a:latin typeface="Times New Roman" pitchFamily="18" charset="0"/>
                <a:cs typeface="Times New Roman" pitchFamily="18" charset="0"/>
              </a:rPr>
              <a:t> tutorial.</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4NF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a:t>A table is said to be in the Fourth Normal Form when,</a:t>
            </a:r>
          </a:p>
          <a:p>
            <a:r>
              <a:rPr lang="en-US" dirty="0"/>
              <a:t>It is in the Boyce-</a:t>
            </a:r>
            <a:r>
              <a:rPr lang="en-US" dirty="0" err="1"/>
              <a:t>Codd</a:t>
            </a:r>
            <a:r>
              <a:rPr lang="en-US" dirty="0"/>
              <a:t> Normal Form.</a:t>
            </a:r>
          </a:p>
          <a:p>
            <a:r>
              <a:rPr lang="en-US" dirty="0"/>
              <a:t>And, it doesn't have Multi-Valued Dependency.</a:t>
            </a:r>
          </a:p>
          <a:p>
            <a:r>
              <a:rPr lang="en-US" dirty="0"/>
              <a:t>Here is the </a:t>
            </a:r>
            <a:r>
              <a:rPr lang="en-US" b="1" dirty="0">
                <a:hlinkClick r:id="rId2"/>
              </a:rPr>
              <a:t>Fourth Normal Form</a:t>
            </a:r>
            <a:r>
              <a:rPr lang="en-US" dirty="0"/>
              <a:t> tutorial. But we suggest you to understand other normal forms before you head over to the fourth normal form.</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Definition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8915400" cy="4953000"/>
          </a:xfrm>
        </p:spPr>
        <p:txBody>
          <a:bodyPr>
            <a:normAutofit/>
          </a:bodyPr>
          <a:lstStyle/>
          <a:p>
            <a:r>
              <a:rPr lang="en-US" dirty="0">
                <a:latin typeface="Times New Roman" pitchFamily="18" charset="0"/>
                <a:cs typeface="Times New Roman" pitchFamily="18" charset="0"/>
              </a:rPr>
              <a:t>Database Normalization is a technique of </a:t>
            </a:r>
            <a:r>
              <a:rPr lang="en-US" dirty="0" smtClean="0">
                <a:latin typeface="Times New Roman" pitchFamily="18" charset="0"/>
                <a:cs typeface="Times New Roman" pitchFamily="18" charset="0"/>
              </a:rPr>
              <a:t>organizing </a:t>
            </a:r>
            <a:r>
              <a:rPr lang="en-US" dirty="0">
                <a:latin typeface="Times New Roman" pitchFamily="18" charset="0"/>
                <a:cs typeface="Times New Roman" pitchFamily="18" charset="0"/>
              </a:rPr>
              <a:t>the data in the database</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Normalization is a systematic approach of decomposing tables to eliminate data </a:t>
            </a:r>
            <a:r>
              <a:rPr lang="en-US" dirty="0" smtClean="0">
                <a:latin typeface="Times New Roman" pitchFamily="18" charset="0"/>
                <a:cs typeface="Times New Roman" pitchFamily="18" charset="0"/>
              </a:rPr>
              <a:t>redundancy (</a:t>
            </a:r>
            <a:r>
              <a:rPr lang="en-US" dirty="0">
                <a:latin typeface="Times New Roman" pitchFamily="18" charset="0"/>
                <a:cs typeface="Times New Roman" pitchFamily="18" charset="0"/>
              </a:rPr>
              <a:t>repetition) and undesirable characteristics like Insertion, Update and Deletion Anomalies.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It is a multi-step process that puts data into tabular form, removing duplicated data from the relation tables.</a:t>
            </a: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Continued…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458200" cy="4525963"/>
          </a:xfrm>
        </p:spPr>
        <p:txBody>
          <a:bodyPr/>
          <a:lstStyle/>
          <a:p>
            <a:r>
              <a:rPr lang="en-US" dirty="0">
                <a:latin typeface="Times New Roman" pitchFamily="18" charset="0"/>
                <a:cs typeface="Times New Roman" pitchFamily="18" charset="0"/>
              </a:rPr>
              <a:t>Normalization is used for mainly two purposes,</a:t>
            </a:r>
          </a:p>
          <a:p>
            <a:r>
              <a:rPr lang="en-US" dirty="0">
                <a:latin typeface="Times New Roman" pitchFamily="18" charset="0"/>
                <a:cs typeface="Times New Roman" pitchFamily="18" charset="0"/>
              </a:rPr>
              <a:t>Eliminating redundant(useless) data.</a:t>
            </a:r>
          </a:p>
          <a:p>
            <a:r>
              <a:rPr lang="en-US" dirty="0">
                <a:latin typeface="Times New Roman" pitchFamily="18" charset="0"/>
                <a:cs typeface="Times New Roman" pitchFamily="18" charset="0"/>
              </a:rPr>
              <a:t>Ensuring data dependencies make sense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data is logically stored.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Problems Without Normalization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If a table is not properly normalized and have data </a:t>
            </a:r>
            <a:r>
              <a:rPr lang="en-US" dirty="0" smtClean="0">
                <a:latin typeface="Times New Roman" pitchFamily="18" charset="0"/>
                <a:cs typeface="Times New Roman" pitchFamily="18" charset="0"/>
              </a:rPr>
              <a:t>redundancy</a:t>
            </a:r>
          </a:p>
          <a:p>
            <a:r>
              <a:rPr lang="en-US" dirty="0">
                <a:latin typeface="Times New Roman" pitchFamily="18" charset="0"/>
                <a:cs typeface="Times New Roman" pitchFamily="18" charset="0"/>
              </a:rPr>
              <a:t> it will not only eat up extra memory space but will also make it difficult to handle and update the database, without facing data loss.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Insertion, </a:t>
            </a:r>
            <a:r>
              <a:rPr lang="en-US" dirty="0" err="1">
                <a:latin typeface="Times New Roman" pitchFamily="18" charset="0"/>
                <a:cs typeface="Times New Roman" pitchFamily="18" charset="0"/>
              </a:rPr>
              <a:t>Updation</a:t>
            </a:r>
            <a:r>
              <a:rPr lang="en-US" dirty="0">
                <a:latin typeface="Times New Roman" pitchFamily="18" charset="0"/>
                <a:cs typeface="Times New Roman" pitchFamily="18" charset="0"/>
              </a:rPr>
              <a:t> and Deletion Anomalies are very frequent if database is not normalized.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Student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8686800" cy="4525963"/>
          </a:xfrm>
        </p:spPr>
        <p:txBody>
          <a:bodyPr>
            <a:normAutofit fontScale="92500"/>
          </a:bodyPr>
          <a:lstStyle/>
          <a:p>
            <a:pPr>
              <a:buNone/>
            </a:pPr>
            <a:r>
              <a:rPr lang="en-US" dirty="0" smtClean="0"/>
              <a:t>	</a:t>
            </a:r>
            <a:r>
              <a:rPr lang="en-US" dirty="0" err="1" smtClean="0">
                <a:latin typeface="Times New Roman" pitchFamily="18" charset="0"/>
                <a:cs typeface="Times New Roman" pitchFamily="18" charset="0"/>
              </a:rPr>
              <a:t>Rollno</a:t>
            </a:r>
            <a:r>
              <a:rPr lang="en-US" dirty="0" smtClean="0">
                <a:latin typeface="Times New Roman" pitchFamily="18" charset="0"/>
                <a:cs typeface="Times New Roman" pitchFamily="18" charset="0"/>
              </a:rPr>
              <a:t>	name		branch	</a:t>
            </a:r>
            <a:r>
              <a:rPr lang="en-US" dirty="0" err="1" smtClean="0">
                <a:latin typeface="Times New Roman" pitchFamily="18" charset="0"/>
                <a:cs typeface="Times New Roman" pitchFamily="18" charset="0"/>
              </a:rPr>
              <a:t>hod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office_tel</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401	</a:t>
            </a:r>
            <a:r>
              <a:rPr lang="en-US" dirty="0" err="1" smtClean="0">
                <a:latin typeface="Times New Roman" pitchFamily="18" charset="0"/>
                <a:cs typeface="Times New Roman" pitchFamily="18" charset="0"/>
              </a:rPr>
              <a:t>Akon</a:t>
            </a:r>
            <a:r>
              <a:rPr lang="en-US" dirty="0" smtClean="0">
                <a:latin typeface="Times New Roman" pitchFamily="18" charset="0"/>
                <a:cs typeface="Times New Roman" pitchFamily="18" charset="0"/>
              </a:rPr>
              <a:t>		CSE		Mr. X		53337</a:t>
            </a:r>
          </a:p>
          <a:p>
            <a:pPr>
              <a:buNone/>
            </a:pPr>
            <a:r>
              <a:rPr lang="en-US" dirty="0" smtClean="0">
                <a:latin typeface="Times New Roman" pitchFamily="18" charset="0"/>
                <a:cs typeface="Times New Roman" pitchFamily="18" charset="0"/>
              </a:rPr>
              <a:t>	402	</a:t>
            </a:r>
            <a:r>
              <a:rPr lang="en-US" dirty="0" err="1" smtClean="0">
                <a:latin typeface="Times New Roman" pitchFamily="18" charset="0"/>
                <a:cs typeface="Times New Roman" pitchFamily="18" charset="0"/>
              </a:rPr>
              <a:t>Bkon</a:t>
            </a:r>
            <a:r>
              <a:rPr lang="en-US" dirty="0" smtClean="0">
                <a:latin typeface="Times New Roman" pitchFamily="18" charset="0"/>
                <a:cs typeface="Times New Roman" pitchFamily="18" charset="0"/>
              </a:rPr>
              <a:t>		CSE		Mr. X		53337</a:t>
            </a:r>
          </a:p>
          <a:p>
            <a:pPr>
              <a:buNone/>
            </a:pPr>
            <a:r>
              <a:rPr lang="en-US" dirty="0" smtClean="0">
                <a:latin typeface="Times New Roman" pitchFamily="18" charset="0"/>
                <a:cs typeface="Times New Roman" pitchFamily="18" charset="0"/>
              </a:rPr>
              <a:t>	403	</a:t>
            </a:r>
            <a:r>
              <a:rPr lang="en-US" dirty="0" err="1" smtClean="0">
                <a:latin typeface="Times New Roman" pitchFamily="18" charset="0"/>
                <a:cs typeface="Times New Roman" pitchFamily="18" charset="0"/>
              </a:rPr>
              <a:t>Ckon</a:t>
            </a:r>
            <a:r>
              <a:rPr lang="en-US" dirty="0" smtClean="0">
                <a:latin typeface="Times New Roman" pitchFamily="18" charset="0"/>
                <a:cs typeface="Times New Roman" pitchFamily="18" charset="0"/>
              </a:rPr>
              <a:t>		CSE		Mr. X		53337</a:t>
            </a:r>
          </a:p>
          <a:p>
            <a:pPr>
              <a:buNone/>
            </a:pPr>
            <a:r>
              <a:rPr lang="en-US" dirty="0" smtClean="0">
                <a:latin typeface="Times New Roman" pitchFamily="18" charset="0"/>
                <a:cs typeface="Times New Roman" pitchFamily="18" charset="0"/>
              </a:rPr>
              <a:t>	404	</a:t>
            </a:r>
            <a:r>
              <a:rPr lang="en-US" dirty="0" err="1" smtClean="0">
                <a:latin typeface="Times New Roman" pitchFamily="18" charset="0"/>
                <a:cs typeface="Times New Roman" pitchFamily="18" charset="0"/>
              </a:rPr>
              <a:t>Dkon</a:t>
            </a:r>
            <a:r>
              <a:rPr lang="en-US" dirty="0" smtClean="0">
                <a:latin typeface="Times New Roman" pitchFamily="18" charset="0"/>
                <a:cs typeface="Times New Roman" pitchFamily="18" charset="0"/>
              </a:rPr>
              <a:t>		CSE		Mr. X		53337</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Limitation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In the table above, we have data of 4 Computer Sci. students.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we can see, data for the fields </a:t>
            </a:r>
            <a:r>
              <a:rPr lang="en-US" dirty="0" smtClean="0">
                <a:latin typeface="Times New Roman" pitchFamily="18" charset="0"/>
                <a:cs typeface="Times New Roman" pitchFamily="18" charset="0"/>
              </a:rPr>
              <a:t>branch</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hod</a:t>
            </a:r>
            <a:r>
              <a:rPr lang="en-US" dirty="0">
                <a:latin typeface="Times New Roman" pitchFamily="18" charset="0"/>
                <a:cs typeface="Times New Roman" pitchFamily="18" charset="0"/>
              </a:rPr>
              <a:t>(Head of Department) and </a:t>
            </a:r>
            <a:r>
              <a:rPr lang="en-US" dirty="0" err="1" smtClean="0">
                <a:latin typeface="Times New Roman" pitchFamily="18" charset="0"/>
                <a:cs typeface="Times New Roman" pitchFamily="18" charset="0"/>
              </a:rPr>
              <a:t>office_tel</a:t>
            </a:r>
            <a:r>
              <a:rPr lang="en-US" dirty="0">
                <a:latin typeface="Times New Roman" pitchFamily="18" charset="0"/>
                <a:cs typeface="Times New Roman" pitchFamily="18" charset="0"/>
              </a:rPr>
              <a:t> is repeated for the students who are in the same branch in the college, this is </a:t>
            </a:r>
            <a:r>
              <a:rPr lang="en-US" b="1" dirty="0">
                <a:latin typeface="Times New Roman" pitchFamily="18" charset="0"/>
                <a:cs typeface="Times New Roman" pitchFamily="18" charset="0"/>
              </a:rPr>
              <a:t>Data Redundancy</a:t>
            </a:r>
            <a:r>
              <a:rPr lang="en-US" dirty="0">
                <a:latin typeface="Times New Roman" pitchFamily="18" charset="0"/>
                <a:cs typeface="Times New Roman"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Insertion Anomaly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Suppose </a:t>
            </a:r>
            <a:r>
              <a:rPr lang="en-US" dirty="0">
                <a:latin typeface="Times New Roman" pitchFamily="18" charset="0"/>
                <a:cs typeface="Times New Roman" pitchFamily="18" charset="0"/>
              </a:rPr>
              <a:t>for a new admission, until and unless a student opts for a branch, data of the student cannot be inserted, or else we will have to set the branch information as </a:t>
            </a:r>
            <a:r>
              <a:rPr lang="en-US" b="1" dirty="0">
                <a:latin typeface="Times New Roman" pitchFamily="18" charset="0"/>
                <a:cs typeface="Times New Roman" pitchFamily="18" charset="0"/>
              </a:rPr>
              <a:t>NULL</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Also, if we have to insert data of 100 students of same branch, then the branch information will be repeated for all those 100 students.</a:t>
            </a:r>
          </a:p>
          <a:p>
            <a:r>
              <a:rPr lang="en-US" dirty="0">
                <a:latin typeface="Times New Roman" pitchFamily="18" charset="0"/>
                <a:cs typeface="Times New Roman" pitchFamily="18" charset="0"/>
              </a:rPr>
              <a:t>These scenarios are nothing but </a:t>
            </a:r>
            <a:r>
              <a:rPr lang="en-US" b="1" dirty="0">
                <a:latin typeface="Times New Roman" pitchFamily="18" charset="0"/>
                <a:cs typeface="Times New Roman" pitchFamily="18" charset="0"/>
              </a:rPr>
              <a:t>Insertion anomalies</a:t>
            </a:r>
            <a:r>
              <a:rPr lang="en-US" dirty="0">
                <a:latin typeface="Times New Roman" pitchFamily="18" charset="0"/>
                <a:cs typeface="Times New Roman" pitchFamily="18" charset="0"/>
              </a:rPr>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Updation</a:t>
            </a:r>
            <a:r>
              <a:rPr lang="en-US" dirty="0" smtClean="0">
                <a:latin typeface="Times New Roman" pitchFamily="18" charset="0"/>
                <a:cs typeface="Times New Roman" pitchFamily="18" charset="0"/>
              </a:rPr>
              <a:t> Anomaly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What </a:t>
            </a:r>
            <a:r>
              <a:rPr lang="en-US" dirty="0">
                <a:latin typeface="Times New Roman" pitchFamily="18" charset="0"/>
                <a:cs typeface="Times New Roman" pitchFamily="18" charset="0"/>
              </a:rPr>
              <a:t>if Mr. X leaves the college? or is no longer the HOD of computer science department? In that case all the student records will have to be updated, and if by mistake we miss any record, it will lead to data inconsistency.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is </a:t>
            </a:r>
            <a:r>
              <a:rPr lang="en-US" dirty="0" err="1">
                <a:latin typeface="Times New Roman" pitchFamily="18" charset="0"/>
                <a:cs typeface="Times New Roman" pitchFamily="18" charset="0"/>
              </a:rPr>
              <a:t>Updation</a:t>
            </a:r>
            <a:r>
              <a:rPr lang="en-US" dirty="0">
                <a:latin typeface="Times New Roman" pitchFamily="18" charset="0"/>
                <a:cs typeface="Times New Roman" pitchFamily="18" charset="0"/>
              </a:rPr>
              <a:t> anomaly.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Deletion Anomaly</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our </a:t>
            </a:r>
            <a:r>
              <a:rPr lang="en-US" b="1" dirty="0">
                <a:latin typeface="Times New Roman" pitchFamily="18" charset="0"/>
                <a:cs typeface="Times New Roman" pitchFamily="18" charset="0"/>
              </a:rPr>
              <a:t>Student</a:t>
            </a:r>
            <a:r>
              <a:rPr lang="en-US" dirty="0">
                <a:latin typeface="Times New Roman" pitchFamily="18" charset="0"/>
                <a:cs typeface="Times New Roman" pitchFamily="18" charset="0"/>
              </a:rPr>
              <a:t> table, two different </a:t>
            </a:r>
            <a:r>
              <a:rPr lang="en-US" dirty="0" smtClean="0">
                <a:latin typeface="Times New Roman" pitchFamily="18" charset="0"/>
                <a:cs typeface="Times New Roman" pitchFamily="18" charset="0"/>
              </a:rPr>
              <a:t>information is </a:t>
            </a:r>
            <a:r>
              <a:rPr lang="en-US" dirty="0">
                <a:latin typeface="Times New Roman" pitchFamily="18" charset="0"/>
                <a:cs typeface="Times New Roman" pitchFamily="18" charset="0"/>
              </a:rPr>
              <a:t>kept together, Student information and Branch information. Hence, at the end of the academic year, if student records are deleted, we will also lose the branch information. This is Deletion anomaly.</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375</Words>
  <Application>Microsoft Office PowerPoint</Application>
  <PresentationFormat>On-screen Show (4:3)</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Tahoma</vt:lpstr>
      <vt:lpstr>Times New Roman</vt:lpstr>
      <vt:lpstr>Office Theme</vt:lpstr>
      <vt:lpstr>Normalization</vt:lpstr>
      <vt:lpstr>Definition</vt:lpstr>
      <vt:lpstr>Continued…</vt:lpstr>
      <vt:lpstr>Problems Without Normalization </vt:lpstr>
      <vt:lpstr>Student</vt:lpstr>
      <vt:lpstr>Limitation</vt:lpstr>
      <vt:lpstr>Insertion Anomaly</vt:lpstr>
      <vt:lpstr>Updation Anomaly</vt:lpstr>
      <vt:lpstr>Deletion Anomaly </vt:lpstr>
      <vt:lpstr>First Normal Form (1NF) </vt:lpstr>
      <vt:lpstr>Second Normal Form (2NF) </vt:lpstr>
      <vt:lpstr>3NF</vt:lpstr>
      <vt:lpstr>BCNF</vt:lpstr>
      <vt:lpstr>4NF</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dell</dc:creator>
  <cp:lastModifiedBy>Yadav, Priya</cp:lastModifiedBy>
  <cp:revision>2</cp:revision>
  <dcterms:created xsi:type="dcterms:W3CDTF">2021-02-08T09:01:17Z</dcterms:created>
  <dcterms:modified xsi:type="dcterms:W3CDTF">2021-02-10T18:23:02Z</dcterms:modified>
</cp:coreProperties>
</file>