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64" r:id="rId5"/>
    <p:sldId id="257" r:id="rId6"/>
    <p:sldId id="258" r:id="rId7"/>
    <p:sldId id="265" r:id="rId8"/>
    <p:sldId id="259" r:id="rId9"/>
    <p:sldId id="260" r:id="rId10"/>
    <p:sldId id="261" r:id="rId11"/>
    <p:sldId id="262" r:id="rId12"/>
    <p:sldId id="263" r:id="rId13"/>
  </p:sldIdLst>
  <p:sldSz cx="14630400" cy="8229600"/>
  <p:notesSz cx="8229600" cy="14630400"/>
  <p:embeddedFontLst>
    <p:embeddedFont>
      <p:font typeface="Alexandria Semi Bold" pitchFamily="34" charset="0"/>
      <p:regular r:id="rId17"/>
    </p:embeddedFont>
    <p:embeddedFont>
      <p:font typeface="Alexandria Semi Bold" pitchFamily="34" charset="-122"/>
      <p:regular r:id="rId18"/>
    </p:embeddedFont>
    <p:embeddedFont>
      <p:font typeface="Alexandria Semi Bold" pitchFamily="34" charset="-120"/>
      <p:regular r:id="rId19"/>
    </p:embeddedFont>
    <p:embeddedFont>
      <p:font typeface="Sora Light" pitchFamily="34" charset="0"/>
      <p:regular r:id="rId20"/>
    </p:embeddedFont>
    <p:embeddedFont>
      <p:font typeface="Sora Light" pitchFamily="34" charset="-122"/>
      <p:regular r:id="rId21"/>
    </p:embeddedFont>
    <p:embeddedFont>
      <p:font typeface="Sora Light" pitchFamily="34" charset="-120"/>
      <p:regular r:id="rId22"/>
    </p:embeddedFont>
    <p:embeddedFont>
      <p:font typeface="Calibri" panose="020F0502020204030204" charset="0"/>
      <p:regular r:id="rId23"/>
      <p:bold r:id="rId24"/>
      <p:italic r:id="rId25"/>
      <p:boldItalic r:id="rId26"/>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1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976229" y="1325999"/>
            <a:ext cx="7627382" cy="1425416"/>
          </a:xfrm>
          <a:prstGeom prst="rect">
            <a:avLst/>
          </a:prstGeom>
          <a:noFill/>
        </p:spPr>
        <p:txBody>
          <a:bodyPr wrap="squar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Shoe Price Prediction</a:t>
            </a:r>
            <a:endParaRPr lang="en-US" sz="4450" dirty="0">
              <a:solidFill>
                <a:srgbClr val="1F1E1E"/>
              </a:solidFill>
              <a:latin typeface="Alexandria Semi Bold" pitchFamily="34" charset="0"/>
              <a:ea typeface="Alexandria Semi Bold" pitchFamily="34" charset="-122"/>
              <a:cs typeface="Alexandria Semi Bold" pitchFamily="34" charset="-120"/>
            </a:endParaRPr>
          </a:p>
          <a:p>
            <a:pPr marL="0" indent="0" algn="l">
              <a:lnSpc>
                <a:spcPts val="5600"/>
              </a:lnSpc>
              <a:buNone/>
            </a:pPr>
            <a:r>
              <a:rPr lang="en-IN" altLang="en-US" sz="4450" dirty="0">
                <a:solidFill>
                  <a:srgbClr val="1F1E1E"/>
                </a:solidFill>
                <a:latin typeface="Alexandria Semi Bold" pitchFamily="34" charset="0"/>
                <a:ea typeface="Alexandria Semi Bold" pitchFamily="34" charset="-122"/>
                <a:cs typeface="Alexandria Semi Bold" pitchFamily="34" charset="-120"/>
              </a:rPr>
              <a:t>Using Machine Learning</a:t>
            </a:r>
            <a:endParaRPr lang="en-IN" altLang="en-US" sz="4450" dirty="0">
              <a:solidFill>
                <a:srgbClr val="1F1E1E"/>
              </a:solidFill>
              <a:latin typeface="Alexandria Semi Bold" pitchFamily="34" charset="0"/>
              <a:ea typeface="Alexandria Semi Bold" pitchFamily="34" charset="-122"/>
              <a:cs typeface="Alexandria Semi Bold" pitchFamily="34" charset="-120"/>
            </a:endParaRPr>
          </a:p>
        </p:txBody>
      </p:sp>
      <p:sp>
        <p:nvSpPr>
          <p:cNvPr id="4" name="Text 1"/>
          <p:cNvSpPr/>
          <p:nvPr/>
        </p:nvSpPr>
        <p:spPr>
          <a:xfrm>
            <a:off x="6324719" y="2927747"/>
            <a:ext cx="7627382" cy="2426970"/>
          </a:xfrm>
          <a:prstGeom prst="rect">
            <a:avLst/>
          </a:prstGeom>
          <a:noFill/>
        </p:spPr>
        <p:txBody>
          <a:bodyPr wrap="square" lIns="0" tIns="0" rIns="0" bIns="0" rtlCol="0" anchor="t"/>
          <a:lstStyle/>
          <a:p>
            <a:pPr marL="0" indent="0" algn="just">
              <a:lnSpc>
                <a:spcPts val="2700"/>
              </a:lnSpc>
              <a:buNone/>
            </a:pPr>
            <a:r>
              <a:rPr lang="en-US" sz="1700" dirty="0">
                <a:solidFill>
                  <a:srgbClr val="3B3535"/>
                </a:solidFill>
                <a:latin typeface="Sora Light" pitchFamily="34" charset="0"/>
                <a:ea typeface="Sora Light" pitchFamily="34" charset="-122"/>
                <a:cs typeface="Sora Light" pitchFamily="34" charset="-120"/>
              </a:rPr>
              <a:t>This project focuses on predicting shoe prices using machine learning by analysing various shoe attributes. The footwear industry is a significant part of the global retail market, where pricing strategies impact market positioning and profitability. Traditional pricing methods rely on competitor analysis and intuition, but this project aims to develop a data-driven predictive model to estimate shoe prices accurately and provide actionable business insights.</a:t>
            </a:r>
            <a:endParaRPr lang="en-US" sz="1700" dirty="0"/>
          </a:p>
        </p:txBody>
      </p:sp>
      <p:sp>
        <p:nvSpPr>
          <p:cNvPr id="5" name="Shape 2"/>
          <p:cNvSpPr/>
          <p:nvPr/>
        </p:nvSpPr>
        <p:spPr>
          <a:xfrm>
            <a:off x="6244709" y="6151840"/>
            <a:ext cx="346591" cy="346591"/>
          </a:xfrm>
          <a:prstGeom prst="roundRect">
            <a:avLst>
              <a:gd name="adj" fmla="val 26380043"/>
            </a:avLst>
          </a:prstGeom>
          <a:noFill/>
          <a:ln w="7620">
            <a:solidFill>
              <a:srgbClr val="FFFFFF"/>
            </a:solidFill>
            <a:prstDash val="solid"/>
          </a:ln>
        </p:spPr>
      </p:sp>
      <p:sp>
        <p:nvSpPr>
          <p:cNvPr id="7" name="Text 3"/>
          <p:cNvSpPr/>
          <p:nvPr/>
        </p:nvSpPr>
        <p:spPr>
          <a:xfrm>
            <a:off x="10151388" y="5689878"/>
            <a:ext cx="3831193" cy="379214"/>
          </a:xfrm>
          <a:prstGeom prst="rect">
            <a:avLst/>
          </a:prstGeom>
          <a:noFill/>
        </p:spPr>
        <p:txBody>
          <a:bodyPr wrap="none" lIns="0" tIns="0" rIns="0" bIns="0" rtlCol="0" anchor="t"/>
          <a:lstStyle/>
          <a:p>
            <a:pPr marL="0" indent="0" algn="l">
              <a:lnSpc>
                <a:spcPts val="3100"/>
              </a:lnSpc>
              <a:buNone/>
            </a:pPr>
            <a:r>
              <a:rPr lang="en-IN" altLang="en-US" sz="2100" b="1" dirty="0">
                <a:solidFill>
                  <a:srgbClr val="454240"/>
                </a:solidFill>
                <a:latin typeface="Sora Light" pitchFamily="34" charset="0"/>
                <a:ea typeface="DM Sans Bold" pitchFamily="34" charset="-122"/>
                <a:cs typeface="Sora Light" pitchFamily="34" charset="0"/>
                <a:sym typeface="+mn-ea"/>
              </a:rPr>
              <a:t>B</a:t>
            </a:r>
            <a:r>
              <a:rPr lang="en-US" sz="2100" b="1" dirty="0">
                <a:solidFill>
                  <a:srgbClr val="454240"/>
                </a:solidFill>
                <a:latin typeface="Sora Light" pitchFamily="34" charset="0"/>
                <a:ea typeface="DM Sans Bold" pitchFamily="34" charset="-122"/>
                <a:cs typeface="Sora Light" pitchFamily="34" charset="0"/>
                <a:sym typeface="+mn-ea"/>
              </a:rPr>
              <a:t>y Priyadarshini Mohapatra</a:t>
            </a:r>
            <a:r>
              <a:rPr lang="en-IN" altLang="en-US" sz="2100" b="1" dirty="0">
                <a:solidFill>
                  <a:srgbClr val="454240"/>
                </a:solidFill>
                <a:latin typeface="Sora Light" pitchFamily="34" charset="0"/>
                <a:ea typeface="DM Sans Bold" pitchFamily="34" charset="-122"/>
                <a:cs typeface="Sora Light" pitchFamily="34" charset="0"/>
                <a:sym typeface="+mn-ea"/>
              </a:rPr>
              <a:t> </a:t>
            </a:r>
            <a:endParaRPr lang="en-IN" altLang="en-US" sz="2100" b="1" dirty="0">
              <a:solidFill>
                <a:srgbClr val="454240"/>
              </a:solidFill>
              <a:latin typeface="Sora Light" pitchFamily="34" charset="0"/>
              <a:ea typeface="DM Sans Bold" pitchFamily="34" charset="-122"/>
              <a:cs typeface="Sora Light" pitchFamily="34" charset="0"/>
            </a:endParaRPr>
          </a:p>
          <a:p>
            <a:pPr marL="0" indent="0" algn="l">
              <a:lnSpc>
                <a:spcPts val="3100"/>
              </a:lnSpc>
              <a:buNone/>
            </a:pPr>
            <a:r>
              <a:rPr lang="en-IN" altLang="en-US" sz="2100" b="1" dirty="0">
                <a:solidFill>
                  <a:srgbClr val="454240"/>
                </a:solidFill>
                <a:latin typeface="Sora Light" pitchFamily="34" charset="0"/>
                <a:ea typeface="DM Sans Bold" pitchFamily="34" charset="-122"/>
                <a:cs typeface="Sora Light" pitchFamily="34" charset="0"/>
                <a:sym typeface="+mn-ea"/>
              </a:rPr>
              <a:t>Registration No. : 12202039 </a:t>
            </a:r>
            <a:endParaRPr lang="en-IN" altLang="en-US" sz="2100" b="1" dirty="0">
              <a:solidFill>
                <a:srgbClr val="454240"/>
              </a:solidFill>
              <a:latin typeface="Sora Light" pitchFamily="34" charset="0"/>
              <a:ea typeface="DM Sans Bold" pitchFamily="34" charset="-122"/>
              <a:cs typeface="Sora Light" pitchFamily="34" charset="0"/>
            </a:endParaRPr>
          </a:p>
          <a:p>
            <a:pPr marL="0" indent="0" algn="l">
              <a:lnSpc>
                <a:spcPts val="3100"/>
              </a:lnSpc>
              <a:buNone/>
            </a:pPr>
            <a:r>
              <a:rPr lang="en-IN" altLang="en-US" sz="2100" b="1" dirty="0">
                <a:solidFill>
                  <a:srgbClr val="454240"/>
                </a:solidFill>
                <a:latin typeface="Sora Light" pitchFamily="34" charset="0"/>
                <a:ea typeface="DM Sans Bold" pitchFamily="34" charset="-122"/>
                <a:cs typeface="Sora Light" pitchFamily="34" charset="0"/>
                <a:sym typeface="+mn-ea"/>
              </a:rPr>
              <a:t>Ro</a:t>
            </a:r>
            <a:r>
              <a:rPr lang="en-US" altLang="en-IN" sz="2100" b="1" dirty="0">
                <a:solidFill>
                  <a:srgbClr val="454240"/>
                </a:solidFill>
                <a:latin typeface="Sora Light" pitchFamily="34" charset="0"/>
                <a:ea typeface="DM Sans Bold" pitchFamily="34" charset="-122"/>
                <a:cs typeface="Sora Light" pitchFamily="34" charset="0"/>
                <a:sym typeface="+mn-ea"/>
              </a:rPr>
              <a:t>ll</a:t>
            </a:r>
            <a:r>
              <a:rPr lang="en-IN" altLang="en-US" sz="2100" b="1" dirty="0">
                <a:solidFill>
                  <a:srgbClr val="454240"/>
                </a:solidFill>
                <a:latin typeface="Sora Light" pitchFamily="34" charset="0"/>
                <a:ea typeface="DM Sans Bold" pitchFamily="34" charset="-122"/>
                <a:cs typeface="Sora Light" pitchFamily="34" charset="0"/>
                <a:sym typeface="+mn-ea"/>
              </a:rPr>
              <a:t> </a:t>
            </a:r>
            <a:r>
              <a:rPr lang="en-US" altLang="en-IN" sz="2100" b="1" dirty="0">
                <a:solidFill>
                  <a:srgbClr val="454240"/>
                </a:solidFill>
                <a:latin typeface="Sora Light" pitchFamily="34" charset="0"/>
                <a:ea typeface="DM Sans Bold" pitchFamily="34" charset="-122"/>
                <a:cs typeface="Sora Light" pitchFamily="34" charset="0"/>
                <a:sym typeface="+mn-ea"/>
              </a:rPr>
              <a:t>N</a:t>
            </a:r>
            <a:r>
              <a:rPr lang="en-IN" altLang="en-US" sz="2100" b="1" dirty="0">
                <a:solidFill>
                  <a:srgbClr val="454240"/>
                </a:solidFill>
                <a:latin typeface="Sora Light" pitchFamily="34" charset="0"/>
                <a:ea typeface="DM Sans Bold" pitchFamily="34" charset="-122"/>
                <a:cs typeface="Sora Light" pitchFamily="34" charset="0"/>
                <a:sym typeface="+mn-ea"/>
              </a:rPr>
              <a:t>o.</a:t>
            </a:r>
            <a:r>
              <a:rPr lang="en-US" altLang="en-IN" sz="2100" b="1" dirty="0">
                <a:solidFill>
                  <a:srgbClr val="454240"/>
                </a:solidFill>
                <a:latin typeface="Sora Light" pitchFamily="34" charset="0"/>
                <a:ea typeface="DM Sans Bold" pitchFamily="34" charset="-122"/>
                <a:cs typeface="Sora Light" pitchFamily="34" charset="0"/>
                <a:sym typeface="+mn-ea"/>
              </a:rPr>
              <a:t> </a:t>
            </a:r>
            <a:r>
              <a:rPr lang="en-IN" altLang="en-US" sz="2100" b="1" dirty="0">
                <a:solidFill>
                  <a:srgbClr val="454240"/>
                </a:solidFill>
                <a:latin typeface="Sora Light" pitchFamily="34" charset="0"/>
                <a:ea typeface="DM Sans Bold" pitchFamily="34" charset="-122"/>
                <a:cs typeface="Sora Light" pitchFamily="34" charset="0"/>
                <a:sym typeface="+mn-ea"/>
              </a:rPr>
              <a:t>:</a:t>
            </a:r>
            <a:r>
              <a:rPr lang="en-US" altLang="en-IN" sz="2100" b="1" dirty="0">
                <a:solidFill>
                  <a:srgbClr val="454240"/>
                </a:solidFill>
                <a:latin typeface="Sora Light" pitchFamily="34" charset="0"/>
                <a:ea typeface="DM Sans Bold" pitchFamily="34" charset="-122"/>
                <a:cs typeface="Sora Light" pitchFamily="34" charset="0"/>
                <a:sym typeface="+mn-ea"/>
              </a:rPr>
              <a:t> </a:t>
            </a:r>
            <a:r>
              <a:rPr lang="en-IN" altLang="en-US" sz="2100" b="1" dirty="0">
                <a:solidFill>
                  <a:srgbClr val="454240"/>
                </a:solidFill>
                <a:latin typeface="Sora Light" pitchFamily="34" charset="0"/>
                <a:ea typeface="DM Sans Bold" pitchFamily="34" charset="-122"/>
                <a:cs typeface="Sora Light" pitchFamily="34" charset="0"/>
                <a:sym typeface="+mn-ea"/>
              </a:rPr>
              <a:t>68</a:t>
            </a:r>
            <a:endParaRPr lang="en-IN" altLang="en-US" sz="2100" b="1" dirty="0">
              <a:solidFill>
                <a:srgbClr val="454240"/>
              </a:solidFill>
              <a:latin typeface="Sora Light" pitchFamily="34" charset="0"/>
              <a:ea typeface="DM Sans Bold" pitchFamily="34" charset="-122"/>
              <a:cs typeface="Sora Light" pitchFamily="34" charset="0"/>
              <a:sym typeface="+mn-ea"/>
            </a:endParaRPr>
          </a:p>
          <a:p>
            <a:pPr marL="0" indent="0" algn="l">
              <a:lnSpc>
                <a:spcPts val="3100"/>
              </a:lnSpc>
              <a:buNone/>
            </a:pPr>
            <a:r>
              <a:rPr lang="en-US" altLang="en-IN" sz="2100" b="1" dirty="0">
                <a:solidFill>
                  <a:srgbClr val="454240"/>
                </a:solidFill>
                <a:latin typeface="Sora Light" pitchFamily="34" charset="0"/>
                <a:ea typeface="DM Sans Bold" pitchFamily="34" charset="-122"/>
                <a:cs typeface="Sora Light" pitchFamily="34" charset="0"/>
                <a:sym typeface="+mn-ea"/>
              </a:rPr>
              <a:t>Section: K22UN</a:t>
            </a:r>
            <a:endParaRPr lang="en-IN" altLang="en-US" sz="2100" b="1" dirty="0">
              <a:solidFill>
                <a:srgbClr val="454240"/>
              </a:solidFill>
              <a:latin typeface="Sora Light" pitchFamily="34" charset="0"/>
              <a:ea typeface="DM Sans Bold" pitchFamily="34" charset="-122"/>
              <a:cs typeface="Sora Light" pitchFamily="34" charset="0"/>
              <a:sym typeface="+mn-ea"/>
            </a:endParaRPr>
          </a:p>
          <a:p>
            <a:pPr marL="0" indent="0" algn="l">
              <a:lnSpc>
                <a:spcPts val="3100"/>
              </a:lnSpc>
              <a:buNone/>
            </a:pPr>
            <a:r>
              <a:rPr lang="en-IN" altLang="en-US" sz="2100" b="1" dirty="0">
                <a:solidFill>
                  <a:srgbClr val="3B3535"/>
                </a:solidFill>
                <a:latin typeface="Sora Light" pitchFamily="34" charset="0"/>
                <a:ea typeface="Sora Bold" pitchFamily="34" charset="-122"/>
                <a:cs typeface="Sora Light" pitchFamily="34" charset="0"/>
              </a:rPr>
              <a:t>Course Code: CSM355</a:t>
            </a:r>
            <a:endParaRPr lang="en-IN" altLang="en-US" sz="2100" b="1" dirty="0">
              <a:solidFill>
                <a:srgbClr val="3B3535"/>
              </a:solidFill>
              <a:latin typeface="Sora Light" pitchFamily="34" charset="0"/>
              <a:ea typeface="Sora Bold" pitchFamily="34" charset="-122"/>
              <a:cs typeface="Sora Light" pitchFamily="34" charset="0"/>
            </a:endParaRPr>
          </a:p>
        </p:txBody>
      </p:sp>
      <p:pic>
        <p:nvPicPr>
          <p:cNvPr id="9" name="Picture 8"/>
          <p:cNvPicPr>
            <a:picLocks noChangeAspect="1"/>
          </p:cNvPicPr>
          <p:nvPr/>
        </p:nvPicPr>
        <p:blipFill>
          <a:blip r:embed="rId1"/>
          <a:stretch>
            <a:fillRect/>
          </a:stretch>
        </p:blipFill>
        <p:spPr>
          <a:xfrm>
            <a:off x="11434445" y="7661275"/>
            <a:ext cx="3162300" cy="590550"/>
          </a:xfrm>
          <a:prstGeom prst="rect">
            <a:avLst/>
          </a:prstGeom>
        </p:spPr>
      </p:pic>
      <p:pic>
        <p:nvPicPr>
          <p:cNvPr id="10" name="Picture 9" descr="UpGrad Patna"/>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84200" y="-4445"/>
            <a:ext cx="1346200" cy="1279525"/>
          </a:xfrm>
          <a:prstGeom prst="rect">
            <a:avLst/>
          </a:prstGeom>
          <a:noFill/>
          <a:ln>
            <a:noFill/>
          </a:ln>
        </p:spPr>
      </p:pic>
      <p:pic>
        <p:nvPicPr>
          <p:cNvPr id="11" name="Picture 10" descr="A black and orange logo&#10;&#10;Description automatically generated"/>
          <p:cNvPicPr/>
          <p:nvPr/>
        </p:nvPicPr>
        <p:blipFill>
          <a:blip r:embed="rId3" cstate="print"/>
          <a:srcRect l="-3" t="3450" r="63295" b="23828"/>
          <a:stretch>
            <a:fillRect/>
          </a:stretch>
        </p:blipFill>
        <p:spPr>
          <a:xfrm>
            <a:off x="5486400" y="-3175"/>
            <a:ext cx="1587500" cy="1255395"/>
          </a:xfrm>
          <a:prstGeom prst="rect">
            <a:avLst/>
          </a:prstGeom>
          <a:solidFill>
            <a:srgbClr val="FFFFFF"/>
          </a:solidFill>
          <a:ln>
            <a:noFill/>
          </a:ln>
        </p:spPr>
      </p:pic>
      <p:pic>
        <p:nvPicPr>
          <p:cNvPr id="6" name="Picture 5"/>
          <p:cNvPicPr/>
          <p:nvPr/>
        </p:nvPicPr>
        <p:blipFill>
          <a:blip r:embed="rId4"/>
          <a:stretch>
            <a:fillRect/>
          </a:stretch>
        </p:blipFill>
        <p:spPr>
          <a:xfrm>
            <a:off x="-1254125" y="-49530"/>
            <a:ext cx="6740525" cy="82791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2220873"/>
            <a:ext cx="8046006" cy="712708"/>
          </a:xfrm>
          <a:prstGeom prst="rect">
            <a:avLst/>
          </a:prstGeom>
          <a:noFill/>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References and GitHub Link</a:t>
            </a:r>
            <a:endParaRPr lang="en-US" sz="4450" dirty="0"/>
          </a:p>
        </p:txBody>
      </p:sp>
      <p:sp>
        <p:nvSpPr>
          <p:cNvPr id="3" name="Text 1"/>
          <p:cNvSpPr/>
          <p:nvPr/>
        </p:nvSpPr>
        <p:spPr>
          <a:xfrm>
            <a:off x="758309" y="3475077"/>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References</a:t>
            </a:r>
            <a:endParaRPr lang="en-US" sz="2200" dirty="0"/>
          </a:p>
        </p:txBody>
      </p:sp>
      <p:sp>
        <p:nvSpPr>
          <p:cNvPr id="4" name="Text 2"/>
          <p:cNvSpPr/>
          <p:nvPr/>
        </p:nvSpPr>
        <p:spPr>
          <a:xfrm>
            <a:off x="758309" y="4047887"/>
            <a:ext cx="6292572" cy="693420"/>
          </a:xfrm>
          <a:prstGeom prst="rect">
            <a:avLst/>
          </a:prstGeom>
          <a:noFill/>
        </p:spPr>
        <p:txBody>
          <a:bodyPr wrap="squar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GeeksForGeeks: Random Forest Algorithm in Machine Learning</a:t>
            </a:r>
            <a:endParaRPr lang="en-US" sz="1700" dirty="0"/>
          </a:p>
        </p:txBody>
      </p:sp>
      <p:sp>
        <p:nvSpPr>
          <p:cNvPr id="5" name="Text 3"/>
          <p:cNvSpPr/>
          <p:nvPr/>
        </p:nvSpPr>
        <p:spPr>
          <a:xfrm>
            <a:off x="758309" y="4817031"/>
            <a:ext cx="6292572" cy="693420"/>
          </a:xfrm>
          <a:prstGeom prst="rect">
            <a:avLst/>
          </a:prstGeom>
          <a:noFill/>
        </p:spPr>
        <p:txBody>
          <a:bodyPr wrap="squar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GeeksForGeeks: Multiple Linear Regression using Python</a:t>
            </a:r>
            <a:endParaRPr lang="en-US" sz="1700" dirty="0"/>
          </a:p>
        </p:txBody>
      </p:sp>
      <p:sp>
        <p:nvSpPr>
          <p:cNvPr id="6" name="Text 4"/>
          <p:cNvSpPr/>
          <p:nvPr/>
        </p:nvSpPr>
        <p:spPr>
          <a:xfrm>
            <a:off x="758309" y="5586174"/>
            <a:ext cx="6292572" cy="346710"/>
          </a:xfrm>
          <a:prstGeom prst="rect">
            <a:avLst/>
          </a:prstGeom>
          <a:noFill/>
        </p:spPr>
        <p:txBody>
          <a:bodyPr wrap="none" lIns="0" tIns="0" rIns="0" bIns="0" rtlCol="0" anchor="t"/>
          <a:lstStyle/>
          <a:p>
            <a:pPr marL="342900" indent="-342900" algn="l">
              <a:lnSpc>
                <a:spcPts val="2700"/>
              </a:lnSpc>
              <a:buSzPct val="100000"/>
              <a:buChar char="•"/>
            </a:pPr>
            <a:r>
              <a:rPr lang="en-US" sz="1700" dirty="0">
                <a:solidFill>
                  <a:srgbClr val="3B3535"/>
                </a:solidFill>
                <a:latin typeface="Sora Light" pitchFamily="34" charset="0"/>
                <a:ea typeface="Sora Light" pitchFamily="34" charset="-122"/>
                <a:cs typeface="Sora Light" pitchFamily="34" charset="-120"/>
              </a:rPr>
              <a:t>GeeksForGeeks: Lasso Regression Implementation</a:t>
            </a:r>
            <a:endParaRPr lang="en-US" sz="1700" dirty="0"/>
          </a:p>
        </p:txBody>
      </p:sp>
      <p:sp>
        <p:nvSpPr>
          <p:cNvPr id="7" name="Text 5"/>
          <p:cNvSpPr/>
          <p:nvPr/>
        </p:nvSpPr>
        <p:spPr>
          <a:xfrm>
            <a:off x="7587139" y="3475077"/>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GitHub Repository</a:t>
            </a:r>
            <a:endParaRPr lang="en-US" sz="2200" dirty="0"/>
          </a:p>
        </p:txBody>
      </p:sp>
      <p:sp>
        <p:nvSpPr>
          <p:cNvPr id="8" name="Text 6"/>
          <p:cNvSpPr/>
          <p:nvPr/>
        </p:nvSpPr>
        <p:spPr>
          <a:xfrm>
            <a:off x="7587139" y="4047887"/>
            <a:ext cx="6292572"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Access the full project code and resources at: </a:t>
            </a:r>
            <a:r>
              <a:rPr lang="en-US" sz="1700" dirty="0">
                <a:solidFill>
                  <a:srgbClr val="3B3535"/>
                </a:solidFill>
                <a:latin typeface="Sora Light" pitchFamily="34" charset="0"/>
                <a:ea typeface="Sora Light" pitchFamily="34" charset="-122"/>
                <a:cs typeface="Sora Light" pitchFamily="34" charset="-120"/>
              </a:rPr>
              <a:t>https://github.com/priyaaaahere/ShoePricePrediction-ML-</a:t>
            </a:r>
            <a:endParaRPr lang="en-US" sz="1700" dirty="0"/>
          </a:p>
        </p:txBody>
      </p:sp>
      <p:pic>
        <p:nvPicPr>
          <p:cNvPr id="9" name="Picture 8"/>
          <p:cNvPicPr>
            <a:picLocks noChangeAspect="1"/>
          </p:cNvPicPr>
          <p:nvPr/>
        </p:nvPicPr>
        <p:blipFill>
          <a:blip r:embed="rId1"/>
          <a:stretch>
            <a:fillRect/>
          </a:stretch>
        </p:blipFill>
        <p:spPr>
          <a:xfrm>
            <a:off x="11468100" y="7639050"/>
            <a:ext cx="3162300" cy="59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5680" y="793115"/>
            <a:ext cx="7315200" cy="808990"/>
          </a:xfrm>
          <a:prstGeom prst="rect">
            <a:avLst/>
          </a:prstGeom>
          <a:noFill/>
        </p:spPr>
        <p:txBody>
          <a:bodyPr wrap="square" rtlCol="0" anchor="t">
            <a:spAutoFit/>
          </a:bodyPr>
          <a:p>
            <a:pPr marL="0" indent="0" algn="l">
              <a:lnSpc>
                <a:spcPts val="5600"/>
              </a:lnSpc>
              <a:buNone/>
            </a:pPr>
            <a:r>
              <a:rPr lang="en-IN" sz="4450" dirty="0">
                <a:solidFill>
                  <a:srgbClr val="1F1E1E"/>
                </a:solidFill>
                <a:latin typeface="Alexandria Semi Bold" pitchFamily="34" charset="0"/>
                <a:ea typeface="Alexandria Semi Bold" pitchFamily="34" charset="-122"/>
                <a:cs typeface="Alexandria Semi Bold" pitchFamily="34" charset="-120"/>
                <a:sym typeface="+mn-ea"/>
              </a:rPr>
              <a:t>Table Of Contents:</a:t>
            </a:r>
            <a:endParaRPr lang="en-IN" sz="4450" dirty="0">
              <a:solidFill>
                <a:srgbClr val="1F1E1E"/>
              </a:solidFill>
              <a:latin typeface="Alexandria Semi Bold" pitchFamily="34" charset="0"/>
              <a:ea typeface="Alexandria Semi Bold" pitchFamily="34" charset="-122"/>
              <a:cs typeface="Alexandria Semi Bold" pitchFamily="34" charset="-120"/>
              <a:sym typeface="+mn-ea"/>
            </a:endParaRPr>
          </a:p>
        </p:txBody>
      </p:sp>
      <p:sp>
        <p:nvSpPr>
          <p:cNvPr id="3" name="Text Box 2"/>
          <p:cNvSpPr txBox="1"/>
          <p:nvPr/>
        </p:nvSpPr>
        <p:spPr>
          <a:xfrm>
            <a:off x="1134745" y="1839595"/>
            <a:ext cx="7315200" cy="5262245"/>
          </a:xfrm>
          <a:prstGeom prst="rect">
            <a:avLst/>
          </a:prstGeom>
          <a:noFill/>
        </p:spPr>
        <p:txBody>
          <a:bodyPr wrap="square" rtlCol="0" anchor="t">
            <a:spAutoFit/>
          </a:bodyPr>
          <a:p>
            <a:pPr marL="0" indent="0" algn="just">
              <a:lnSpc>
                <a:spcPct val="200000"/>
              </a:lnSpc>
              <a:buNone/>
            </a:pPr>
            <a:r>
              <a:rPr lang="en-IN" altLang="en-US" sz="2100" dirty="0">
                <a:solidFill>
                  <a:srgbClr val="3B3535"/>
                </a:solidFill>
                <a:latin typeface="Sora Light" pitchFamily="34" charset="0"/>
                <a:ea typeface="Sora Light" pitchFamily="34" charset="-122"/>
                <a:cs typeface="Sora Light" pitchFamily="34" charset="-120"/>
                <a:sym typeface="+mn-ea"/>
              </a:rPr>
              <a:t>1. Problem Understanding and Definition</a:t>
            </a:r>
            <a:endParaRPr lang="en-IN" altLang="en-US" sz="2100" dirty="0">
              <a:solidFill>
                <a:srgbClr val="3B3535"/>
              </a:solidFill>
              <a:latin typeface="Sora Light" pitchFamily="34" charset="0"/>
              <a:ea typeface="Sora Light" pitchFamily="34" charset="-122"/>
              <a:cs typeface="Sora Light" pitchFamily="34" charset="-120"/>
              <a:sym typeface="+mn-ea"/>
            </a:endParaRPr>
          </a:p>
          <a:p>
            <a:pPr marL="0" indent="0" algn="just">
              <a:lnSpc>
                <a:spcPct val="200000"/>
              </a:lnSpc>
              <a:buNone/>
            </a:pPr>
            <a:r>
              <a:rPr lang="en-IN" altLang="en-US" sz="2100" dirty="0">
                <a:solidFill>
                  <a:srgbClr val="3B3535"/>
                </a:solidFill>
                <a:latin typeface="Sora Light" pitchFamily="34" charset="0"/>
                <a:ea typeface="Sora Light" pitchFamily="34" charset="-122"/>
                <a:cs typeface="Sora Light" pitchFamily="34" charset="-120"/>
                <a:sym typeface="+mn-ea"/>
              </a:rPr>
              <a:t>2. Dataset Selection and Preprocessing</a:t>
            </a:r>
            <a:endParaRPr lang="en-IN" altLang="en-US" sz="2100" dirty="0">
              <a:solidFill>
                <a:srgbClr val="3B3535"/>
              </a:solidFill>
              <a:latin typeface="Sora Light" pitchFamily="34" charset="0"/>
              <a:ea typeface="Sora Light" pitchFamily="34" charset="-122"/>
              <a:cs typeface="Sora Light" pitchFamily="34" charset="-120"/>
              <a:sym typeface="+mn-ea"/>
            </a:endParaRPr>
          </a:p>
          <a:p>
            <a:pPr marL="0" indent="0" algn="just">
              <a:lnSpc>
                <a:spcPct val="200000"/>
              </a:lnSpc>
              <a:buNone/>
            </a:pPr>
            <a:r>
              <a:rPr lang="en-US" altLang="en-IN" sz="2100" dirty="0">
                <a:solidFill>
                  <a:srgbClr val="3B3535"/>
                </a:solidFill>
                <a:latin typeface="Sora Light" pitchFamily="34" charset="0"/>
                <a:ea typeface="Sora Light" pitchFamily="34" charset="-122"/>
                <a:cs typeface="Sora Light" pitchFamily="34" charset="-120"/>
                <a:sym typeface="+mn-ea"/>
              </a:rPr>
              <a:t>3. Visualizations</a:t>
            </a:r>
            <a:endParaRPr lang="en-IN" altLang="en-US" sz="2100" dirty="0">
              <a:solidFill>
                <a:srgbClr val="3B3535"/>
              </a:solidFill>
              <a:latin typeface="Sora Light" pitchFamily="34" charset="0"/>
              <a:ea typeface="Sora Light" pitchFamily="34" charset="-122"/>
              <a:cs typeface="Sora Light" pitchFamily="34" charset="-120"/>
              <a:sym typeface="+mn-ea"/>
            </a:endParaRPr>
          </a:p>
          <a:p>
            <a:pPr marL="0" indent="0" algn="just">
              <a:lnSpc>
                <a:spcPct val="200000"/>
              </a:lnSpc>
              <a:buNone/>
            </a:pPr>
            <a:r>
              <a:rPr lang="en-US" altLang="en-IN" sz="2100" dirty="0">
                <a:solidFill>
                  <a:srgbClr val="3B3535"/>
                </a:solidFill>
                <a:latin typeface="Sora Light" pitchFamily="34" charset="0"/>
                <a:ea typeface="Sora Light" pitchFamily="34" charset="-122"/>
                <a:cs typeface="Sora Light" pitchFamily="34" charset="-120"/>
                <a:sym typeface="+mn-ea"/>
              </a:rPr>
              <a:t>4</a:t>
            </a:r>
            <a:r>
              <a:rPr lang="en-IN" altLang="en-US" sz="2100" dirty="0">
                <a:solidFill>
                  <a:srgbClr val="3B3535"/>
                </a:solidFill>
                <a:latin typeface="Sora Light" pitchFamily="34" charset="0"/>
                <a:ea typeface="Sora Light" pitchFamily="34" charset="-122"/>
                <a:cs typeface="Sora Light" pitchFamily="34" charset="-120"/>
                <a:sym typeface="+mn-ea"/>
              </a:rPr>
              <a:t>. Model Selection and Justification</a:t>
            </a:r>
            <a:endParaRPr lang="en-IN" altLang="en-US" sz="2100" dirty="0">
              <a:solidFill>
                <a:srgbClr val="3B3535"/>
              </a:solidFill>
              <a:latin typeface="Sora Light" pitchFamily="34" charset="0"/>
              <a:ea typeface="Sora Light" pitchFamily="34" charset="-122"/>
              <a:cs typeface="Sora Light" pitchFamily="34" charset="-120"/>
              <a:sym typeface="+mn-ea"/>
            </a:endParaRPr>
          </a:p>
          <a:p>
            <a:pPr marL="0" indent="0" algn="just">
              <a:lnSpc>
                <a:spcPct val="200000"/>
              </a:lnSpc>
              <a:buNone/>
            </a:pPr>
            <a:r>
              <a:rPr lang="en-US" altLang="en-IN" sz="2100" dirty="0">
                <a:solidFill>
                  <a:srgbClr val="3B3535"/>
                </a:solidFill>
                <a:latin typeface="Sora Light" pitchFamily="34" charset="0"/>
                <a:ea typeface="Sora Light" pitchFamily="34" charset="-122"/>
                <a:cs typeface="Sora Light" pitchFamily="34" charset="-120"/>
                <a:sym typeface="+mn-ea"/>
              </a:rPr>
              <a:t>5</a:t>
            </a:r>
            <a:r>
              <a:rPr lang="en-IN" altLang="en-US" sz="2100" dirty="0">
                <a:solidFill>
                  <a:srgbClr val="3B3535"/>
                </a:solidFill>
                <a:latin typeface="Sora Light" pitchFamily="34" charset="0"/>
                <a:ea typeface="Sora Light" pitchFamily="34" charset="-122"/>
                <a:cs typeface="Sora Light" pitchFamily="34" charset="-120"/>
                <a:sym typeface="+mn-ea"/>
              </a:rPr>
              <a:t>. Methodology</a:t>
            </a:r>
            <a:endParaRPr lang="en-IN" altLang="en-US" sz="2100" dirty="0">
              <a:solidFill>
                <a:srgbClr val="3B3535"/>
              </a:solidFill>
              <a:latin typeface="Sora Light" pitchFamily="34" charset="0"/>
              <a:ea typeface="Sora Light" pitchFamily="34" charset="-122"/>
              <a:cs typeface="Sora Light" pitchFamily="34" charset="-120"/>
              <a:sym typeface="+mn-ea"/>
            </a:endParaRPr>
          </a:p>
          <a:p>
            <a:pPr marL="0" indent="0" algn="just">
              <a:lnSpc>
                <a:spcPct val="200000"/>
              </a:lnSpc>
              <a:buNone/>
            </a:pPr>
            <a:r>
              <a:rPr lang="en-US" altLang="en-IN" sz="2100" dirty="0">
                <a:solidFill>
                  <a:srgbClr val="3B3535"/>
                </a:solidFill>
                <a:latin typeface="Sora Light" pitchFamily="34" charset="0"/>
                <a:ea typeface="Sora Light" pitchFamily="34" charset="-122"/>
                <a:cs typeface="Sora Light" pitchFamily="34" charset="-120"/>
                <a:sym typeface="+mn-ea"/>
              </a:rPr>
              <a:t>6</a:t>
            </a:r>
            <a:r>
              <a:rPr lang="en-IN" altLang="en-US" sz="2100" dirty="0">
                <a:solidFill>
                  <a:srgbClr val="3B3535"/>
                </a:solidFill>
                <a:latin typeface="Sora Light" pitchFamily="34" charset="0"/>
                <a:ea typeface="Sora Light" pitchFamily="34" charset="-122"/>
                <a:cs typeface="Sora Light" pitchFamily="34" charset="-120"/>
                <a:sym typeface="+mn-ea"/>
              </a:rPr>
              <a:t>. Result and Analysis</a:t>
            </a:r>
            <a:endParaRPr lang="en-IN" altLang="en-US" sz="2100" dirty="0">
              <a:solidFill>
                <a:srgbClr val="3B3535"/>
              </a:solidFill>
              <a:latin typeface="Sora Light" pitchFamily="34" charset="0"/>
              <a:ea typeface="Sora Light" pitchFamily="34" charset="-122"/>
              <a:cs typeface="Sora Light" pitchFamily="34" charset="-120"/>
              <a:sym typeface="+mn-ea"/>
            </a:endParaRPr>
          </a:p>
          <a:p>
            <a:pPr marL="0" indent="0" algn="just">
              <a:lnSpc>
                <a:spcPct val="200000"/>
              </a:lnSpc>
              <a:buNone/>
            </a:pPr>
            <a:r>
              <a:rPr lang="en-US" altLang="en-IN" sz="2100" dirty="0">
                <a:solidFill>
                  <a:srgbClr val="3B3535"/>
                </a:solidFill>
                <a:latin typeface="Sora Light" pitchFamily="34" charset="0"/>
                <a:ea typeface="Sora Light" pitchFamily="34" charset="-122"/>
                <a:cs typeface="Sora Light" pitchFamily="34" charset="-120"/>
                <a:sym typeface="+mn-ea"/>
              </a:rPr>
              <a:t>7</a:t>
            </a:r>
            <a:r>
              <a:rPr lang="en-IN" altLang="en-US" sz="2100" dirty="0">
                <a:solidFill>
                  <a:srgbClr val="3B3535"/>
                </a:solidFill>
                <a:latin typeface="Sora Light" pitchFamily="34" charset="0"/>
                <a:ea typeface="Sora Light" pitchFamily="34" charset="-122"/>
                <a:cs typeface="Sora Light" pitchFamily="34" charset="-120"/>
                <a:sym typeface="+mn-ea"/>
              </a:rPr>
              <a:t>. Conclusion and Future Work</a:t>
            </a:r>
            <a:endParaRPr lang="en-IN" altLang="en-US" sz="2100" dirty="0">
              <a:solidFill>
                <a:srgbClr val="3B3535"/>
              </a:solidFill>
              <a:latin typeface="Sora Light" pitchFamily="34" charset="0"/>
              <a:ea typeface="Sora Light" pitchFamily="34" charset="-122"/>
              <a:cs typeface="Sora Light" pitchFamily="34" charset="-120"/>
              <a:sym typeface="+mn-ea"/>
            </a:endParaRPr>
          </a:p>
          <a:p>
            <a:pPr marL="0" indent="0" algn="just">
              <a:lnSpc>
                <a:spcPct val="200000"/>
              </a:lnSpc>
              <a:buNone/>
            </a:pPr>
            <a:r>
              <a:rPr lang="en-US" altLang="en-IN" sz="2100" dirty="0">
                <a:solidFill>
                  <a:srgbClr val="3B3535"/>
                </a:solidFill>
                <a:latin typeface="Sora Light" pitchFamily="34" charset="0"/>
                <a:ea typeface="Sora Light" pitchFamily="34" charset="-122"/>
                <a:cs typeface="Sora Light" pitchFamily="34" charset="-120"/>
                <a:sym typeface="+mn-ea"/>
              </a:rPr>
              <a:t>8</a:t>
            </a:r>
            <a:r>
              <a:rPr lang="en-IN" altLang="en-US" sz="2100" dirty="0">
                <a:solidFill>
                  <a:srgbClr val="3B3535"/>
                </a:solidFill>
                <a:latin typeface="Sora Light" pitchFamily="34" charset="0"/>
                <a:ea typeface="Sora Light" pitchFamily="34" charset="-122"/>
                <a:cs typeface="Sora Light" pitchFamily="34" charset="-120"/>
                <a:sym typeface="+mn-ea"/>
              </a:rPr>
              <a:t>. References and Github Link</a:t>
            </a:r>
            <a:endParaRPr lang="en-IN" altLang="en-US" sz="2100" dirty="0">
              <a:solidFill>
                <a:srgbClr val="3B3535"/>
              </a:solidFill>
              <a:latin typeface="Sora Light" pitchFamily="34" charset="0"/>
              <a:ea typeface="Sora Light" pitchFamily="34" charset="-122"/>
              <a:cs typeface="Sora Light" pitchFamily="34" charset="-120"/>
              <a:sym typeface="+mn-ea"/>
            </a:endParaRPr>
          </a:p>
        </p:txBody>
      </p:sp>
      <p:pic>
        <p:nvPicPr>
          <p:cNvPr id="45" name="Picture 44"/>
          <p:cNvPicPr>
            <a:picLocks noChangeAspect="1"/>
          </p:cNvPicPr>
          <p:nvPr/>
        </p:nvPicPr>
        <p:blipFill>
          <a:blip r:embed="rId1"/>
          <a:stretch>
            <a:fillRect/>
          </a:stretch>
        </p:blipFill>
        <p:spPr>
          <a:xfrm>
            <a:off x="11145520" y="7515225"/>
            <a:ext cx="3381375" cy="714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44709" y="809982"/>
            <a:ext cx="7627382" cy="1425416"/>
          </a:xfrm>
          <a:prstGeom prst="rect">
            <a:avLst/>
          </a:prstGeom>
          <a:noFill/>
        </p:spPr>
        <p:txBody>
          <a:bodyPr wrap="squar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Problem Understanding and Definition</a:t>
            </a:r>
            <a:endParaRPr lang="en-US" sz="4450" dirty="0"/>
          </a:p>
        </p:txBody>
      </p:sp>
      <p:sp>
        <p:nvSpPr>
          <p:cNvPr id="4" name="Shape 1"/>
          <p:cNvSpPr/>
          <p:nvPr/>
        </p:nvSpPr>
        <p:spPr>
          <a:xfrm>
            <a:off x="6244709" y="2560320"/>
            <a:ext cx="7627382" cy="2321362"/>
          </a:xfrm>
          <a:prstGeom prst="roundRect">
            <a:avLst>
              <a:gd name="adj" fmla="val 3920"/>
            </a:avLst>
          </a:prstGeom>
          <a:solidFill>
            <a:srgbClr val="D5DCF6"/>
          </a:solidFill>
          <a:ln w="7620">
            <a:solidFill>
              <a:srgbClr val="BBC2DC"/>
            </a:solidFill>
            <a:prstDash val="solid"/>
          </a:ln>
        </p:spPr>
      </p:sp>
      <p:sp>
        <p:nvSpPr>
          <p:cNvPr id="5" name="Text 2"/>
          <p:cNvSpPr/>
          <p:nvPr/>
        </p:nvSpPr>
        <p:spPr>
          <a:xfrm>
            <a:off x="6468904" y="2784515"/>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Business Context</a:t>
            </a:r>
            <a:endParaRPr lang="en-US" sz="2200" dirty="0"/>
          </a:p>
        </p:txBody>
      </p:sp>
      <p:sp>
        <p:nvSpPr>
          <p:cNvPr id="6" name="Text 3"/>
          <p:cNvSpPr/>
          <p:nvPr/>
        </p:nvSpPr>
        <p:spPr>
          <a:xfrm>
            <a:off x="6468904" y="3270647"/>
            <a:ext cx="7178993" cy="138684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The footwear industry is a $365 billion global market where pricing affects consumer perception and profitability. Traditional pricing relies on competitor analysis and intuition, which may miss complex attribute-value relationships.</a:t>
            </a:r>
            <a:endParaRPr lang="en-US" sz="1700" dirty="0"/>
          </a:p>
        </p:txBody>
      </p:sp>
      <p:sp>
        <p:nvSpPr>
          <p:cNvPr id="7" name="Shape 4"/>
          <p:cNvSpPr/>
          <p:nvPr/>
        </p:nvSpPr>
        <p:spPr>
          <a:xfrm>
            <a:off x="6244709" y="5098256"/>
            <a:ext cx="7627382" cy="2321362"/>
          </a:xfrm>
          <a:prstGeom prst="roundRect">
            <a:avLst>
              <a:gd name="adj" fmla="val 3920"/>
            </a:avLst>
          </a:prstGeom>
          <a:solidFill>
            <a:srgbClr val="D5DCF6"/>
          </a:solidFill>
          <a:ln w="7620">
            <a:solidFill>
              <a:srgbClr val="BBC2DC"/>
            </a:solidFill>
            <a:prstDash val="solid"/>
          </a:ln>
        </p:spPr>
      </p:sp>
      <p:sp>
        <p:nvSpPr>
          <p:cNvPr id="8" name="Text 5"/>
          <p:cNvSpPr/>
          <p:nvPr/>
        </p:nvSpPr>
        <p:spPr>
          <a:xfrm>
            <a:off x="6468904" y="5322451"/>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Project Objectives</a:t>
            </a:r>
            <a:endParaRPr lang="en-US" sz="2200" dirty="0"/>
          </a:p>
        </p:txBody>
      </p:sp>
      <p:sp>
        <p:nvSpPr>
          <p:cNvPr id="9" name="Text 6"/>
          <p:cNvSpPr/>
          <p:nvPr/>
        </p:nvSpPr>
        <p:spPr>
          <a:xfrm>
            <a:off x="6468904" y="5808583"/>
            <a:ext cx="7178993" cy="138684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The goal is to build predictive models to estimate shoe prices based on features like brand, type, gender, size, and material. The project aims to generate insights for pricing strategies and create a reusable framework for future applications.</a:t>
            </a:r>
            <a:endParaRPr lang="en-US" sz="1700" dirty="0"/>
          </a:p>
        </p:txBody>
      </p:sp>
      <p:pic>
        <p:nvPicPr>
          <p:cNvPr id="10" name="Picture 9"/>
          <p:cNvPicPr>
            <a:picLocks noChangeAspect="1"/>
          </p:cNvPicPr>
          <p:nvPr/>
        </p:nvPicPr>
        <p:blipFill>
          <a:blip r:embed="rId1"/>
          <a:stretch>
            <a:fillRect/>
          </a:stretch>
        </p:blipFill>
        <p:spPr>
          <a:xfrm>
            <a:off x="11468100" y="7635875"/>
            <a:ext cx="3162300" cy="590550"/>
          </a:xfrm>
          <a:prstGeom prst="rect">
            <a:avLst/>
          </a:prstGeom>
        </p:spPr>
      </p:pic>
      <p:pic>
        <p:nvPicPr>
          <p:cNvPr id="11" name="Picture 10"/>
          <p:cNvPicPr/>
          <p:nvPr/>
        </p:nvPicPr>
        <p:blipFill>
          <a:blip r:embed="rId2"/>
          <a:stretch>
            <a:fillRect/>
          </a:stretch>
        </p:blipFill>
        <p:spPr>
          <a:xfrm>
            <a:off x="6350" y="0"/>
            <a:ext cx="5330825"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2237065"/>
            <a:ext cx="10597634" cy="712708"/>
          </a:xfrm>
          <a:prstGeom prst="rect">
            <a:avLst/>
          </a:prstGeom>
          <a:noFill/>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Dataset Selection and Preprocessing</a:t>
            </a:r>
            <a:endParaRPr lang="en-US" sz="4450" dirty="0"/>
          </a:p>
        </p:txBody>
      </p:sp>
      <p:sp>
        <p:nvSpPr>
          <p:cNvPr id="3" name="Text 1"/>
          <p:cNvSpPr/>
          <p:nvPr/>
        </p:nvSpPr>
        <p:spPr>
          <a:xfrm>
            <a:off x="758309" y="3491270"/>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Dataset Overview</a:t>
            </a:r>
            <a:endParaRPr lang="en-US" sz="2200" dirty="0"/>
          </a:p>
        </p:txBody>
      </p:sp>
      <p:sp>
        <p:nvSpPr>
          <p:cNvPr id="4" name="Text 2"/>
          <p:cNvSpPr/>
          <p:nvPr/>
        </p:nvSpPr>
        <p:spPr>
          <a:xfrm>
            <a:off x="758309" y="4064079"/>
            <a:ext cx="6292572" cy="138684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The dataset contains 1,006 entries with attributes such as Brand, Model, Type, Gender, Size, Color, Material, and Price. It covers diverse footwear categories and demographics, suitable for price prediction modelling.</a:t>
            </a:r>
            <a:endParaRPr lang="en-US" sz="1700" dirty="0"/>
          </a:p>
        </p:txBody>
      </p:sp>
      <p:sp>
        <p:nvSpPr>
          <p:cNvPr id="5" name="Text 3"/>
          <p:cNvSpPr/>
          <p:nvPr/>
        </p:nvSpPr>
        <p:spPr>
          <a:xfrm>
            <a:off x="7587139" y="3491270"/>
            <a:ext cx="5330547" cy="356235"/>
          </a:xfrm>
          <a:prstGeom prst="rect">
            <a:avLst/>
          </a:prstGeom>
          <a:noFill/>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Data Cleaning &amp; Feature Engineering</a:t>
            </a:r>
            <a:endParaRPr lang="en-US" sz="2200" dirty="0"/>
          </a:p>
        </p:txBody>
      </p:sp>
      <p:sp>
        <p:nvSpPr>
          <p:cNvPr id="6" name="Text 4"/>
          <p:cNvSpPr/>
          <p:nvPr/>
        </p:nvSpPr>
        <p:spPr>
          <a:xfrm>
            <a:off x="7587139" y="4064079"/>
            <a:ext cx="6292572" cy="173355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Data cleaning involved formatting size and price columns for numerical analysis. Feature engineering included label encoding gender, and excluding high-cardinality features like Color and Model to avoid overfitting.</a:t>
            </a:r>
            <a:endParaRPr lang="en-US" sz="1700" dirty="0"/>
          </a:p>
        </p:txBody>
      </p:sp>
      <p:pic>
        <p:nvPicPr>
          <p:cNvPr id="7" name="Picture 6"/>
          <p:cNvPicPr>
            <a:picLocks noChangeAspect="1"/>
          </p:cNvPicPr>
          <p:nvPr/>
        </p:nvPicPr>
        <p:blipFill>
          <a:blip r:embed="rId1"/>
          <a:stretch>
            <a:fillRect/>
          </a:stretch>
        </p:blipFill>
        <p:spPr>
          <a:xfrm>
            <a:off x="11479530" y="7639050"/>
            <a:ext cx="3162300" cy="590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2238355" y="7808595"/>
            <a:ext cx="2305050" cy="409575"/>
          </a:xfrm>
          <a:prstGeom prst="rect">
            <a:avLst/>
          </a:prstGeom>
        </p:spPr>
      </p:pic>
      <p:pic>
        <p:nvPicPr>
          <p:cNvPr id="3" name="Picture 2"/>
          <p:cNvPicPr>
            <a:picLocks noChangeAspect="1"/>
          </p:cNvPicPr>
          <p:nvPr/>
        </p:nvPicPr>
        <p:blipFill>
          <a:blip r:embed="rId2"/>
          <a:stretch>
            <a:fillRect/>
          </a:stretch>
        </p:blipFill>
        <p:spPr>
          <a:xfrm>
            <a:off x="680720" y="59690"/>
            <a:ext cx="10884535" cy="4102100"/>
          </a:xfrm>
          <a:prstGeom prst="rect">
            <a:avLst/>
          </a:prstGeom>
        </p:spPr>
      </p:pic>
      <p:pic>
        <p:nvPicPr>
          <p:cNvPr id="4" name="Picture 3"/>
          <p:cNvPicPr>
            <a:picLocks noChangeAspect="1"/>
          </p:cNvPicPr>
          <p:nvPr/>
        </p:nvPicPr>
        <p:blipFill>
          <a:blip r:embed="rId3"/>
          <a:stretch>
            <a:fillRect/>
          </a:stretch>
        </p:blipFill>
        <p:spPr>
          <a:xfrm>
            <a:off x="699135" y="4114800"/>
            <a:ext cx="7537450" cy="4087495"/>
          </a:xfrm>
          <a:prstGeom prst="rect">
            <a:avLst/>
          </a:prstGeom>
        </p:spPr>
      </p:pic>
      <p:sp>
        <p:nvSpPr>
          <p:cNvPr id="5" name="Text Box 4"/>
          <p:cNvSpPr txBox="1"/>
          <p:nvPr/>
        </p:nvSpPr>
        <p:spPr>
          <a:xfrm>
            <a:off x="9016365" y="5213985"/>
            <a:ext cx="7315200" cy="808990"/>
          </a:xfrm>
          <a:prstGeom prst="rect">
            <a:avLst/>
          </a:prstGeom>
          <a:noFill/>
        </p:spPr>
        <p:txBody>
          <a:bodyPr wrap="square" rtlCol="0" anchor="t">
            <a:spAutoFit/>
          </a:bodyPr>
          <a:p>
            <a:pPr marL="0" indent="0" algn="l">
              <a:lnSpc>
                <a:spcPts val="5600"/>
              </a:lnSpc>
              <a:buNone/>
            </a:pPr>
            <a:r>
              <a:rPr lang="en-IN" altLang="en-US" sz="4450" dirty="0">
                <a:solidFill>
                  <a:srgbClr val="1F1E1E"/>
                </a:solidFill>
                <a:latin typeface="Alexandria Semi Bold" pitchFamily="34" charset="0"/>
                <a:ea typeface="Alexandria Semi Bold" pitchFamily="34" charset="-122"/>
                <a:cs typeface="Alexandria Semi Bold" pitchFamily="34" charset="-120"/>
                <a:sym typeface="+mn-ea"/>
              </a:rPr>
              <a:t>Visualizations</a:t>
            </a:r>
            <a:endParaRPr lang="en-IN" altLang="en-US" sz="4450" dirty="0">
              <a:solidFill>
                <a:srgbClr val="1F1E1E"/>
              </a:solidFill>
              <a:latin typeface="Alexandria Semi Bold" pitchFamily="34" charset="0"/>
              <a:ea typeface="Alexandria Semi Bold" pitchFamily="34" charset="-122"/>
              <a:cs typeface="Alexandria Semi Bold" pitchFamily="34" charset="-12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36375" y="589836"/>
            <a:ext cx="7644051" cy="1409700"/>
          </a:xfrm>
          <a:prstGeom prst="rect">
            <a:avLst/>
          </a:prstGeom>
          <a:noFill/>
        </p:spPr>
        <p:txBody>
          <a:bodyPr wrap="square" lIns="0" tIns="0" rIns="0" bIns="0" rtlCol="0" anchor="t"/>
          <a:lstStyle/>
          <a:p>
            <a:pPr marL="0" indent="0" algn="l">
              <a:lnSpc>
                <a:spcPts val="5550"/>
              </a:lnSpc>
              <a:buNone/>
            </a:pPr>
            <a:r>
              <a:rPr lang="en-US" sz="4400" dirty="0">
                <a:solidFill>
                  <a:srgbClr val="1F1E1E"/>
                </a:solidFill>
                <a:latin typeface="Alexandria Semi Bold" pitchFamily="34" charset="0"/>
                <a:ea typeface="Alexandria Semi Bold" pitchFamily="34" charset="-122"/>
                <a:cs typeface="Alexandria Semi Bold" pitchFamily="34" charset="-120"/>
              </a:rPr>
              <a:t>Model Selection and Justification</a:t>
            </a:r>
            <a:endParaRPr lang="en-US" sz="4400" dirty="0"/>
          </a:p>
        </p:txBody>
      </p:sp>
      <p:sp>
        <p:nvSpPr>
          <p:cNvPr id="4" name="Shape 1"/>
          <p:cNvSpPr/>
          <p:nvPr/>
        </p:nvSpPr>
        <p:spPr>
          <a:xfrm>
            <a:off x="6236375" y="2320885"/>
            <a:ext cx="482084" cy="482084"/>
          </a:xfrm>
          <a:prstGeom prst="roundRect">
            <a:avLst>
              <a:gd name="adj" fmla="val 18669"/>
            </a:avLst>
          </a:prstGeom>
          <a:solidFill>
            <a:srgbClr val="D5DCF6"/>
          </a:solidFill>
          <a:ln w="7620">
            <a:solidFill>
              <a:srgbClr val="BBC2DC"/>
            </a:solidFill>
            <a:prstDash val="solid"/>
          </a:ln>
        </p:spPr>
      </p:sp>
      <p:sp>
        <p:nvSpPr>
          <p:cNvPr id="5" name="Text 2"/>
          <p:cNvSpPr/>
          <p:nvPr/>
        </p:nvSpPr>
        <p:spPr>
          <a:xfrm>
            <a:off x="6932652" y="2394466"/>
            <a:ext cx="2991922" cy="704850"/>
          </a:xfrm>
          <a:prstGeom prst="rect">
            <a:avLst/>
          </a:prstGeom>
          <a:noFill/>
        </p:spPr>
        <p:txBody>
          <a:bodyPr wrap="square" lIns="0" tIns="0" rIns="0" bIns="0" rtlCol="0" anchor="t"/>
          <a:lstStyle/>
          <a:p>
            <a:pPr marL="0" indent="0" algn="l">
              <a:lnSpc>
                <a:spcPts val="2750"/>
              </a:lnSpc>
              <a:buNone/>
            </a:pPr>
            <a:r>
              <a:rPr lang="en-US" sz="2200" dirty="0">
                <a:solidFill>
                  <a:srgbClr val="3B3535"/>
                </a:solidFill>
                <a:latin typeface="Alexandria Semi Bold" pitchFamily="34" charset="0"/>
                <a:ea typeface="Alexandria Semi Bold" pitchFamily="34" charset="-122"/>
                <a:cs typeface="Alexandria Semi Bold" pitchFamily="34" charset="-120"/>
              </a:rPr>
              <a:t>Regression Models Considered</a:t>
            </a:r>
            <a:endParaRPr lang="en-US" sz="2200" dirty="0"/>
          </a:p>
        </p:txBody>
      </p:sp>
      <p:sp>
        <p:nvSpPr>
          <p:cNvPr id="6" name="Text 3"/>
          <p:cNvSpPr/>
          <p:nvPr/>
        </p:nvSpPr>
        <p:spPr>
          <a:xfrm>
            <a:off x="6932652" y="3227784"/>
            <a:ext cx="2991922" cy="2400300"/>
          </a:xfrm>
          <a:prstGeom prst="rect">
            <a:avLst/>
          </a:prstGeom>
          <a:noFill/>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Few models were evaluated: Linear, Ridge, Lasso, Random Forest, and Gradient Boosting regressions</a:t>
            </a:r>
            <a:endParaRPr lang="en-US" sz="1650" dirty="0"/>
          </a:p>
        </p:txBody>
      </p:sp>
      <p:sp>
        <p:nvSpPr>
          <p:cNvPr id="7" name="Shape 4"/>
          <p:cNvSpPr/>
          <p:nvPr/>
        </p:nvSpPr>
        <p:spPr>
          <a:xfrm>
            <a:off x="10192345" y="2320885"/>
            <a:ext cx="482084" cy="482084"/>
          </a:xfrm>
          <a:prstGeom prst="roundRect">
            <a:avLst>
              <a:gd name="adj" fmla="val 18669"/>
            </a:avLst>
          </a:prstGeom>
          <a:solidFill>
            <a:srgbClr val="D5DCF6"/>
          </a:solidFill>
          <a:ln w="7620">
            <a:solidFill>
              <a:srgbClr val="BBC2DC"/>
            </a:solidFill>
            <a:prstDash val="solid"/>
          </a:ln>
        </p:spPr>
      </p:sp>
      <p:sp>
        <p:nvSpPr>
          <p:cNvPr id="8" name="Text 5"/>
          <p:cNvSpPr/>
          <p:nvPr/>
        </p:nvSpPr>
        <p:spPr>
          <a:xfrm>
            <a:off x="10888623" y="2394466"/>
            <a:ext cx="2819400" cy="352425"/>
          </a:xfrm>
          <a:prstGeom prst="rect">
            <a:avLst/>
          </a:prstGeom>
          <a:noFill/>
        </p:spPr>
        <p:txBody>
          <a:bodyPr wrap="none" lIns="0" tIns="0" rIns="0" bIns="0" rtlCol="0" anchor="t"/>
          <a:lstStyle/>
          <a:p>
            <a:pPr marL="0" indent="0" algn="l">
              <a:lnSpc>
                <a:spcPts val="2750"/>
              </a:lnSpc>
              <a:buNone/>
            </a:pPr>
            <a:r>
              <a:rPr lang="en-US" sz="2200" dirty="0">
                <a:solidFill>
                  <a:srgbClr val="3B3535"/>
                </a:solidFill>
                <a:latin typeface="Alexandria Semi Bold" pitchFamily="34" charset="0"/>
                <a:ea typeface="Alexandria Semi Bold" pitchFamily="34" charset="-122"/>
                <a:cs typeface="Alexandria Semi Bold" pitchFamily="34" charset="-120"/>
              </a:rPr>
              <a:t>Evaluation Metrics</a:t>
            </a:r>
            <a:endParaRPr lang="en-US" sz="2200" dirty="0"/>
          </a:p>
        </p:txBody>
      </p:sp>
      <p:sp>
        <p:nvSpPr>
          <p:cNvPr id="9" name="Text 6"/>
          <p:cNvSpPr/>
          <p:nvPr/>
        </p:nvSpPr>
        <p:spPr>
          <a:xfrm>
            <a:off x="10888623" y="2875359"/>
            <a:ext cx="2991922" cy="1714500"/>
          </a:xfrm>
          <a:prstGeom prst="rect">
            <a:avLst/>
          </a:prstGeom>
          <a:noFill/>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Models were assessed using MSE, RMSE, R², and MAE to measure prediction accuracy and error magnitude in price units.</a:t>
            </a:r>
            <a:endParaRPr lang="en-US" sz="1650" dirty="0"/>
          </a:p>
        </p:txBody>
      </p:sp>
      <p:sp>
        <p:nvSpPr>
          <p:cNvPr id="10" name="Shape 7"/>
          <p:cNvSpPr/>
          <p:nvPr/>
        </p:nvSpPr>
        <p:spPr>
          <a:xfrm>
            <a:off x="6236375" y="6056590"/>
            <a:ext cx="482084" cy="482084"/>
          </a:xfrm>
          <a:prstGeom prst="roundRect">
            <a:avLst>
              <a:gd name="adj" fmla="val 18669"/>
            </a:avLst>
          </a:prstGeom>
          <a:solidFill>
            <a:srgbClr val="D5DCF6"/>
          </a:solidFill>
          <a:ln w="7620">
            <a:solidFill>
              <a:srgbClr val="BBC2DC"/>
            </a:solidFill>
            <a:prstDash val="solid"/>
          </a:ln>
        </p:spPr>
      </p:sp>
      <p:sp>
        <p:nvSpPr>
          <p:cNvPr id="11" name="Text 8"/>
          <p:cNvSpPr/>
          <p:nvPr/>
        </p:nvSpPr>
        <p:spPr>
          <a:xfrm>
            <a:off x="6932652" y="6130171"/>
            <a:ext cx="3750707" cy="352425"/>
          </a:xfrm>
          <a:prstGeom prst="rect">
            <a:avLst/>
          </a:prstGeom>
          <a:noFill/>
        </p:spPr>
        <p:txBody>
          <a:bodyPr wrap="none" lIns="0" tIns="0" rIns="0" bIns="0" rtlCol="0" anchor="t"/>
          <a:lstStyle/>
          <a:p>
            <a:pPr marL="0" indent="0" algn="l">
              <a:lnSpc>
                <a:spcPts val="2750"/>
              </a:lnSpc>
              <a:buNone/>
            </a:pPr>
            <a:r>
              <a:rPr lang="en-US" sz="2200" dirty="0">
                <a:solidFill>
                  <a:srgbClr val="3B3535"/>
                </a:solidFill>
                <a:latin typeface="Alexandria Semi Bold" pitchFamily="34" charset="0"/>
                <a:ea typeface="Alexandria Semi Bold" pitchFamily="34" charset="-122"/>
                <a:cs typeface="Alexandria Semi Bold" pitchFamily="34" charset="-120"/>
              </a:rPr>
              <a:t>Model Selection Rationale</a:t>
            </a:r>
            <a:endParaRPr lang="en-US" sz="2200" dirty="0"/>
          </a:p>
        </p:txBody>
      </p:sp>
      <p:sp>
        <p:nvSpPr>
          <p:cNvPr id="12" name="Text 9"/>
          <p:cNvSpPr/>
          <p:nvPr/>
        </p:nvSpPr>
        <p:spPr>
          <a:xfrm>
            <a:off x="6932652" y="6611064"/>
            <a:ext cx="6947773" cy="1028700"/>
          </a:xfrm>
          <a:prstGeom prst="rect">
            <a:avLst/>
          </a:prstGeom>
          <a:noFill/>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Linear Regression was chosen for its lowest error rates, interpretability, robustness, and computational efficiency despite its simplicity.</a:t>
            </a:r>
            <a:endParaRPr lang="en-US" sz="1650" dirty="0"/>
          </a:p>
        </p:txBody>
      </p:sp>
      <p:pic>
        <p:nvPicPr>
          <p:cNvPr id="13" name="Picture 12"/>
          <p:cNvPicPr>
            <a:picLocks noChangeAspect="1"/>
          </p:cNvPicPr>
          <p:nvPr/>
        </p:nvPicPr>
        <p:blipFill>
          <a:blip r:embed="rId1"/>
          <a:stretch>
            <a:fillRect/>
          </a:stretch>
        </p:blipFill>
        <p:spPr>
          <a:xfrm>
            <a:off x="11468100" y="7626350"/>
            <a:ext cx="3162300" cy="590550"/>
          </a:xfrm>
          <a:prstGeom prst="rect">
            <a:avLst/>
          </a:prstGeom>
        </p:spPr>
      </p:pic>
      <p:pic>
        <p:nvPicPr>
          <p:cNvPr id="14" name="Picture 13"/>
          <p:cNvPicPr/>
          <p:nvPr/>
        </p:nvPicPr>
        <p:blipFill>
          <a:blip r:embed="rId2"/>
          <a:srcRect t="3951" b="4947"/>
          <a:stretch>
            <a:fillRect/>
          </a:stretch>
        </p:blipFill>
        <p:spPr>
          <a:xfrm>
            <a:off x="-190500" y="635"/>
            <a:ext cx="6212205" cy="825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44709" y="656868"/>
            <a:ext cx="5701546" cy="712708"/>
          </a:xfrm>
          <a:prstGeom prst="rect">
            <a:avLst/>
          </a:prstGeom>
          <a:noFill/>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Methodology</a:t>
            </a:r>
            <a:endParaRPr lang="en-US" sz="4450" dirty="0"/>
          </a:p>
        </p:txBody>
      </p:sp>
      <p:pic>
        <p:nvPicPr>
          <p:cNvPr id="4" name="Image 1" descr="preencoded.png"/>
          <p:cNvPicPr>
            <a:picLocks noChangeAspect="1"/>
          </p:cNvPicPr>
          <p:nvPr/>
        </p:nvPicPr>
        <p:blipFill>
          <a:blip r:embed="rId1"/>
          <a:stretch>
            <a:fillRect/>
          </a:stretch>
        </p:blipFill>
        <p:spPr>
          <a:xfrm>
            <a:off x="6244709" y="1694498"/>
            <a:ext cx="1083231" cy="1959412"/>
          </a:xfrm>
          <a:prstGeom prst="rect">
            <a:avLst/>
          </a:prstGeom>
        </p:spPr>
      </p:pic>
      <p:sp>
        <p:nvSpPr>
          <p:cNvPr id="5" name="Text 1"/>
          <p:cNvSpPr/>
          <p:nvPr/>
        </p:nvSpPr>
        <p:spPr>
          <a:xfrm>
            <a:off x="7652861" y="1911072"/>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Data Preprocessing</a:t>
            </a:r>
            <a:endParaRPr lang="en-US" sz="2200" dirty="0"/>
          </a:p>
        </p:txBody>
      </p:sp>
      <p:sp>
        <p:nvSpPr>
          <p:cNvPr id="6" name="Text 2"/>
          <p:cNvSpPr/>
          <p:nvPr/>
        </p:nvSpPr>
        <p:spPr>
          <a:xfrm>
            <a:off x="7652861" y="2397204"/>
            <a:ext cx="6219230"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Applied cleaning, one-hot encoding for categorical features, and scaling for numerical features integrated into a pipeline for consistency.</a:t>
            </a:r>
            <a:endParaRPr lang="en-US" sz="1700" dirty="0"/>
          </a:p>
        </p:txBody>
      </p:sp>
      <p:pic>
        <p:nvPicPr>
          <p:cNvPr id="7" name="Image 2" descr="preencoded.png"/>
          <p:cNvPicPr>
            <a:picLocks noChangeAspect="1"/>
          </p:cNvPicPr>
          <p:nvPr/>
        </p:nvPicPr>
        <p:blipFill>
          <a:blip r:embed="rId2"/>
          <a:stretch>
            <a:fillRect/>
          </a:stretch>
        </p:blipFill>
        <p:spPr>
          <a:xfrm>
            <a:off x="6244709" y="3653909"/>
            <a:ext cx="1083231" cy="1959412"/>
          </a:xfrm>
          <a:prstGeom prst="rect">
            <a:avLst/>
          </a:prstGeom>
        </p:spPr>
      </p:pic>
      <p:sp>
        <p:nvSpPr>
          <p:cNvPr id="8" name="Text 3"/>
          <p:cNvSpPr/>
          <p:nvPr/>
        </p:nvSpPr>
        <p:spPr>
          <a:xfrm>
            <a:off x="7652861" y="3870484"/>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Model Training</a:t>
            </a:r>
            <a:endParaRPr lang="en-US" sz="2200" dirty="0"/>
          </a:p>
        </p:txBody>
      </p:sp>
      <p:sp>
        <p:nvSpPr>
          <p:cNvPr id="9" name="Text 4"/>
          <p:cNvSpPr/>
          <p:nvPr/>
        </p:nvSpPr>
        <p:spPr>
          <a:xfrm>
            <a:off x="7652861" y="4356616"/>
            <a:ext cx="6219230"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Data split into training and testing sets. Models trained on processed data with excluded high-cardinality features to reduce overfitting.</a:t>
            </a:r>
            <a:endParaRPr lang="en-US" sz="1700" dirty="0"/>
          </a:p>
        </p:txBody>
      </p:sp>
      <p:pic>
        <p:nvPicPr>
          <p:cNvPr id="10" name="Image 3" descr="preencoded.png"/>
          <p:cNvPicPr>
            <a:picLocks noChangeAspect="1"/>
          </p:cNvPicPr>
          <p:nvPr/>
        </p:nvPicPr>
        <p:blipFill>
          <a:blip r:embed="rId3"/>
          <a:stretch>
            <a:fillRect/>
          </a:stretch>
        </p:blipFill>
        <p:spPr>
          <a:xfrm>
            <a:off x="6244709" y="5613321"/>
            <a:ext cx="1083231" cy="1959412"/>
          </a:xfrm>
          <a:prstGeom prst="rect">
            <a:avLst/>
          </a:prstGeom>
        </p:spPr>
      </p:pic>
      <p:sp>
        <p:nvSpPr>
          <p:cNvPr id="11" name="Text 5"/>
          <p:cNvSpPr/>
          <p:nvPr/>
        </p:nvSpPr>
        <p:spPr>
          <a:xfrm>
            <a:off x="7652861" y="5829895"/>
            <a:ext cx="5298519"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Hyperparameter Tuning &amp; Validation</a:t>
            </a:r>
            <a:endParaRPr lang="en-US" sz="2200" dirty="0"/>
          </a:p>
        </p:txBody>
      </p:sp>
      <p:sp>
        <p:nvSpPr>
          <p:cNvPr id="12" name="Text 6"/>
          <p:cNvSpPr/>
          <p:nvPr/>
        </p:nvSpPr>
        <p:spPr>
          <a:xfrm>
            <a:off x="7652861" y="6316028"/>
            <a:ext cx="6219230"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GridSearchCV with 5-fold cross-validation optimized parameters for complex models. Linear Regression required no tuning.</a:t>
            </a:r>
            <a:endParaRPr lang="en-US" sz="1700" dirty="0"/>
          </a:p>
        </p:txBody>
      </p:sp>
      <p:pic>
        <p:nvPicPr>
          <p:cNvPr id="13" name="Picture 12"/>
          <p:cNvPicPr>
            <a:picLocks noChangeAspect="1"/>
          </p:cNvPicPr>
          <p:nvPr/>
        </p:nvPicPr>
        <p:blipFill>
          <a:blip r:embed="rId4"/>
          <a:stretch>
            <a:fillRect/>
          </a:stretch>
        </p:blipFill>
        <p:spPr>
          <a:xfrm>
            <a:off x="-374650" y="0"/>
            <a:ext cx="5883275" cy="8229600"/>
          </a:xfrm>
          <a:prstGeom prst="rect">
            <a:avLst/>
          </a:prstGeom>
        </p:spPr>
      </p:pic>
      <p:pic>
        <p:nvPicPr>
          <p:cNvPr id="14" name="Picture 13"/>
          <p:cNvPicPr>
            <a:picLocks noChangeAspect="1"/>
          </p:cNvPicPr>
          <p:nvPr/>
        </p:nvPicPr>
        <p:blipFill>
          <a:blip r:embed="rId5"/>
          <a:stretch>
            <a:fillRect/>
          </a:stretch>
        </p:blipFill>
        <p:spPr>
          <a:xfrm>
            <a:off x="11468100" y="7673975"/>
            <a:ext cx="3162300" cy="590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2410420"/>
            <a:ext cx="5931098" cy="712708"/>
          </a:xfrm>
          <a:prstGeom prst="rect">
            <a:avLst/>
          </a:prstGeom>
          <a:noFill/>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Results and Analysis</a:t>
            </a:r>
            <a:endParaRPr lang="en-US" sz="4450" dirty="0"/>
          </a:p>
        </p:txBody>
      </p:sp>
      <p:sp>
        <p:nvSpPr>
          <p:cNvPr id="3" name="Text 1"/>
          <p:cNvSpPr/>
          <p:nvPr/>
        </p:nvSpPr>
        <p:spPr>
          <a:xfrm>
            <a:off x="758309" y="3664625"/>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1F1E1E"/>
                </a:solidFill>
                <a:latin typeface="Alexandria Semi Bold" pitchFamily="34" charset="0"/>
                <a:ea typeface="Alexandria Semi Bold" pitchFamily="34" charset="-122"/>
                <a:cs typeface="Alexandria Semi Bold" pitchFamily="34" charset="-120"/>
              </a:rPr>
              <a:t>Visual Insights</a:t>
            </a:r>
            <a:endParaRPr lang="en-US" sz="2200" dirty="0"/>
          </a:p>
        </p:txBody>
      </p:sp>
      <p:sp>
        <p:nvSpPr>
          <p:cNvPr id="4" name="Text 2"/>
          <p:cNvSpPr/>
          <p:nvPr/>
        </p:nvSpPr>
        <p:spPr>
          <a:xfrm>
            <a:off x="758309" y="4237434"/>
            <a:ext cx="6292572" cy="138684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Nike had the most entries, Adidas shoes had the highest average price. Running shoes were the most common type, with specialized types like Weightlifting priced highest.</a:t>
            </a:r>
            <a:endParaRPr lang="en-US" sz="1700" dirty="0"/>
          </a:p>
        </p:txBody>
      </p:sp>
      <p:sp>
        <p:nvSpPr>
          <p:cNvPr id="6" name="Text 4"/>
          <p:cNvSpPr/>
          <p:nvPr/>
        </p:nvSpPr>
        <p:spPr>
          <a:xfrm>
            <a:off x="7587139" y="4237434"/>
            <a:ext cx="6292572" cy="1386840"/>
          </a:xfrm>
          <a:prstGeom prst="rect">
            <a:avLst/>
          </a:prstGeom>
          <a:noFill/>
        </p:spPr>
        <p:txBody>
          <a:bodyPr wrap="square" lIns="0" tIns="0" rIns="0" bIns="0" rtlCol="0" anchor="t"/>
          <a:lstStyle/>
          <a:p>
            <a:pPr marL="0" indent="0" algn="l">
              <a:lnSpc>
                <a:spcPts val="2700"/>
              </a:lnSpc>
              <a:buNone/>
            </a:pPr>
            <a:endParaRPr lang="en-US" sz="1700" dirty="0"/>
          </a:p>
        </p:txBody>
      </p:sp>
      <p:pic>
        <p:nvPicPr>
          <p:cNvPr id="7" name="Picture 6"/>
          <p:cNvPicPr>
            <a:picLocks noChangeAspect="1"/>
          </p:cNvPicPr>
          <p:nvPr/>
        </p:nvPicPr>
        <p:blipFill>
          <a:blip r:embed="rId1"/>
          <a:stretch>
            <a:fillRect/>
          </a:stretch>
        </p:blipFill>
        <p:spPr>
          <a:xfrm>
            <a:off x="11468100" y="7639050"/>
            <a:ext cx="3162300" cy="590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1156692"/>
            <a:ext cx="7627382" cy="1425416"/>
          </a:xfrm>
          <a:prstGeom prst="rect">
            <a:avLst/>
          </a:prstGeom>
          <a:noFill/>
        </p:spPr>
        <p:txBody>
          <a:bodyPr wrap="squar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Conclusion and Future Work</a:t>
            </a:r>
            <a:endParaRPr lang="en-US" sz="4450" dirty="0"/>
          </a:p>
        </p:txBody>
      </p:sp>
      <p:sp>
        <p:nvSpPr>
          <p:cNvPr id="4" name="Shape 1"/>
          <p:cNvSpPr/>
          <p:nvPr/>
        </p:nvSpPr>
        <p:spPr>
          <a:xfrm>
            <a:off x="758309" y="2907030"/>
            <a:ext cx="7627382" cy="1974652"/>
          </a:xfrm>
          <a:prstGeom prst="roundRect">
            <a:avLst>
              <a:gd name="adj" fmla="val 4608"/>
            </a:avLst>
          </a:prstGeom>
          <a:solidFill>
            <a:srgbClr val="D5DCF6"/>
          </a:solidFill>
          <a:ln w="7620">
            <a:solidFill>
              <a:srgbClr val="BBC2DC"/>
            </a:solidFill>
            <a:prstDash val="solid"/>
          </a:ln>
        </p:spPr>
      </p:sp>
      <p:sp>
        <p:nvSpPr>
          <p:cNvPr id="5" name="Text 2"/>
          <p:cNvSpPr/>
          <p:nvPr/>
        </p:nvSpPr>
        <p:spPr>
          <a:xfrm>
            <a:off x="982504" y="3131225"/>
            <a:ext cx="2850713"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Key Findings</a:t>
            </a:r>
            <a:endParaRPr lang="en-US" sz="2200" dirty="0"/>
          </a:p>
        </p:txBody>
      </p:sp>
      <p:sp>
        <p:nvSpPr>
          <p:cNvPr id="6" name="Text 3"/>
          <p:cNvSpPr/>
          <p:nvPr/>
        </p:nvSpPr>
        <p:spPr>
          <a:xfrm>
            <a:off x="982504" y="3617357"/>
            <a:ext cx="7178993"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Linear relationships dominate shoe pricing. Brand, type, and material strongly influence price. Gender shows no significant pricing difference, and size has limited impact.</a:t>
            </a:r>
            <a:endParaRPr lang="en-US" sz="1700" dirty="0"/>
          </a:p>
        </p:txBody>
      </p:sp>
      <p:sp>
        <p:nvSpPr>
          <p:cNvPr id="7" name="Shape 4"/>
          <p:cNvSpPr/>
          <p:nvPr/>
        </p:nvSpPr>
        <p:spPr>
          <a:xfrm>
            <a:off x="758309" y="5098256"/>
            <a:ext cx="7627382" cy="1974652"/>
          </a:xfrm>
          <a:prstGeom prst="roundRect">
            <a:avLst>
              <a:gd name="adj" fmla="val 4608"/>
            </a:avLst>
          </a:prstGeom>
          <a:solidFill>
            <a:srgbClr val="D5DCF6"/>
          </a:solidFill>
          <a:ln w="7620">
            <a:solidFill>
              <a:srgbClr val="BBC2DC"/>
            </a:solidFill>
            <a:prstDash val="solid"/>
          </a:ln>
        </p:spPr>
      </p:sp>
      <p:sp>
        <p:nvSpPr>
          <p:cNvPr id="8" name="Text 5"/>
          <p:cNvSpPr/>
          <p:nvPr/>
        </p:nvSpPr>
        <p:spPr>
          <a:xfrm>
            <a:off x="982504" y="5322451"/>
            <a:ext cx="3214449"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Future Enhancements</a:t>
            </a:r>
            <a:endParaRPr lang="en-US" sz="2200" dirty="0"/>
          </a:p>
        </p:txBody>
      </p:sp>
      <p:sp>
        <p:nvSpPr>
          <p:cNvPr id="9" name="Text 6"/>
          <p:cNvSpPr/>
          <p:nvPr/>
        </p:nvSpPr>
        <p:spPr>
          <a:xfrm>
            <a:off x="982504" y="5808583"/>
            <a:ext cx="7178993"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Plans include advanced feature engineering, addressing evaluation issues, incorporating time-series and market data, and developing segmented models for better accuracy.</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3772</Words>
  <Application>WPS Slides</Application>
  <PresentationFormat>On-screen Show (16:9)</PresentationFormat>
  <Paragraphs>102</Paragraphs>
  <Slides>10</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Alexandria Semi Bold</vt:lpstr>
      <vt:lpstr>Alexandria Semi Bold</vt:lpstr>
      <vt:lpstr>Alexandria Semi Bold</vt:lpstr>
      <vt:lpstr>Sora Light</vt:lpstr>
      <vt:lpstr>Sora Light</vt:lpstr>
      <vt:lpstr>Sora Light</vt:lpstr>
      <vt:lpstr>DM Sans Bold</vt:lpstr>
      <vt:lpstr>Sora Bold</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Priyadarshini Mohapatra</cp:lastModifiedBy>
  <cp:revision>12</cp:revision>
  <dcterms:created xsi:type="dcterms:W3CDTF">2025-05-05T19:50:00Z</dcterms:created>
  <dcterms:modified xsi:type="dcterms:W3CDTF">2025-05-06T07:21:46Z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F7885BBC67F247D48FDAEAF30C026A0D_12</vt:lpwstr>
  </property>
  <property fmtid="{D5CDD505-2E9C-101B-9397-08002B2CF9AE}" pid="3" name="KSOProductBuildVer">
    <vt:lpwstr>2057-12.2.0.20796</vt:lpwstr>
  </property>
</Properties>
</file>