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embeddedFontLst>
    <p:embeddedFont>
      <p:font typeface="Lato" panose="020F0502020204030203" pitchFamily="34" charset="0"/>
      <p:regular r:id="rId9"/>
      <p:bold r:id="rId10"/>
      <p:italic r:id="rId11"/>
      <p:boldItalic r:id="rId12"/>
    </p:embeddedFont>
    <p:embeddedFont>
      <p:font typeface="Montserrat" panose="00000500000000000000" pitchFamily="2"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7" d="100"/>
          <a:sy n="97" d="100"/>
        </p:scale>
        <p:origin x="60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1a61bcaeb2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1a61bcaeb2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1a61bcaeb2_0_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1a61bcaeb2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1a61bcaeb2_0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1a61bcaeb2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1a61bcaeb2_0_1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1a61bcaeb2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1a61bcaeb2_0_1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1a61bcaeb2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Crop Production Analysis</a:t>
            </a:r>
            <a:endParaRPr/>
          </a:p>
        </p:txBody>
      </p:sp>
      <p:sp>
        <p:nvSpPr>
          <p:cNvPr id="3" name="Subtitle 2">
            <a:extLst>
              <a:ext uri="{FF2B5EF4-FFF2-40B4-BE49-F238E27FC236}">
                <a16:creationId xmlns:a16="http://schemas.microsoft.com/office/drawing/2014/main" id="{29F7FE71-8CCD-F836-A635-D22BCD11F6DA}"/>
              </a:ext>
            </a:extLst>
          </p:cNvPr>
          <p:cNvSpPr>
            <a:spLocks noGrp="1"/>
          </p:cNvSpPr>
          <p:nvPr>
            <p:ph type="subTitle" idx="1"/>
          </p:nvPr>
        </p:nvSpPr>
        <p:spPr/>
        <p:txBody>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Objective</a:t>
            </a:r>
            <a:endParaRPr/>
          </a:p>
        </p:txBody>
      </p:sp>
      <p:sp>
        <p:nvSpPr>
          <p:cNvPr id="141" name="Google Shape;141;p1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The Agriculture business domain, as a vital part of the overall supply chain, is expected</a:t>
            </a:r>
            <a:endParaRPr/>
          </a:p>
          <a:p>
            <a:pPr marL="0" lvl="0" indent="0" algn="l" rtl="0">
              <a:spcBef>
                <a:spcPts val="1200"/>
              </a:spcBef>
              <a:spcAft>
                <a:spcPts val="0"/>
              </a:spcAft>
              <a:buNone/>
            </a:pPr>
            <a:r>
              <a:rPr lang="en-GB"/>
              <a:t>to highly evolve in the upcoming years via the developments, which are taking place on</a:t>
            </a:r>
            <a:endParaRPr/>
          </a:p>
          <a:p>
            <a:pPr marL="0" lvl="0" indent="0" algn="l" rtl="0">
              <a:spcBef>
                <a:spcPts val="1200"/>
              </a:spcBef>
              <a:spcAft>
                <a:spcPts val="0"/>
              </a:spcAft>
              <a:buNone/>
            </a:pPr>
            <a:r>
              <a:rPr lang="en-GB"/>
              <a:t>the side of the Future Internet. This paper presents a novel Business-to-Business</a:t>
            </a:r>
            <a:endParaRPr/>
          </a:p>
          <a:p>
            <a:pPr marL="0" lvl="0" indent="0" algn="l" rtl="0">
              <a:spcBef>
                <a:spcPts val="1200"/>
              </a:spcBef>
              <a:spcAft>
                <a:spcPts val="0"/>
              </a:spcAft>
              <a:buNone/>
            </a:pPr>
            <a:r>
              <a:rPr lang="en-GB"/>
              <a:t>collaboration platform from the agri-food sector perspective, which aims to facilitate the</a:t>
            </a:r>
            <a:endParaRPr/>
          </a:p>
          <a:p>
            <a:pPr marL="0" lvl="0" indent="0" algn="l" rtl="0">
              <a:spcBef>
                <a:spcPts val="1200"/>
              </a:spcBef>
              <a:spcAft>
                <a:spcPts val="0"/>
              </a:spcAft>
              <a:buNone/>
            </a:pPr>
            <a:r>
              <a:rPr lang="en-GB"/>
              <a:t>collaboration of numerous stakeholders belonging to associated business domains, in an</a:t>
            </a:r>
            <a:endParaRPr/>
          </a:p>
          <a:p>
            <a:pPr marL="0" lvl="0" indent="0" algn="l" rtl="0">
              <a:spcBef>
                <a:spcPts val="1200"/>
              </a:spcBef>
              <a:spcAft>
                <a:spcPts val="0"/>
              </a:spcAft>
              <a:buNone/>
            </a:pPr>
            <a:r>
              <a:rPr lang="en-GB"/>
              <a:t>effective and flexible manner.</a:t>
            </a:r>
            <a:endParaRPr/>
          </a:p>
          <a:p>
            <a:pPr marL="0" lvl="0" indent="0" algn="l" rtl="0">
              <a:spcBef>
                <a:spcPts val="12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Data validation and Transformation</a:t>
            </a:r>
            <a:endParaRPr/>
          </a:p>
        </p:txBody>
      </p:sp>
      <p:sp>
        <p:nvSpPr>
          <p:cNvPr id="147" name="Google Shape;147;p1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a:t>There were many data points which were incorrect. For example the production of coconut was very high, which is not possible in practicality.  Therefore, the coconut data was entirely removed as it wasn’t correctable.</a:t>
            </a:r>
            <a:endParaRPr/>
          </a:p>
          <a:p>
            <a:pPr marL="457200" lvl="0" indent="-311150" algn="l" rtl="0">
              <a:spcBef>
                <a:spcPts val="0"/>
              </a:spcBef>
              <a:spcAft>
                <a:spcPts val="0"/>
              </a:spcAft>
              <a:buSzPts val="1300"/>
              <a:buChar char="●"/>
            </a:pPr>
            <a:r>
              <a:rPr lang="en-GB"/>
              <a:t>There were plenty of null values in the dataset, those null values were completely removed. </a:t>
            </a:r>
            <a:endParaRPr/>
          </a:p>
          <a:p>
            <a:pPr marL="457200" lvl="0" indent="-311150" algn="l" rtl="0">
              <a:spcBef>
                <a:spcPts val="0"/>
              </a:spcBef>
              <a:spcAft>
                <a:spcPts val="0"/>
              </a:spcAft>
              <a:buSzPts val="1300"/>
              <a:buChar char="●"/>
            </a:pPr>
            <a:r>
              <a:rPr lang="en-GB"/>
              <a:t>The “Area” and “Production” column did not specified the units. So, I took the most commonly used units as base. Hectare was used for “Area” and tonnes was used for “Production”</a:t>
            </a:r>
            <a:endParaRPr/>
          </a:p>
          <a:p>
            <a:pPr marL="457200" lvl="0" indent="-311150" algn="l" rtl="0">
              <a:spcBef>
                <a:spcPts val="0"/>
              </a:spcBef>
              <a:spcAft>
                <a:spcPts val="0"/>
              </a:spcAft>
              <a:buSzPts val="1300"/>
              <a:buChar char="●"/>
            </a:pPr>
            <a:r>
              <a:rPr lang="en-GB"/>
              <a:t>The datatype of “Year” column was changed to date.</a:t>
            </a:r>
            <a:endParaRPr/>
          </a:p>
          <a:p>
            <a:pPr marL="457200" lvl="0" indent="-311150" algn="l" rtl="0">
              <a:spcBef>
                <a:spcPts val="0"/>
              </a:spcBef>
              <a:spcAft>
                <a:spcPts val="0"/>
              </a:spcAft>
              <a:buSzPts val="1300"/>
              <a:buChar char="●"/>
            </a:pPr>
            <a:r>
              <a:rPr lang="en-GB"/>
              <a:t>The data contained many outliers. Those were removed for better representation.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Data Insertion</a:t>
            </a:r>
            <a:endParaRPr/>
          </a:p>
        </p:txBody>
      </p:sp>
      <p:sp>
        <p:nvSpPr>
          <p:cNvPr id="153" name="Google Shape;153;p1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a:t>Analysing crop production and giving insights about trends was not possible with the given data.</a:t>
            </a:r>
            <a:endParaRPr/>
          </a:p>
          <a:p>
            <a:pPr marL="457200" lvl="0" indent="-311150" algn="l" rtl="0">
              <a:spcBef>
                <a:spcPts val="0"/>
              </a:spcBef>
              <a:spcAft>
                <a:spcPts val="0"/>
              </a:spcAft>
              <a:buSzPts val="1300"/>
              <a:buChar char="●"/>
            </a:pPr>
            <a:r>
              <a:rPr lang="en-GB"/>
              <a:t>Various columns were added for better analysis.</a:t>
            </a:r>
            <a:endParaRPr/>
          </a:p>
          <a:p>
            <a:pPr marL="457200" lvl="0" indent="-311150" algn="l" rtl="0">
              <a:spcBef>
                <a:spcPts val="0"/>
              </a:spcBef>
              <a:spcAft>
                <a:spcPts val="0"/>
              </a:spcAft>
              <a:buSzPts val="1300"/>
              <a:buChar char="●"/>
            </a:pPr>
            <a:r>
              <a:rPr lang="en-GB"/>
              <a:t>“Productivity” was added with the formula “Production”/”Area”</a:t>
            </a:r>
            <a:endParaRPr/>
          </a:p>
          <a:p>
            <a:pPr marL="457200" lvl="0" indent="-311150" algn="l" rtl="0">
              <a:spcBef>
                <a:spcPts val="0"/>
              </a:spcBef>
              <a:spcAft>
                <a:spcPts val="0"/>
              </a:spcAft>
              <a:buSzPts val="1300"/>
              <a:buChar char="●"/>
            </a:pPr>
            <a:r>
              <a:rPr lang="en-GB"/>
              <a:t>“Category” column was added dividing the crops into their respective categories. </a:t>
            </a:r>
            <a:endParaRPr/>
          </a:p>
          <a:p>
            <a:pPr marL="457200" lvl="0" indent="-311150" algn="l" rtl="0">
              <a:spcBef>
                <a:spcPts val="0"/>
              </a:spcBef>
              <a:spcAft>
                <a:spcPts val="0"/>
              </a:spcAft>
              <a:buSzPts val="1300"/>
              <a:buChar char="●"/>
            </a:pPr>
            <a:r>
              <a:rPr lang="en-GB"/>
              <a:t>“Region” column was added to further divide states according to their geography.</a:t>
            </a:r>
            <a:endParaRPr/>
          </a:p>
          <a:p>
            <a:pPr marL="0" lvl="0" indent="0" algn="l" rtl="0">
              <a:spcBef>
                <a:spcPts val="120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Potential Profitable Crops</a:t>
            </a:r>
            <a:endParaRPr/>
          </a:p>
        </p:txBody>
      </p:sp>
      <p:sp>
        <p:nvSpPr>
          <p:cNvPr id="159" name="Google Shape;159;p1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There is no doubt that the potential profitable crops are the traditional ones</a:t>
            </a:r>
            <a:endParaRPr/>
          </a:p>
          <a:p>
            <a:pPr marL="457200" lvl="0" indent="-311150" algn="l" rtl="0">
              <a:spcBef>
                <a:spcPts val="1200"/>
              </a:spcBef>
              <a:spcAft>
                <a:spcPts val="0"/>
              </a:spcAft>
              <a:buSzPts val="1300"/>
              <a:buAutoNum type="arabicPeriod"/>
            </a:pPr>
            <a:r>
              <a:rPr lang="en-GB"/>
              <a:t>Wheat</a:t>
            </a:r>
            <a:endParaRPr/>
          </a:p>
          <a:p>
            <a:pPr marL="457200" lvl="0" indent="-311150" algn="l" rtl="0">
              <a:spcBef>
                <a:spcPts val="0"/>
              </a:spcBef>
              <a:spcAft>
                <a:spcPts val="0"/>
              </a:spcAft>
              <a:buSzPts val="1300"/>
              <a:buAutoNum type="arabicPeriod"/>
            </a:pPr>
            <a:r>
              <a:rPr lang="en-GB"/>
              <a:t>Barley</a:t>
            </a:r>
            <a:endParaRPr/>
          </a:p>
          <a:p>
            <a:pPr marL="457200" lvl="0" indent="-311150" algn="l" rtl="0">
              <a:spcBef>
                <a:spcPts val="0"/>
              </a:spcBef>
              <a:spcAft>
                <a:spcPts val="0"/>
              </a:spcAft>
              <a:buSzPts val="1300"/>
              <a:buAutoNum type="arabicPeriod"/>
            </a:pPr>
            <a:r>
              <a:rPr lang="en-GB"/>
              <a:t>Paddy</a:t>
            </a:r>
            <a:endParaRPr/>
          </a:p>
          <a:p>
            <a:pPr marL="457200" lvl="0" indent="-311150" algn="l" rtl="0">
              <a:spcBef>
                <a:spcPts val="0"/>
              </a:spcBef>
              <a:spcAft>
                <a:spcPts val="0"/>
              </a:spcAft>
              <a:buSzPts val="1300"/>
              <a:buAutoNum type="arabicPeriod"/>
            </a:pPr>
            <a:r>
              <a:rPr lang="en-GB"/>
              <a:t>Maize</a:t>
            </a:r>
            <a:endParaRPr/>
          </a:p>
          <a:p>
            <a:pPr marL="457200" lvl="0" indent="-311150" algn="l" rtl="0">
              <a:spcBef>
                <a:spcPts val="0"/>
              </a:spcBef>
              <a:spcAft>
                <a:spcPts val="0"/>
              </a:spcAft>
              <a:buSzPts val="1300"/>
              <a:buAutoNum type="arabicPeriod"/>
            </a:pPr>
            <a:r>
              <a:rPr lang="en-GB"/>
              <a:t>Groundnut</a:t>
            </a:r>
            <a:endParaRPr/>
          </a:p>
          <a:p>
            <a:pPr marL="457200" lvl="0" indent="-311150" algn="l" rtl="0">
              <a:spcBef>
                <a:spcPts val="0"/>
              </a:spcBef>
              <a:spcAft>
                <a:spcPts val="0"/>
              </a:spcAft>
              <a:buSzPts val="1300"/>
              <a:buAutoNum type="arabicPeriod"/>
            </a:pPr>
            <a:r>
              <a:rPr lang="en-GB"/>
              <a:t>Soybean</a:t>
            </a:r>
            <a:endParaRPr/>
          </a:p>
          <a:p>
            <a:pPr marL="457200" lvl="0" indent="-311150" algn="l" rtl="0">
              <a:spcBef>
                <a:spcPts val="0"/>
              </a:spcBef>
              <a:spcAft>
                <a:spcPts val="0"/>
              </a:spcAft>
              <a:buSzPts val="1300"/>
              <a:buAutoNum type="arabicPeriod"/>
            </a:pPr>
            <a:r>
              <a:rPr lang="en-GB"/>
              <a:t>Turmeric</a:t>
            </a:r>
            <a:endParaRPr/>
          </a:p>
          <a:p>
            <a:pPr marL="457200" lvl="0" indent="-311150" algn="l" rtl="0">
              <a:spcBef>
                <a:spcPts val="0"/>
              </a:spcBef>
              <a:spcAft>
                <a:spcPts val="0"/>
              </a:spcAft>
              <a:buSzPts val="1300"/>
              <a:buAutoNum type="arabicPeriod"/>
            </a:pPr>
            <a:r>
              <a:rPr lang="en-GB"/>
              <a:t>Tobacco</a:t>
            </a:r>
            <a:endParaRPr/>
          </a:p>
          <a:p>
            <a:pPr marL="457200" lvl="0" indent="-311150" algn="l" rtl="0">
              <a:spcBef>
                <a:spcPts val="0"/>
              </a:spcBef>
              <a:spcAft>
                <a:spcPts val="0"/>
              </a:spcAft>
              <a:buSzPts val="1300"/>
              <a:buAutoNum type="arabicPeriod"/>
            </a:pPr>
            <a:r>
              <a:rPr lang="en-GB"/>
              <a:t>Bajra</a:t>
            </a:r>
            <a:endParaRPr/>
          </a:p>
          <a:p>
            <a:pPr marL="457200" lvl="0" indent="-311150" algn="l" rtl="0">
              <a:spcBef>
                <a:spcPts val="0"/>
              </a:spcBef>
              <a:spcAft>
                <a:spcPts val="0"/>
              </a:spcAft>
              <a:buSzPts val="1300"/>
              <a:buAutoNum type="arabicPeriod"/>
            </a:pPr>
            <a:r>
              <a:rPr lang="en-GB"/>
              <a:t>Jowar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Conclusion</a:t>
            </a:r>
            <a:endParaRPr/>
          </a:p>
        </p:txBody>
      </p:sp>
      <p:sp>
        <p:nvSpPr>
          <p:cNvPr id="165" name="Google Shape;165;p18"/>
          <p:cNvSpPr txBox="1">
            <a:spLocks noGrp="1"/>
          </p:cNvSpPr>
          <p:nvPr>
            <p:ph type="body" idx="1"/>
          </p:nvPr>
        </p:nvSpPr>
        <p:spPr>
          <a:xfrm>
            <a:off x="1297500" y="1307850"/>
            <a:ext cx="7038900" cy="375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Top 5 Producing states</a:t>
            </a:r>
            <a:endParaRPr/>
          </a:p>
          <a:p>
            <a:pPr marL="457200" lvl="0" indent="-311150" algn="l" rtl="0">
              <a:spcBef>
                <a:spcPts val="1200"/>
              </a:spcBef>
              <a:spcAft>
                <a:spcPts val="0"/>
              </a:spcAft>
              <a:buSzPts val="1300"/>
              <a:buAutoNum type="arabicPeriod"/>
            </a:pPr>
            <a:r>
              <a:rPr lang="en-GB"/>
              <a:t>Uttar Pradesh</a:t>
            </a:r>
            <a:endParaRPr/>
          </a:p>
          <a:p>
            <a:pPr marL="457200" lvl="0" indent="-311150" algn="l" rtl="0">
              <a:spcBef>
                <a:spcPts val="0"/>
              </a:spcBef>
              <a:spcAft>
                <a:spcPts val="0"/>
              </a:spcAft>
              <a:buSzPts val="1300"/>
              <a:buAutoNum type="arabicPeriod"/>
            </a:pPr>
            <a:r>
              <a:rPr lang="en-GB"/>
              <a:t>West Bengal</a:t>
            </a:r>
            <a:endParaRPr/>
          </a:p>
          <a:p>
            <a:pPr marL="457200" lvl="0" indent="-311150" algn="l" rtl="0">
              <a:spcBef>
                <a:spcPts val="0"/>
              </a:spcBef>
              <a:spcAft>
                <a:spcPts val="0"/>
              </a:spcAft>
              <a:buSzPts val="1300"/>
              <a:buAutoNum type="arabicPeriod"/>
            </a:pPr>
            <a:r>
              <a:rPr lang="en-GB"/>
              <a:t>Maharashtra</a:t>
            </a:r>
            <a:endParaRPr/>
          </a:p>
          <a:p>
            <a:pPr marL="457200" lvl="0" indent="-311150" algn="l" rtl="0">
              <a:spcBef>
                <a:spcPts val="0"/>
              </a:spcBef>
              <a:spcAft>
                <a:spcPts val="0"/>
              </a:spcAft>
              <a:buSzPts val="1300"/>
              <a:buAutoNum type="arabicPeriod"/>
            </a:pPr>
            <a:r>
              <a:rPr lang="en-GB"/>
              <a:t>Punjab</a:t>
            </a:r>
            <a:endParaRPr/>
          </a:p>
          <a:p>
            <a:pPr marL="457200" lvl="0" indent="-311150" algn="l" rtl="0">
              <a:spcBef>
                <a:spcPts val="0"/>
              </a:spcBef>
              <a:spcAft>
                <a:spcPts val="0"/>
              </a:spcAft>
              <a:buSzPts val="1300"/>
              <a:buAutoNum type="arabicPeriod"/>
            </a:pPr>
            <a:r>
              <a:rPr lang="en-GB"/>
              <a:t>Karnataka</a:t>
            </a:r>
            <a:endParaRPr/>
          </a:p>
          <a:p>
            <a:pPr marL="0" lvl="0" indent="0" algn="l" rtl="0">
              <a:spcBef>
                <a:spcPts val="1200"/>
              </a:spcBef>
              <a:spcAft>
                <a:spcPts val="0"/>
              </a:spcAft>
              <a:buNone/>
            </a:pPr>
            <a:r>
              <a:rPr lang="en-GB"/>
              <a:t>Top 5 productive states</a:t>
            </a:r>
            <a:endParaRPr/>
          </a:p>
          <a:p>
            <a:pPr marL="457200" lvl="0" indent="-311150" algn="l" rtl="0">
              <a:spcBef>
                <a:spcPts val="1200"/>
              </a:spcBef>
              <a:spcAft>
                <a:spcPts val="0"/>
              </a:spcAft>
              <a:buSzPts val="1300"/>
              <a:buAutoNum type="arabicPeriod"/>
            </a:pPr>
            <a:r>
              <a:rPr lang="en-GB"/>
              <a:t>Punjab </a:t>
            </a:r>
            <a:endParaRPr/>
          </a:p>
          <a:p>
            <a:pPr marL="457200" lvl="0" indent="-311150" algn="l" rtl="0">
              <a:spcBef>
                <a:spcPts val="0"/>
              </a:spcBef>
              <a:spcAft>
                <a:spcPts val="0"/>
              </a:spcAft>
              <a:buSzPts val="1300"/>
              <a:buAutoNum type="arabicPeriod"/>
            </a:pPr>
            <a:r>
              <a:rPr lang="en-GB"/>
              <a:t>Tamil Nadu</a:t>
            </a:r>
            <a:endParaRPr/>
          </a:p>
          <a:p>
            <a:pPr marL="457200" lvl="0" indent="-311150" algn="l" rtl="0">
              <a:spcBef>
                <a:spcPts val="0"/>
              </a:spcBef>
              <a:spcAft>
                <a:spcPts val="0"/>
              </a:spcAft>
              <a:buSzPts val="1300"/>
              <a:buAutoNum type="arabicPeriod"/>
            </a:pPr>
            <a:r>
              <a:rPr lang="en-GB"/>
              <a:t>Puducherry</a:t>
            </a:r>
            <a:endParaRPr/>
          </a:p>
          <a:p>
            <a:pPr marL="457200" lvl="0" indent="-311150" algn="l" rtl="0">
              <a:spcBef>
                <a:spcPts val="0"/>
              </a:spcBef>
              <a:spcAft>
                <a:spcPts val="0"/>
              </a:spcAft>
              <a:buSzPts val="1300"/>
              <a:buAutoNum type="arabicPeriod"/>
            </a:pPr>
            <a:r>
              <a:rPr lang="en-GB"/>
              <a:t>Goa</a:t>
            </a:r>
            <a:endParaRPr/>
          </a:p>
          <a:p>
            <a:pPr marL="457200" lvl="0" indent="-311150" algn="l" rtl="0">
              <a:spcBef>
                <a:spcPts val="0"/>
              </a:spcBef>
              <a:spcAft>
                <a:spcPts val="0"/>
              </a:spcAft>
              <a:buSzPts val="1300"/>
              <a:buAutoNum type="arabicPeriod"/>
            </a:pPr>
            <a:r>
              <a:rPr lang="en-GB"/>
              <a:t>Haryana</a:t>
            </a:r>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323</Words>
  <Application>Microsoft Office PowerPoint</Application>
  <PresentationFormat>On-screen Show (16:9)</PresentationFormat>
  <Paragraphs>45</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Montserrat</vt:lpstr>
      <vt:lpstr>Arial</vt:lpstr>
      <vt:lpstr>Lato</vt:lpstr>
      <vt:lpstr>Focus</vt:lpstr>
      <vt:lpstr>Crop Production Analysis</vt:lpstr>
      <vt:lpstr>Objective</vt:lpstr>
      <vt:lpstr>Data validation and Transformation</vt:lpstr>
      <vt:lpstr>Data Insertion</vt:lpstr>
      <vt:lpstr>Potential Profitable Crops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krishna priya</cp:lastModifiedBy>
  <cp:revision>1</cp:revision>
  <dcterms:modified xsi:type="dcterms:W3CDTF">2024-06-13T11:50:34Z</dcterms:modified>
</cp:coreProperties>
</file>