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59" r:id="rId6"/>
    <p:sldId id="260" r:id="rId7"/>
    <p:sldId id="261"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9105E-9DAA-4CA8-BD75-F312B83EE2DC}" v="7" dt="2025-01-16T02:53:21.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10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569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A6B0F88-CAAB-4B53-B80E-1C6ABAFFC9D6}"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59228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1724057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3745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5753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50938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2101115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2663712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190817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123259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6B0F88-CAAB-4B53-B80E-1C6ABAFFC9D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205936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B0F88-CAAB-4B53-B80E-1C6ABAFFC9D6}"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146183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B0F88-CAAB-4B53-B80E-1C6ABAFFC9D6}"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68569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B0F88-CAAB-4B53-B80E-1C6ABAFFC9D6}"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260067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B0F88-CAAB-4B53-B80E-1C6ABAFFC9D6}"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161709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B0F88-CAAB-4B53-B80E-1C6ABAFFC9D6}"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67681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B0F88-CAAB-4B53-B80E-1C6ABAFFC9D6}"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6E87C-0FB5-4527-A0DB-9ADC5D44F206}" type="slidenum">
              <a:rPr lang="en-US" smtClean="0"/>
              <a:t>‹#›</a:t>
            </a:fld>
            <a:endParaRPr lang="en-US"/>
          </a:p>
        </p:txBody>
      </p:sp>
    </p:spTree>
    <p:extLst>
      <p:ext uri="{BB962C8B-B14F-4D97-AF65-F5344CB8AC3E}">
        <p14:creationId xmlns:p14="http://schemas.microsoft.com/office/powerpoint/2010/main" val="369868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A6B0F88-CAAB-4B53-B80E-1C6ABAFFC9D6}" type="datetimeFigureOut">
              <a:rPr lang="en-US" smtClean="0"/>
              <a:t>4/10/2025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FB6E87C-0FB5-4527-A0DB-9ADC5D44F206}" type="slidenum">
              <a:rPr lang="en-US" smtClean="0"/>
              <a:t>‹#›</a:t>
            </a:fld>
            <a:endParaRPr lang="en-US"/>
          </a:p>
        </p:txBody>
      </p:sp>
    </p:spTree>
    <p:extLst>
      <p:ext uri="{BB962C8B-B14F-4D97-AF65-F5344CB8AC3E}">
        <p14:creationId xmlns:p14="http://schemas.microsoft.com/office/powerpoint/2010/main" val="5697874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app/profile/priya.agrawal4103/viz/RockbusterStealthOnlineVideoServiceLaunchStrategyStoryboard/Story1?publish=ye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989B-F21D-999E-C64C-C3263B96B36E}"/>
              </a:ext>
            </a:extLst>
          </p:cNvPr>
          <p:cNvSpPr>
            <a:spLocks noGrp="1"/>
          </p:cNvSpPr>
          <p:nvPr>
            <p:ph type="ctrTitle"/>
          </p:nvPr>
        </p:nvSpPr>
        <p:spPr/>
        <p:txBody>
          <a:bodyPr/>
          <a:lstStyle/>
          <a:p>
            <a:r>
              <a:rPr lang="en-US"/>
              <a:t>Rockbuster Stealth: Data Analysis Project</a:t>
            </a:r>
            <a:endParaRPr lang="en-US" dirty="0"/>
          </a:p>
        </p:txBody>
      </p:sp>
      <p:sp>
        <p:nvSpPr>
          <p:cNvPr id="3" name="Subtitle 2">
            <a:extLst>
              <a:ext uri="{FF2B5EF4-FFF2-40B4-BE49-F238E27FC236}">
                <a16:creationId xmlns:a16="http://schemas.microsoft.com/office/drawing/2014/main" id="{35BC466F-23CE-CD7C-B251-CDC3BF56704F}"/>
              </a:ext>
            </a:extLst>
          </p:cNvPr>
          <p:cNvSpPr>
            <a:spLocks noGrp="1"/>
          </p:cNvSpPr>
          <p:nvPr>
            <p:ph type="subTitle" idx="1"/>
          </p:nvPr>
        </p:nvSpPr>
        <p:spPr/>
        <p:txBody>
          <a:bodyPr>
            <a:normAutofit fontScale="92500" lnSpcReduction="10000"/>
          </a:bodyPr>
          <a:lstStyle/>
          <a:p>
            <a:r>
              <a:rPr lang="en-US" dirty="0"/>
              <a:t>By: Priya Agrawal</a:t>
            </a:r>
          </a:p>
          <a:p>
            <a:endParaRPr lang="en-US" dirty="0"/>
          </a:p>
          <a:p>
            <a:r>
              <a:rPr lang="en-US" dirty="0"/>
              <a:t>Tableau link: </a:t>
            </a:r>
            <a:r>
              <a:rPr lang="en-US" dirty="0">
                <a:solidFill>
                  <a:schemeClr val="bg2">
                    <a:lumMod val="50000"/>
                  </a:schemeClr>
                </a:solidFill>
                <a:hlinkClick r:id="rId2">
                  <a:extLst>
                    <a:ext uri="{A12FA001-AC4F-418D-AE19-62706E023703}">
                      <ahyp:hlinkClr xmlns:ahyp="http://schemas.microsoft.com/office/drawing/2018/hyperlinkcolor" val="tx"/>
                    </a:ext>
                  </a:extLst>
                </a:hlinkClick>
              </a:rPr>
              <a:t>https://public.tableau.com/app/profile/priya.agrawal4103/viz/RockbusterStealthOnlineVideoServiceLaunchStrategyStoryboard/Story1?publish=yes </a:t>
            </a:r>
            <a:endParaRPr lang="en-US" dirty="0">
              <a:solidFill>
                <a:schemeClr val="bg2">
                  <a:lumMod val="50000"/>
                </a:schemeClr>
              </a:solidFill>
            </a:endParaRPr>
          </a:p>
        </p:txBody>
      </p:sp>
    </p:spTree>
    <p:extLst>
      <p:ext uri="{BB962C8B-B14F-4D97-AF65-F5344CB8AC3E}">
        <p14:creationId xmlns:p14="http://schemas.microsoft.com/office/powerpoint/2010/main" val="109305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4FF9E-1622-73E4-E3DD-B679C1542F70}"/>
              </a:ext>
            </a:extLst>
          </p:cNvPr>
          <p:cNvSpPr>
            <a:spLocks noGrp="1"/>
          </p:cNvSpPr>
          <p:nvPr>
            <p:ph type="title"/>
          </p:nvPr>
        </p:nvSpPr>
        <p:spPr>
          <a:xfrm>
            <a:off x="684212" y="485244"/>
            <a:ext cx="8534400" cy="1507067"/>
          </a:xfrm>
        </p:spPr>
        <p:txBody>
          <a:bodyPr>
            <a:normAutofit/>
          </a:bodyPr>
          <a:lstStyle/>
          <a:p>
            <a:r>
              <a:rPr lang="en-US" dirty="0"/>
              <a:t>Purpose</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2FCC909D-A5D1-25BB-2278-9918F1694805}"/>
              </a:ext>
            </a:extLst>
          </p:cNvPr>
          <p:cNvSpPr>
            <a:spLocks noGrp="1"/>
          </p:cNvSpPr>
          <p:nvPr>
            <p:ph idx="1"/>
          </p:nvPr>
        </p:nvSpPr>
        <p:spPr>
          <a:xfrm>
            <a:off x="684212" y="2068511"/>
            <a:ext cx="8534400" cy="3615267"/>
          </a:xfrm>
        </p:spPr>
        <p:txBody>
          <a:bodyPr>
            <a:normAutofit/>
          </a:bodyPr>
          <a:lstStyle/>
          <a:p>
            <a:r>
              <a:rPr lang="en-US" dirty="0" err="1">
                <a:solidFill>
                  <a:schemeClr val="tx1"/>
                </a:solidFill>
              </a:rPr>
              <a:t>Rockbuster</a:t>
            </a:r>
            <a:r>
              <a:rPr lang="en-US" dirty="0">
                <a:solidFill>
                  <a:schemeClr val="tx1"/>
                </a:solidFill>
              </a:rPr>
              <a:t> Stealth is looking to launch an online video rental service to maintain competition with streaming services like Amazon Prime and Netflix.</a:t>
            </a:r>
          </a:p>
          <a:p>
            <a:r>
              <a:rPr lang="en-US" dirty="0">
                <a:solidFill>
                  <a:schemeClr val="tx1"/>
                </a:solidFill>
              </a:rPr>
              <a:t>Data analysis was conducted to assist with the launch strategy for </a:t>
            </a:r>
            <a:r>
              <a:rPr lang="en-US" dirty="0" err="1">
                <a:solidFill>
                  <a:schemeClr val="tx1"/>
                </a:solidFill>
              </a:rPr>
              <a:t>Rockbuster’s</a:t>
            </a:r>
            <a:r>
              <a:rPr lang="en-US" dirty="0">
                <a:solidFill>
                  <a:schemeClr val="tx1"/>
                </a:solidFill>
              </a:rPr>
              <a:t> new online video rental service.</a:t>
            </a:r>
          </a:p>
        </p:txBody>
      </p:sp>
    </p:spTree>
    <p:extLst>
      <p:ext uri="{BB962C8B-B14F-4D97-AF65-F5344CB8AC3E}">
        <p14:creationId xmlns:p14="http://schemas.microsoft.com/office/powerpoint/2010/main" val="293369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32B36-924F-55D8-6E8A-CB9016695D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880F79-0BCC-9D23-0E83-FBDEB823E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0D365-26A5-3CD7-74B7-B594B2965F03}"/>
              </a:ext>
            </a:extLst>
          </p:cNvPr>
          <p:cNvSpPr>
            <a:spLocks noGrp="1"/>
          </p:cNvSpPr>
          <p:nvPr>
            <p:ph type="title"/>
          </p:nvPr>
        </p:nvSpPr>
        <p:spPr>
          <a:xfrm>
            <a:off x="684212" y="485244"/>
            <a:ext cx="8534400" cy="1507067"/>
          </a:xfrm>
        </p:spPr>
        <p:txBody>
          <a:bodyPr>
            <a:normAutofit/>
          </a:bodyPr>
          <a:lstStyle/>
          <a:p>
            <a:r>
              <a:rPr lang="en-US" dirty="0"/>
              <a:t>Business questions and analysis</a:t>
            </a:r>
          </a:p>
        </p:txBody>
      </p:sp>
      <p:grpSp>
        <p:nvGrpSpPr>
          <p:cNvPr id="10" name="Group 9">
            <a:extLst>
              <a:ext uri="{FF2B5EF4-FFF2-40B4-BE49-F238E27FC236}">
                <a16:creationId xmlns:a16="http://schemas.microsoft.com/office/drawing/2014/main" id="{8A3AC3A2-ADF5-55CA-4D4F-0DF1FB7AA2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5B2BB0E8-C601-AABB-33BB-F6EEA7FECD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84F877D-FA49-BA2D-35EF-B598FBE76A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A7E4E52-21AF-53FD-C8F9-0597848FE6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BCDCAA4-6DF8-CDC5-E437-18074E9736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7BBE56E-A70B-BFFA-2672-674B26A1D4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8749FEE3-BB0A-9935-E6A4-4581AC7F522D}"/>
              </a:ext>
            </a:extLst>
          </p:cNvPr>
          <p:cNvSpPr>
            <a:spLocks noGrp="1"/>
          </p:cNvSpPr>
          <p:nvPr>
            <p:ph idx="1"/>
          </p:nvPr>
        </p:nvSpPr>
        <p:spPr>
          <a:xfrm>
            <a:off x="684212" y="2068511"/>
            <a:ext cx="8534400" cy="3615267"/>
          </a:xfrm>
        </p:spPr>
        <p:txBody>
          <a:bodyPr>
            <a:normAutofit/>
          </a:bodyPr>
          <a:lstStyle/>
          <a:p>
            <a:r>
              <a:rPr lang="en-US" dirty="0">
                <a:solidFill>
                  <a:schemeClr val="tx1"/>
                </a:solidFill>
              </a:rPr>
              <a:t>The following questions asked by the </a:t>
            </a:r>
            <a:r>
              <a:rPr lang="en-US" dirty="0" err="1">
                <a:solidFill>
                  <a:schemeClr val="tx1"/>
                </a:solidFill>
              </a:rPr>
              <a:t>Rockbuster</a:t>
            </a:r>
            <a:r>
              <a:rPr lang="en-US" dirty="0">
                <a:solidFill>
                  <a:schemeClr val="tx1"/>
                </a:solidFill>
              </a:rPr>
              <a:t> Stealth Management Board guided the analysis:</a:t>
            </a:r>
          </a:p>
          <a:p>
            <a:pPr lvl="1"/>
            <a:r>
              <a:rPr lang="en-US" dirty="0">
                <a:solidFill>
                  <a:schemeClr val="tx1"/>
                </a:solidFill>
              </a:rPr>
              <a:t>Which movies contributed the most/least to revenue gain?</a:t>
            </a:r>
          </a:p>
          <a:p>
            <a:pPr lvl="1"/>
            <a:r>
              <a:rPr lang="en-US" dirty="0">
                <a:solidFill>
                  <a:schemeClr val="tx1"/>
                </a:solidFill>
              </a:rPr>
              <a:t>What was the average rental duration for all videos?</a:t>
            </a:r>
          </a:p>
          <a:p>
            <a:pPr lvl="1"/>
            <a:r>
              <a:rPr lang="en-US" dirty="0">
                <a:solidFill>
                  <a:schemeClr val="tx1"/>
                </a:solidFill>
              </a:rPr>
              <a:t>Which countries are </a:t>
            </a:r>
            <a:r>
              <a:rPr lang="en-US" dirty="0" err="1">
                <a:solidFill>
                  <a:schemeClr val="tx1"/>
                </a:solidFill>
              </a:rPr>
              <a:t>Rockbuster</a:t>
            </a:r>
            <a:r>
              <a:rPr lang="en-US" dirty="0">
                <a:solidFill>
                  <a:schemeClr val="tx1"/>
                </a:solidFill>
              </a:rPr>
              <a:t> customers based in?</a:t>
            </a:r>
          </a:p>
          <a:p>
            <a:pPr lvl="1"/>
            <a:r>
              <a:rPr lang="en-US" dirty="0">
                <a:solidFill>
                  <a:schemeClr val="tx1"/>
                </a:solidFill>
              </a:rPr>
              <a:t>Where are customers with a high lifetime value based?</a:t>
            </a:r>
          </a:p>
          <a:p>
            <a:pPr lvl="1"/>
            <a:r>
              <a:rPr lang="en-US" dirty="0">
                <a:solidFill>
                  <a:schemeClr val="tx1"/>
                </a:solidFill>
              </a:rPr>
              <a:t>Do sales figures vary between geographic regions?</a:t>
            </a:r>
          </a:p>
        </p:txBody>
      </p:sp>
    </p:spTree>
    <p:extLst>
      <p:ext uri="{BB962C8B-B14F-4D97-AF65-F5344CB8AC3E}">
        <p14:creationId xmlns:p14="http://schemas.microsoft.com/office/powerpoint/2010/main" val="2856947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281BF-E007-6CCA-E8C9-1CB1556304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37E8BC-7566-0408-AE20-81C4BF4C2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0BF7B-2E7A-3F0E-E1BE-105732B8F542}"/>
              </a:ext>
            </a:extLst>
          </p:cNvPr>
          <p:cNvSpPr>
            <a:spLocks noGrp="1"/>
          </p:cNvSpPr>
          <p:nvPr>
            <p:ph type="title"/>
          </p:nvPr>
        </p:nvSpPr>
        <p:spPr>
          <a:xfrm>
            <a:off x="684211" y="485244"/>
            <a:ext cx="10498796" cy="1507067"/>
          </a:xfrm>
        </p:spPr>
        <p:txBody>
          <a:bodyPr>
            <a:normAutofit/>
          </a:bodyPr>
          <a:lstStyle/>
          <a:p>
            <a:r>
              <a:rPr lang="en-US" dirty="0"/>
              <a:t>Highest and lowest revenue-generating films</a:t>
            </a:r>
          </a:p>
        </p:txBody>
      </p:sp>
      <p:grpSp>
        <p:nvGrpSpPr>
          <p:cNvPr id="10" name="Group 9">
            <a:extLst>
              <a:ext uri="{FF2B5EF4-FFF2-40B4-BE49-F238E27FC236}">
                <a16:creationId xmlns:a16="http://schemas.microsoft.com/office/drawing/2014/main" id="{BB71C9B1-253A-B150-2ECB-44D8ABE263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652065CA-3CA2-F86F-8BC1-CF3BDFF196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6F413BE-DDE3-8DFE-42AE-B263CCB0B4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A88FCCF-B46E-A088-A954-C6A6F49422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A12700-EAC3-B174-4EF0-5DC3404F69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8562FD7-4F19-ED05-2775-7567C96EF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9B825244-FF18-7596-1944-B11B81D1F43C}"/>
              </a:ext>
            </a:extLst>
          </p:cNvPr>
          <p:cNvSpPr>
            <a:spLocks noGrp="1"/>
          </p:cNvSpPr>
          <p:nvPr>
            <p:ph idx="1"/>
          </p:nvPr>
        </p:nvSpPr>
        <p:spPr>
          <a:xfrm>
            <a:off x="669394" y="6059938"/>
            <a:ext cx="10091315" cy="730778"/>
          </a:xfrm>
        </p:spPr>
        <p:txBody>
          <a:bodyPr>
            <a:normAutofit/>
          </a:bodyPr>
          <a:lstStyle/>
          <a:p>
            <a:r>
              <a:rPr lang="en-US" dirty="0">
                <a:solidFill>
                  <a:schemeClr val="tx1"/>
                </a:solidFill>
              </a:rPr>
              <a:t>There is a significant difference between both groups in terms of the revenue generated.</a:t>
            </a:r>
          </a:p>
        </p:txBody>
      </p:sp>
      <p:pic>
        <p:nvPicPr>
          <p:cNvPr id="5" name="Picture 4">
            <a:extLst>
              <a:ext uri="{FF2B5EF4-FFF2-40B4-BE49-F238E27FC236}">
                <a16:creationId xmlns:a16="http://schemas.microsoft.com/office/drawing/2014/main" id="{FF0B3054-EF08-AACC-85EC-CDD31B8E8689}"/>
              </a:ext>
            </a:extLst>
          </p:cNvPr>
          <p:cNvPicPr>
            <a:picLocks noChangeAspect="1"/>
          </p:cNvPicPr>
          <p:nvPr/>
        </p:nvPicPr>
        <p:blipFill>
          <a:blip r:embed="rId2"/>
          <a:stretch>
            <a:fillRect/>
          </a:stretch>
        </p:blipFill>
        <p:spPr>
          <a:xfrm>
            <a:off x="1347093" y="1905517"/>
            <a:ext cx="9173031" cy="4103976"/>
          </a:xfrm>
          <a:prstGeom prst="rect">
            <a:avLst/>
          </a:prstGeom>
        </p:spPr>
      </p:pic>
    </p:spTree>
    <p:extLst>
      <p:ext uri="{BB962C8B-B14F-4D97-AF65-F5344CB8AC3E}">
        <p14:creationId xmlns:p14="http://schemas.microsoft.com/office/powerpoint/2010/main" val="354249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41CD4-4445-98C9-55DC-CA56A7DF648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365C34-355C-786A-6956-C92562BCF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D7B55-5C6D-F515-0583-DA8AA8515E1E}"/>
              </a:ext>
            </a:extLst>
          </p:cNvPr>
          <p:cNvSpPr>
            <a:spLocks noGrp="1"/>
          </p:cNvSpPr>
          <p:nvPr>
            <p:ph type="title"/>
          </p:nvPr>
        </p:nvSpPr>
        <p:spPr>
          <a:xfrm>
            <a:off x="684212" y="485244"/>
            <a:ext cx="8534400" cy="1507067"/>
          </a:xfrm>
        </p:spPr>
        <p:txBody>
          <a:bodyPr>
            <a:normAutofit/>
          </a:bodyPr>
          <a:lstStyle/>
          <a:p>
            <a:r>
              <a:rPr lang="en-US" dirty="0"/>
              <a:t>Film rental statistics</a:t>
            </a:r>
          </a:p>
        </p:txBody>
      </p:sp>
      <p:grpSp>
        <p:nvGrpSpPr>
          <p:cNvPr id="10" name="Group 9">
            <a:extLst>
              <a:ext uri="{FF2B5EF4-FFF2-40B4-BE49-F238E27FC236}">
                <a16:creationId xmlns:a16="http://schemas.microsoft.com/office/drawing/2014/main" id="{DB33C770-73C9-C0F3-FD76-F01C5667AD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719D6FE7-844F-9BF3-9795-183FB299A2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7FD1E48-1487-ED40-B164-34BC85CD4B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B842CEA-9B10-70E6-228E-DBEFF64353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6CDB171-801B-6C8A-704E-D6B677CDC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CDE2300-12FA-2D0E-B7CC-01FD1480D5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graphicFrame>
        <p:nvGraphicFramePr>
          <p:cNvPr id="5" name="Content Placeholder 3">
            <a:extLst>
              <a:ext uri="{FF2B5EF4-FFF2-40B4-BE49-F238E27FC236}">
                <a16:creationId xmlns:a16="http://schemas.microsoft.com/office/drawing/2014/main" id="{CE50FF25-907C-1272-9BFF-EAF00545AAAA}"/>
              </a:ext>
            </a:extLst>
          </p:cNvPr>
          <p:cNvGraphicFramePr>
            <a:graphicFrameLocks/>
          </p:cNvGraphicFramePr>
          <p:nvPr>
            <p:extLst>
              <p:ext uri="{D42A27DB-BD31-4B8C-83A1-F6EECF244321}">
                <p14:modId xmlns:p14="http://schemas.microsoft.com/office/powerpoint/2010/main" val="2882472388"/>
              </p:ext>
            </p:extLst>
          </p:nvPr>
        </p:nvGraphicFramePr>
        <p:xfrm>
          <a:off x="770583" y="2199641"/>
          <a:ext cx="2217622" cy="1483360"/>
        </p:xfrm>
        <a:graphic>
          <a:graphicData uri="http://schemas.openxmlformats.org/drawingml/2006/table">
            <a:tbl>
              <a:tblPr firstRow="1" bandRow="1">
                <a:tableStyleId>{5C22544A-7EE6-4342-B048-85BDC9FD1C3A}</a:tableStyleId>
              </a:tblPr>
              <a:tblGrid>
                <a:gridCol w="2217622">
                  <a:extLst>
                    <a:ext uri="{9D8B030D-6E8A-4147-A177-3AD203B41FA5}">
                      <a16:colId xmlns:a16="http://schemas.microsoft.com/office/drawing/2014/main" val="508836935"/>
                    </a:ext>
                  </a:extLst>
                </a:gridCol>
              </a:tblGrid>
              <a:tr h="370840">
                <a:tc>
                  <a:txBody>
                    <a:bodyPr/>
                    <a:lstStyle/>
                    <a:p>
                      <a:r>
                        <a:rPr lang="en-US" dirty="0"/>
                        <a:t>Rental Duration</a:t>
                      </a:r>
                    </a:p>
                  </a:txBody>
                  <a:tcPr/>
                </a:tc>
                <a:extLst>
                  <a:ext uri="{0D108BD9-81ED-4DB2-BD59-A6C34878D82A}">
                    <a16:rowId xmlns:a16="http://schemas.microsoft.com/office/drawing/2014/main" val="152229387"/>
                  </a:ext>
                </a:extLst>
              </a:tr>
              <a:tr h="370840">
                <a:tc>
                  <a:txBody>
                    <a:bodyPr/>
                    <a:lstStyle/>
                    <a:p>
                      <a:r>
                        <a:rPr lang="en-US" dirty="0"/>
                        <a:t>Minimum: 3 days</a:t>
                      </a:r>
                    </a:p>
                  </a:txBody>
                  <a:tcPr/>
                </a:tc>
                <a:extLst>
                  <a:ext uri="{0D108BD9-81ED-4DB2-BD59-A6C34878D82A}">
                    <a16:rowId xmlns:a16="http://schemas.microsoft.com/office/drawing/2014/main" val="1602945659"/>
                  </a:ext>
                </a:extLst>
              </a:tr>
              <a:tr h="370840">
                <a:tc>
                  <a:txBody>
                    <a:bodyPr/>
                    <a:lstStyle/>
                    <a:p>
                      <a:r>
                        <a:rPr lang="en-US" dirty="0"/>
                        <a:t>Maximum: 7 days</a:t>
                      </a:r>
                    </a:p>
                  </a:txBody>
                  <a:tcPr/>
                </a:tc>
                <a:extLst>
                  <a:ext uri="{0D108BD9-81ED-4DB2-BD59-A6C34878D82A}">
                    <a16:rowId xmlns:a16="http://schemas.microsoft.com/office/drawing/2014/main" val="3866936223"/>
                  </a:ext>
                </a:extLst>
              </a:tr>
              <a:tr h="370840">
                <a:tc>
                  <a:txBody>
                    <a:bodyPr/>
                    <a:lstStyle/>
                    <a:p>
                      <a:r>
                        <a:rPr lang="en-US" dirty="0"/>
                        <a:t>Average: 5 days</a:t>
                      </a:r>
                    </a:p>
                  </a:txBody>
                  <a:tcPr/>
                </a:tc>
                <a:extLst>
                  <a:ext uri="{0D108BD9-81ED-4DB2-BD59-A6C34878D82A}">
                    <a16:rowId xmlns:a16="http://schemas.microsoft.com/office/drawing/2014/main" val="1977284085"/>
                  </a:ext>
                </a:extLst>
              </a:tr>
            </a:tbl>
          </a:graphicData>
        </a:graphic>
      </p:graphicFrame>
      <p:graphicFrame>
        <p:nvGraphicFramePr>
          <p:cNvPr id="6" name="Content Placeholder 3">
            <a:extLst>
              <a:ext uri="{FF2B5EF4-FFF2-40B4-BE49-F238E27FC236}">
                <a16:creationId xmlns:a16="http://schemas.microsoft.com/office/drawing/2014/main" id="{9FDA9D46-7457-8A18-1EAE-40A39A625B63}"/>
              </a:ext>
            </a:extLst>
          </p:cNvPr>
          <p:cNvGraphicFramePr>
            <a:graphicFrameLocks/>
          </p:cNvGraphicFramePr>
          <p:nvPr>
            <p:extLst>
              <p:ext uri="{D42A27DB-BD31-4B8C-83A1-F6EECF244321}">
                <p14:modId xmlns:p14="http://schemas.microsoft.com/office/powerpoint/2010/main" val="1884909026"/>
              </p:ext>
            </p:extLst>
          </p:nvPr>
        </p:nvGraphicFramePr>
        <p:xfrm>
          <a:off x="3322903" y="2199641"/>
          <a:ext cx="2077756" cy="1483360"/>
        </p:xfrm>
        <a:graphic>
          <a:graphicData uri="http://schemas.openxmlformats.org/drawingml/2006/table">
            <a:tbl>
              <a:tblPr firstRow="1" bandRow="1">
                <a:tableStyleId>{5C22544A-7EE6-4342-B048-85BDC9FD1C3A}</a:tableStyleId>
              </a:tblPr>
              <a:tblGrid>
                <a:gridCol w="2077756">
                  <a:extLst>
                    <a:ext uri="{9D8B030D-6E8A-4147-A177-3AD203B41FA5}">
                      <a16:colId xmlns:a16="http://schemas.microsoft.com/office/drawing/2014/main" val="508836935"/>
                    </a:ext>
                  </a:extLst>
                </a:gridCol>
              </a:tblGrid>
              <a:tr h="370840">
                <a:tc>
                  <a:txBody>
                    <a:bodyPr/>
                    <a:lstStyle/>
                    <a:p>
                      <a:r>
                        <a:rPr lang="en-US" dirty="0"/>
                        <a:t>Rental Rate</a:t>
                      </a:r>
                    </a:p>
                  </a:txBody>
                  <a:tcPr/>
                </a:tc>
                <a:extLst>
                  <a:ext uri="{0D108BD9-81ED-4DB2-BD59-A6C34878D82A}">
                    <a16:rowId xmlns:a16="http://schemas.microsoft.com/office/drawing/2014/main" val="152229387"/>
                  </a:ext>
                </a:extLst>
              </a:tr>
              <a:tr h="370840">
                <a:tc>
                  <a:txBody>
                    <a:bodyPr/>
                    <a:lstStyle/>
                    <a:p>
                      <a:r>
                        <a:rPr lang="en-US" dirty="0"/>
                        <a:t>Minimum: $0.99</a:t>
                      </a:r>
                    </a:p>
                  </a:txBody>
                  <a:tcPr/>
                </a:tc>
                <a:extLst>
                  <a:ext uri="{0D108BD9-81ED-4DB2-BD59-A6C34878D82A}">
                    <a16:rowId xmlns:a16="http://schemas.microsoft.com/office/drawing/2014/main" val="1602945659"/>
                  </a:ext>
                </a:extLst>
              </a:tr>
              <a:tr h="370840">
                <a:tc>
                  <a:txBody>
                    <a:bodyPr/>
                    <a:lstStyle/>
                    <a:p>
                      <a:r>
                        <a:rPr lang="en-US" dirty="0"/>
                        <a:t>Maximum: $4.99</a:t>
                      </a:r>
                    </a:p>
                  </a:txBody>
                  <a:tcPr/>
                </a:tc>
                <a:extLst>
                  <a:ext uri="{0D108BD9-81ED-4DB2-BD59-A6C34878D82A}">
                    <a16:rowId xmlns:a16="http://schemas.microsoft.com/office/drawing/2014/main" val="3866936223"/>
                  </a:ext>
                </a:extLst>
              </a:tr>
              <a:tr h="370840">
                <a:tc>
                  <a:txBody>
                    <a:bodyPr/>
                    <a:lstStyle/>
                    <a:p>
                      <a:r>
                        <a:rPr lang="en-US" dirty="0"/>
                        <a:t>Average: $2.98</a:t>
                      </a:r>
                    </a:p>
                  </a:txBody>
                  <a:tcPr/>
                </a:tc>
                <a:extLst>
                  <a:ext uri="{0D108BD9-81ED-4DB2-BD59-A6C34878D82A}">
                    <a16:rowId xmlns:a16="http://schemas.microsoft.com/office/drawing/2014/main" val="1977284085"/>
                  </a:ext>
                </a:extLst>
              </a:tr>
            </a:tbl>
          </a:graphicData>
        </a:graphic>
      </p:graphicFrame>
      <p:graphicFrame>
        <p:nvGraphicFramePr>
          <p:cNvPr id="7" name="Content Placeholder 3">
            <a:extLst>
              <a:ext uri="{FF2B5EF4-FFF2-40B4-BE49-F238E27FC236}">
                <a16:creationId xmlns:a16="http://schemas.microsoft.com/office/drawing/2014/main" id="{ADB5A7D4-3D52-5183-8ED0-225564F99C06}"/>
              </a:ext>
            </a:extLst>
          </p:cNvPr>
          <p:cNvGraphicFramePr>
            <a:graphicFrameLocks/>
          </p:cNvGraphicFramePr>
          <p:nvPr>
            <p:extLst>
              <p:ext uri="{D42A27DB-BD31-4B8C-83A1-F6EECF244321}">
                <p14:modId xmlns:p14="http://schemas.microsoft.com/office/powerpoint/2010/main" val="2044925868"/>
              </p:ext>
            </p:extLst>
          </p:nvPr>
        </p:nvGraphicFramePr>
        <p:xfrm>
          <a:off x="5735357" y="2186040"/>
          <a:ext cx="2745189" cy="1483360"/>
        </p:xfrm>
        <a:graphic>
          <a:graphicData uri="http://schemas.openxmlformats.org/drawingml/2006/table">
            <a:tbl>
              <a:tblPr firstRow="1" bandRow="1">
                <a:tableStyleId>{5C22544A-7EE6-4342-B048-85BDC9FD1C3A}</a:tableStyleId>
              </a:tblPr>
              <a:tblGrid>
                <a:gridCol w="2745189">
                  <a:extLst>
                    <a:ext uri="{9D8B030D-6E8A-4147-A177-3AD203B41FA5}">
                      <a16:colId xmlns:a16="http://schemas.microsoft.com/office/drawing/2014/main" val="508836935"/>
                    </a:ext>
                  </a:extLst>
                </a:gridCol>
              </a:tblGrid>
              <a:tr h="370840">
                <a:tc>
                  <a:txBody>
                    <a:bodyPr/>
                    <a:lstStyle/>
                    <a:p>
                      <a:r>
                        <a:rPr lang="en-US" dirty="0"/>
                        <a:t>Film Length</a:t>
                      </a:r>
                    </a:p>
                  </a:txBody>
                  <a:tcPr/>
                </a:tc>
                <a:extLst>
                  <a:ext uri="{0D108BD9-81ED-4DB2-BD59-A6C34878D82A}">
                    <a16:rowId xmlns:a16="http://schemas.microsoft.com/office/drawing/2014/main" val="152229387"/>
                  </a:ext>
                </a:extLst>
              </a:tr>
              <a:tr h="370840">
                <a:tc>
                  <a:txBody>
                    <a:bodyPr/>
                    <a:lstStyle/>
                    <a:p>
                      <a:r>
                        <a:rPr lang="en-US" dirty="0"/>
                        <a:t>Minimum: 46 minutes</a:t>
                      </a:r>
                    </a:p>
                  </a:txBody>
                  <a:tcPr/>
                </a:tc>
                <a:extLst>
                  <a:ext uri="{0D108BD9-81ED-4DB2-BD59-A6C34878D82A}">
                    <a16:rowId xmlns:a16="http://schemas.microsoft.com/office/drawing/2014/main" val="1602945659"/>
                  </a:ext>
                </a:extLst>
              </a:tr>
              <a:tr h="370840">
                <a:tc>
                  <a:txBody>
                    <a:bodyPr/>
                    <a:lstStyle/>
                    <a:p>
                      <a:r>
                        <a:rPr lang="en-US" dirty="0"/>
                        <a:t>Maximum: 185 minutes</a:t>
                      </a:r>
                    </a:p>
                  </a:txBody>
                  <a:tcPr/>
                </a:tc>
                <a:extLst>
                  <a:ext uri="{0D108BD9-81ED-4DB2-BD59-A6C34878D82A}">
                    <a16:rowId xmlns:a16="http://schemas.microsoft.com/office/drawing/2014/main" val="3866936223"/>
                  </a:ext>
                </a:extLst>
              </a:tr>
              <a:tr h="370840">
                <a:tc>
                  <a:txBody>
                    <a:bodyPr/>
                    <a:lstStyle/>
                    <a:p>
                      <a:r>
                        <a:rPr lang="en-US" dirty="0"/>
                        <a:t>Average: 115 minutes</a:t>
                      </a:r>
                    </a:p>
                  </a:txBody>
                  <a:tcPr/>
                </a:tc>
                <a:extLst>
                  <a:ext uri="{0D108BD9-81ED-4DB2-BD59-A6C34878D82A}">
                    <a16:rowId xmlns:a16="http://schemas.microsoft.com/office/drawing/2014/main" val="1977284085"/>
                  </a:ext>
                </a:extLst>
              </a:tr>
            </a:tbl>
          </a:graphicData>
        </a:graphic>
      </p:graphicFrame>
      <p:graphicFrame>
        <p:nvGraphicFramePr>
          <p:cNvPr id="9" name="Content Placeholder 3">
            <a:extLst>
              <a:ext uri="{FF2B5EF4-FFF2-40B4-BE49-F238E27FC236}">
                <a16:creationId xmlns:a16="http://schemas.microsoft.com/office/drawing/2014/main" id="{2110FC12-21C7-1F1F-05B7-9181D027E461}"/>
              </a:ext>
            </a:extLst>
          </p:cNvPr>
          <p:cNvGraphicFramePr>
            <a:graphicFrameLocks/>
          </p:cNvGraphicFramePr>
          <p:nvPr>
            <p:extLst>
              <p:ext uri="{D42A27DB-BD31-4B8C-83A1-F6EECF244321}">
                <p14:modId xmlns:p14="http://schemas.microsoft.com/office/powerpoint/2010/main" val="1374195013"/>
              </p:ext>
            </p:extLst>
          </p:nvPr>
        </p:nvGraphicFramePr>
        <p:xfrm>
          <a:off x="8814734" y="2199641"/>
          <a:ext cx="2303692" cy="1483360"/>
        </p:xfrm>
        <a:graphic>
          <a:graphicData uri="http://schemas.openxmlformats.org/drawingml/2006/table">
            <a:tbl>
              <a:tblPr firstRow="1" bandRow="1">
                <a:tableStyleId>{5C22544A-7EE6-4342-B048-85BDC9FD1C3A}</a:tableStyleId>
              </a:tblPr>
              <a:tblGrid>
                <a:gridCol w="2303692">
                  <a:extLst>
                    <a:ext uri="{9D8B030D-6E8A-4147-A177-3AD203B41FA5}">
                      <a16:colId xmlns:a16="http://schemas.microsoft.com/office/drawing/2014/main" val="508836935"/>
                    </a:ext>
                  </a:extLst>
                </a:gridCol>
              </a:tblGrid>
              <a:tr h="370840">
                <a:tc>
                  <a:txBody>
                    <a:bodyPr/>
                    <a:lstStyle/>
                    <a:p>
                      <a:r>
                        <a:rPr lang="en-US" dirty="0"/>
                        <a:t>Replacement Cost</a:t>
                      </a:r>
                    </a:p>
                  </a:txBody>
                  <a:tcPr/>
                </a:tc>
                <a:extLst>
                  <a:ext uri="{0D108BD9-81ED-4DB2-BD59-A6C34878D82A}">
                    <a16:rowId xmlns:a16="http://schemas.microsoft.com/office/drawing/2014/main" val="152229387"/>
                  </a:ext>
                </a:extLst>
              </a:tr>
              <a:tr h="370840">
                <a:tc>
                  <a:txBody>
                    <a:bodyPr/>
                    <a:lstStyle/>
                    <a:p>
                      <a:r>
                        <a:rPr lang="en-US" dirty="0"/>
                        <a:t>Minimum: $9.99</a:t>
                      </a:r>
                    </a:p>
                  </a:txBody>
                  <a:tcPr/>
                </a:tc>
                <a:extLst>
                  <a:ext uri="{0D108BD9-81ED-4DB2-BD59-A6C34878D82A}">
                    <a16:rowId xmlns:a16="http://schemas.microsoft.com/office/drawing/2014/main" val="1602945659"/>
                  </a:ext>
                </a:extLst>
              </a:tr>
              <a:tr h="370840">
                <a:tc>
                  <a:txBody>
                    <a:bodyPr/>
                    <a:lstStyle/>
                    <a:p>
                      <a:r>
                        <a:rPr lang="en-US" dirty="0"/>
                        <a:t>Maximum: $29.99</a:t>
                      </a:r>
                    </a:p>
                  </a:txBody>
                  <a:tcPr/>
                </a:tc>
                <a:extLst>
                  <a:ext uri="{0D108BD9-81ED-4DB2-BD59-A6C34878D82A}">
                    <a16:rowId xmlns:a16="http://schemas.microsoft.com/office/drawing/2014/main" val="3866936223"/>
                  </a:ext>
                </a:extLst>
              </a:tr>
              <a:tr h="370840">
                <a:tc>
                  <a:txBody>
                    <a:bodyPr/>
                    <a:lstStyle/>
                    <a:p>
                      <a:r>
                        <a:rPr lang="en-US" dirty="0"/>
                        <a:t>Average: $19.98</a:t>
                      </a:r>
                    </a:p>
                  </a:txBody>
                  <a:tcPr/>
                </a:tc>
                <a:extLst>
                  <a:ext uri="{0D108BD9-81ED-4DB2-BD59-A6C34878D82A}">
                    <a16:rowId xmlns:a16="http://schemas.microsoft.com/office/drawing/2014/main" val="1977284085"/>
                  </a:ext>
                </a:extLst>
              </a:tr>
            </a:tbl>
          </a:graphicData>
        </a:graphic>
      </p:graphicFrame>
      <p:sp>
        <p:nvSpPr>
          <p:cNvPr id="17" name="Content Placeholder 2">
            <a:extLst>
              <a:ext uri="{FF2B5EF4-FFF2-40B4-BE49-F238E27FC236}">
                <a16:creationId xmlns:a16="http://schemas.microsoft.com/office/drawing/2014/main" id="{28C44A6B-0569-4466-308E-7A7CC4812ACC}"/>
              </a:ext>
            </a:extLst>
          </p:cNvPr>
          <p:cNvSpPr txBox="1">
            <a:spLocks/>
          </p:cNvSpPr>
          <p:nvPr/>
        </p:nvSpPr>
        <p:spPr>
          <a:xfrm>
            <a:off x="669395" y="2927720"/>
            <a:ext cx="8534400" cy="361526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dirty="0" err="1">
                <a:solidFill>
                  <a:schemeClr val="tx1"/>
                </a:solidFill>
              </a:rPr>
              <a:t>Rockbuster’s</a:t>
            </a:r>
            <a:r>
              <a:rPr lang="en-US" dirty="0">
                <a:solidFill>
                  <a:schemeClr val="tx1"/>
                </a:solidFill>
              </a:rPr>
              <a:t> film inventory consists of 1000 films, all of which were released in 2006.</a:t>
            </a:r>
          </a:p>
          <a:p>
            <a:r>
              <a:rPr lang="en-US" dirty="0">
                <a:solidFill>
                  <a:schemeClr val="tx1"/>
                </a:solidFill>
              </a:rPr>
              <a:t>More films in the inventory are rated PG-13 than any other rating.</a:t>
            </a:r>
          </a:p>
        </p:txBody>
      </p:sp>
    </p:spTree>
    <p:extLst>
      <p:ext uri="{BB962C8B-B14F-4D97-AF65-F5344CB8AC3E}">
        <p14:creationId xmlns:p14="http://schemas.microsoft.com/office/powerpoint/2010/main" val="3257989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BFEB9-B864-E251-3CFA-BE1EF18EB8E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468A02-A73C-9B31-C906-16CCF21A0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92B77-463C-8B7D-A7D6-63D29DB5FF4C}"/>
              </a:ext>
            </a:extLst>
          </p:cNvPr>
          <p:cNvSpPr>
            <a:spLocks noGrp="1"/>
          </p:cNvSpPr>
          <p:nvPr>
            <p:ph type="title"/>
          </p:nvPr>
        </p:nvSpPr>
        <p:spPr>
          <a:xfrm>
            <a:off x="684212" y="485244"/>
            <a:ext cx="8534400" cy="1507067"/>
          </a:xfrm>
        </p:spPr>
        <p:txBody>
          <a:bodyPr>
            <a:normAutofit/>
          </a:bodyPr>
          <a:lstStyle/>
          <a:p>
            <a:r>
              <a:rPr lang="en-US" dirty="0"/>
              <a:t>Top countries</a:t>
            </a:r>
          </a:p>
        </p:txBody>
      </p:sp>
      <p:grpSp>
        <p:nvGrpSpPr>
          <p:cNvPr id="10" name="Group 9">
            <a:extLst>
              <a:ext uri="{FF2B5EF4-FFF2-40B4-BE49-F238E27FC236}">
                <a16:creationId xmlns:a16="http://schemas.microsoft.com/office/drawing/2014/main" id="{3AF033D8-F624-8563-B72C-947EBC1370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B1719FC-F848-22FE-8717-26D6F2A68E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812617-0931-B44D-09A3-9D69E12E15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2099E52-1870-A93C-5424-EE853B75B7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0B63A90-F9ED-3693-C8D5-D5BF60F10C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FDF368-6AED-9BEE-6211-9A10C69390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9C020BA9-AE9B-0A10-4AA0-ECEF8814BF48}"/>
              </a:ext>
            </a:extLst>
          </p:cNvPr>
          <p:cNvSpPr>
            <a:spLocks noGrp="1"/>
          </p:cNvSpPr>
          <p:nvPr>
            <p:ph idx="1"/>
          </p:nvPr>
        </p:nvSpPr>
        <p:spPr>
          <a:xfrm>
            <a:off x="669395" y="5888409"/>
            <a:ext cx="8534400" cy="901266"/>
          </a:xfrm>
        </p:spPr>
        <p:txBody>
          <a:bodyPr>
            <a:normAutofit/>
          </a:bodyPr>
          <a:lstStyle/>
          <a:p>
            <a:r>
              <a:rPr lang="en-US" sz="1800" dirty="0" err="1">
                <a:solidFill>
                  <a:schemeClr val="tx1"/>
                </a:solidFill>
              </a:rPr>
              <a:t>Rockbuster’s</a:t>
            </a:r>
            <a:r>
              <a:rPr lang="en-US" sz="1800" dirty="0">
                <a:solidFill>
                  <a:schemeClr val="tx1"/>
                </a:solidFill>
              </a:rPr>
              <a:t> customers are based in many countries around the world, with India and China having the largest numbers of customers.</a:t>
            </a:r>
          </a:p>
        </p:txBody>
      </p:sp>
      <p:pic>
        <p:nvPicPr>
          <p:cNvPr id="5" name="Picture 4">
            <a:extLst>
              <a:ext uri="{FF2B5EF4-FFF2-40B4-BE49-F238E27FC236}">
                <a16:creationId xmlns:a16="http://schemas.microsoft.com/office/drawing/2014/main" id="{796922D5-D72D-FF36-5294-08F15A5C5CDC}"/>
              </a:ext>
            </a:extLst>
          </p:cNvPr>
          <p:cNvPicPr>
            <a:picLocks noChangeAspect="1"/>
          </p:cNvPicPr>
          <p:nvPr/>
        </p:nvPicPr>
        <p:blipFill>
          <a:blip r:embed="rId2"/>
          <a:stretch>
            <a:fillRect/>
          </a:stretch>
        </p:blipFill>
        <p:spPr>
          <a:xfrm>
            <a:off x="887057" y="1553982"/>
            <a:ext cx="10417886" cy="4365957"/>
          </a:xfrm>
          <a:prstGeom prst="rect">
            <a:avLst/>
          </a:prstGeom>
        </p:spPr>
      </p:pic>
    </p:spTree>
    <p:extLst>
      <p:ext uri="{BB962C8B-B14F-4D97-AF65-F5344CB8AC3E}">
        <p14:creationId xmlns:p14="http://schemas.microsoft.com/office/powerpoint/2010/main" val="208524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4D6C8-27BB-8369-DC65-D5F8E7D6555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C97AD7-35FC-E481-66B4-9260F55B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47864-0177-A30A-789E-16937ECBDEC2}"/>
              </a:ext>
            </a:extLst>
          </p:cNvPr>
          <p:cNvSpPr>
            <a:spLocks noGrp="1"/>
          </p:cNvSpPr>
          <p:nvPr>
            <p:ph type="title"/>
          </p:nvPr>
        </p:nvSpPr>
        <p:spPr>
          <a:xfrm>
            <a:off x="684212" y="485244"/>
            <a:ext cx="8534400" cy="1507067"/>
          </a:xfrm>
        </p:spPr>
        <p:txBody>
          <a:bodyPr>
            <a:normAutofit/>
          </a:bodyPr>
          <a:lstStyle/>
          <a:p>
            <a:r>
              <a:rPr lang="en-US" dirty="0"/>
              <a:t>Top customer locations</a:t>
            </a:r>
          </a:p>
        </p:txBody>
      </p:sp>
      <p:grpSp>
        <p:nvGrpSpPr>
          <p:cNvPr id="10" name="Group 9">
            <a:extLst>
              <a:ext uri="{FF2B5EF4-FFF2-40B4-BE49-F238E27FC236}">
                <a16:creationId xmlns:a16="http://schemas.microsoft.com/office/drawing/2014/main" id="{8FCC4A70-5091-1F03-5B67-ACFB9AE3EF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5E05CF10-8DF9-3CD3-A9FA-764D07BF68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C77078A-EF6F-72D5-5E66-15B0B7FAC2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0C77EA9-3592-EB09-D044-AC51CDCF6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DB7874B-5780-484D-C215-AB16ED01EF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97237BE-3B1A-2B4C-6337-353EEC976C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A58FF65F-C356-463B-DBD6-8DD02DB5AFDC}"/>
              </a:ext>
            </a:extLst>
          </p:cNvPr>
          <p:cNvSpPr>
            <a:spLocks noGrp="1"/>
          </p:cNvSpPr>
          <p:nvPr>
            <p:ph idx="1"/>
          </p:nvPr>
        </p:nvSpPr>
        <p:spPr>
          <a:xfrm>
            <a:off x="672569" y="5879217"/>
            <a:ext cx="8546043" cy="818088"/>
          </a:xfrm>
        </p:spPr>
        <p:txBody>
          <a:bodyPr>
            <a:normAutofit/>
          </a:bodyPr>
          <a:lstStyle/>
          <a:p>
            <a:r>
              <a:rPr lang="en-US" dirty="0">
                <a:solidFill>
                  <a:schemeClr val="tx1"/>
                </a:solidFill>
              </a:rPr>
              <a:t>The majority of </a:t>
            </a:r>
            <a:r>
              <a:rPr lang="en-US" dirty="0" err="1">
                <a:solidFill>
                  <a:schemeClr val="tx1"/>
                </a:solidFill>
              </a:rPr>
              <a:t>Rockbuster’s</a:t>
            </a:r>
            <a:r>
              <a:rPr lang="en-US" dirty="0">
                <a:solidFill>
                  <a:schemeClr val="tx1"/>
                </a:solidFill>
              </a:rPr>
              <a:t> customers were obtained on February 14, 2006 and the most popular store is store 1.</a:t>
            </a:r>
          </a:p>
        </p:txBody>
      </p:sp>
      <p:pic>
        <p:nvPicPr>
          <p:cNvPr id="7" name="Picture 6">
            <a:extLst>
              <a:ext uri="{FF2B5EF4-FFF2-40B4-BE49-F238E27FC236}">
                <a16:creationId xmlns:a16="http://schemas.microsoft.com/office/drawing/2014/main" id="{01E25D29-A21E-6622-37DE-DF5AAADCF44A}"/>
              </a:ext>
            </a:extLst>
          </p:cNvPr>
          <p:cNvPicPr>
            <a:picLocks noChangeAspect="1"/>
          </p:cNvPicPr>
          <p:nvPr/>
        </p:nvPicPr>
        <p:blipFill>
          <a:blip r:embed="rId2"/>
          <a:stretch>
            <a:fillRect/>
          </a:stretch>
        </p:blipFill>
        <p:spPr>
          <a:xfrm>
            <a:off x="1563030" y="1598307"/>
            <a:ext cx="9065939" cy="4169388"/>
          </a:xfrm>
          <a:prstGeom prst="rect">
            <a:avLst/>
          </a:prstGeom>
        </p:spPr>
      </p:pic>
    </p:spTree>
    <p:extLst>
      <p:ext uri="{BB962C8B-B14F-4D97-AF65-F5344CB8AC3E}">
        <p14:creationId xmlns:p14="http://schemas.microsoft.com/office/powerpoint/2010/main" val="49615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51AF6-14A4-5864-232E-86E141C3154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181643-45E3-D417-A1DB-C3FA3898D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45F1F-CAE3-9A6D-1C71-9484816CCD14}"/>
              </a:ext>
            </a:extLst>
          </p:cNvPr>
          <p:cNvSpPr>
            <a:spLocks noGrp="1"/>
          </p:cNvSpPr>
          <p:nvPr>
            <p:ph type="title"/>
          </p:nvPr>
        </p:nvSpPr>
        <p:spPr>
          <a:xfrm>
            <a:off x="684211" y="485244"/>
            <a:ext cx="8848671" cy="1507067"/>
          </a:xfrm>
        </p:spPr>
        <p:txBody>
          <a:bodyPr>
            <a:normAutofit/>
          </a:bodyPr>
          <a:lstStyle/>
          <a:p>
            <a:r>
              <a:rPr lang="en-US" dirty="0"/>
              <a:t>Sales across geographic regions</a:t>
            </a:r>
          </a:p>
        </p:txBody>
      </p:sp>
      <p:grpSp>
        <p:nvGrpSpPr>
          <p:cNvPr id="10" name="Group 9">
            <a:extLst>
              <a:ext uri="{FF2B5EF4-FFF2-40B4-BE49-F238E27FC236}">
                <a16:creationId xmlns:a16="http://schemas.microsoft.com/office/drawing/2014/main" id="{4C07DF8E-9EFE-F717-65C4-3CD50F4E7F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E3AADE01-69B0-0CE6-8F37-BFE57E9DCE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3D2C6AD-753E-D9CE-9843-32AD7F0EDB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A7F7A5-5E6B-91D2-43D4-4A80BA256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4E6D56-AFD7-2BF9-BDF7-BFDBBA2334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D7EA59D-B207-A56E-AC1D-78BD02DC1F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79B1DDE9-63B6-32DF-4738-E1C786EC3CF8}"/>
              </a:ext>
            </a:extLst>
          </p:cNvPr>
          <p:cNvSpPr>
            <a:spLocks noGrp="1"/>
          </p:cNvSpPr>
          <p:nvPr>
            <p:ph idx="1"/>
          </p:nvPr>
        </p:nvSpPr>
        <p:spPr>
          <a:xfrm>
            <a:off x="684212" y="5603116"/>
            <a:ext cx="8534400" cy="1017185"/>
          </a:xfrm>
        </p:spPr>
        <p:txBody>
          <a:bodyPr>
            <a:normAutofit/>
          </a:bodyPr>
          <a:lstStyle/>
          <a:p>
            <a:r>
              <a:rPr lang="en-US" dirty="0">
                <a:solidFill>
                  <a:schemeClr val="tx1"/>
                </a:solidFill>
              </a:rPr>
              <a:t>Sales vary across geographic regions with Asia, North America, and South America having the highest sales.</a:t>
            </a:r>
          </a:p>
        </p:txBody>
      </p:sp>
      <p:pic>
        <p:nvPicPr>
          <p:cNvPr id="5" name="Picture 4">
            <a:extLst>
              <a:ext uri="{FF2B5EF4-FFF2-40B4-BE49-F238E27FC236}">
                <a16:creationId xmlns:a16="http://schemas.microsoft.com/office/drawing/2014/main" id="{4BC22CD0-6FA4-503B-3D25-67843EE93C39}"/>
              </a:ext>
            </a:extLst>
          </p:cNvPr>
          <p:cNvPicPr>
            <a:picLocks noChangeAspect="1"/>
          </p:cNvPicPr>
          <p:nvPr/>
        </p:nvPicPr>
        <p:blipFill>
          <a:blip r:embed="rId2"/>
          <a:stretch>
            <a:fillRect/>
          </a:stretch>
        </p:blipFill>
        <p:spPr>
          <a:xfrm>
            <a:off x="1622443" y="1626476"/>
            <a:ext cx="8947113" cy="4054161"/>
          </a:xfrm>
          <a:prstGeom prst="rect">
            <a:avLst/>
          </a:prstGeom>
        </p:spPr>
      </p:pic>
    </p:spTree>
    <p:extLst>
      <p:ext uri="{BB962C8B-B14F-4D97-AF65-F5344CB8AC3E}">
        <p14:creationId xmlns:p14="http://schemas.microsoft.com/office/powerpoint/2010/main" val="3123387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A36C2-9FF0-434E-FBC1-5C15BB239CD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52B6CF-324B-7F53-78CD-CEB5366B6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790D8-1992-090A-4BF4-BA4B2B752787}"/>
              </a:ext>
            </a:extLst>
          </p:cNvPr>
          <p:cNvSpPr>
            <a:spLocks noGrp="1"/>
          </p:cNvSpPr>
          <p:nvPr>
            <p:ph type="title"/>
          </p:nvPr>
        </p:nvSpPr>
        <p:spPr>
          <a:xfrm>
            <a:off x="684211" y="485244"/>
            <a:ext cx="8848671" cy="1507067"/>
          </a:xfrm>
        </p:spPr>
        <p:txBody>
          <a:bodyPr>
            <a:normAutofit/>
          </a:bodyPr>
          <a:lstStyle/>
          <a:p>
            <a:r>
              <a:rPr lang="en-US" dirty="0"/>
              <a:t>Recommendations</a:t>
            </a:r>
          </a:p>
        </p:txBody>
      </p:sp>
      <p:grpSp>
        <p:nvGrpSpPr>
          <p:cNvPr id="10" name="Group 9">
            <a:extLst>
              <a:ext uri="{FF2B5EF4-FFF2-40B4-BE49-F238E27FC236}">
                <a16:creationId xmlns:a16="http://schemas.microsoft.com/office/drawing/2014/main" id="{89DFF4D8-9D39-E267-9934-315F60CF83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2AEADA3-0001-1CB5-19CE-2E8FFAF6BA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089FAEA-C9AA-A332-7469-640695F5CD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F555AF0-1D78-CAA6-64CF-DE50216302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AD5F165-8844-EFAC-61DB-E495BAE831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F017D88-BA66-4ABE-7296-21C0161A0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F1C5E0DF-9D97-F47F-CA29-B62475B722D1}"/>
              </a:ext>
            </a:extLst>
          </p:cNvPr>
          <p:cNvSpPr>
            <a:spLocks noGrp="1"/>
          </p:cNvSpPr>
          <p:nvPr>
            <p:ph idx="1"/>
          </p:nvPr>
        </p:nvSpPr>
        <p:spPr>
          <a:xfrm>
            <a:off x="684212" y="2068511"/>
            <a:ext cx="8534400" cy="3615267"/>
          </a:xfrm>
        </p:spPr>
        <p:txBody>
          <a:bodyPr>
            <a:normAutofit/>
          </a:bodyPr>
          <a:lstStyle/>
          <a:p>
            <a:r>
              <a:rPr lang="en-US" dirty="0" err="1">
                <a:solidFill>
                  <a:schemeClr val="tx1"/>
                </a:solidFill>
              </a:rPr>
              <a:t>Rockbuster</a:t>
            </a:r>
            <a:r>
              <a:rPr lang="en-US" dirty="0">
                <a:solidFill>
                  <a:schemeClr val="tx1"/>
                </a:solidFill>
              </a:rPr>
              <a:t> can remove films from their inventory that do not generate much in revenue, such as the ten lowest revenue-generating films.</a:t>
            </a:r>
          </a:p>
          <a:p>
            <a:r>
              <a:rPr lang="en-US" dirty="0">
                <a:solidFill>
                  <a:schemeClr val="tx1"/>
                </a:solidFill>
              </a:rPr>
              <a:t>Marketing funding, campaigns, and resources for the new online video rental service can be focused on the countries that have the most customers and generate the most revenue such as India, China, United States, Japan, Mexico, etc.</a:t>
            </a:r>
          </a:p>
          <a:p>
            <a:r>
              <a:rPr lang="en-US" dirty="0">
                <a:solidFill>
                  <a:schemeClr val="tx1"/>
                </a:solidFill>
              </a:rPr>
              <a:t>The online video rental service can first be launched in India, China, and the United States since these countries have the most customers and highest sales.</a:t>
            </a: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9502599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4577</TotalTime>
  <Words>422</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Rockbuster Stealth: Data Analysis Project</vt:lpstr>
      <vt:lpstr>Purpose</vt:lpstr>
      <vt:lpstr>Business questions and analysis</vt:lpstr>
      <vt:lpstr>Highest and lowest revenue-generating films</vt:lpstr>
      <vt:lpstr>Film rental statistics</vt:lpstr>
      <vt:lpstr>Top countries</vt:lpstr>
      <vt:lpstr>Top customer locations</vt:lpstr>
      <vt:lpstr>Sales across geographic regions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Agrawal</dc:creator>
  <cp:lastModifiedBy>Priya Agrawal</cp:lastModifiedBy>
  <cp:revision>2</cp:revision>
  <dcterms:created xsi:type="dcterms:W3CDTF">2025-01-14T02:47:09Z</dcterms:created>
  <dcterms:modified xsi:type="dcterms:W3CDTF">2025-04-11T02:45:15Z</dcterms:modified>
</cp:coreProperties>
</file>