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FE1F4-2483-4BB1-9D7D-8A5AB3438F7B}" type="doc">
      <dgm:prSet loTypeId="urn:microsoft.com/office/officeart/2008/layout/PictureAccentBlocks" loCatId="picture" qsTypeId="urn:microsoft.com/office/officeart/2005/8/quickstyle/simple1" qsCatId="simple" csTypeId="urn:microsoft.com/office/officeart/2005/8/colors/accent1_2" csCatId="accent1" phldr="1"/>
      <dgm:spPr/>
      <dgm:t>
        <a:bodyPr/>
        <a:lstStyle/>
        <a:p>
          <a:endParaRPr lang="en-IN"/>
        </a:p>
      </dgm:t>
    </dgm:pt>
    <dgm:pt modelId="{F7D61E3A-0A64-49A8-AD4D-737E46879260}">
      <dgm:prSet phldrT="[Text]"/>
      <dgm:spPr/>
      <dgm:t>
        <a:bodyPr/>
        <a:lstStyle/>
        <a:p>
          <a:r>
            <a:rPr lang="en-US" dirty="0"/>
            <a:t>CATEGORICAL VARIABLE DISTRIBUTION</a:t>
          </a:r>
          <a:endParaRPr lang="en-IN" dirty="0"/>
        </a:p>
      </dgm:t>
    </dgm:pt>
    <dgm:pt modelId="{64738A52-64B8-4FBD-BC9D-C8CBF946129F}" type="parTrans" cxnId="{5BA84F07-C44E-40E1-AF76-53C8C1ABAAA3}">
      <dgm:prSet/>
      <dgm:spPr/>
      <dgm:t>
        <a:bodyPr/>
        <a:lstStyle/>
        <a:p>
          <a:endParaRPr lang="en-IN"/>
        </a:p>
      </dgm:t>
    </dgm:pt>
    <dgm:pt modelId="{D345282C-AA61-4AC0-BC45-AA1957EF7F69}" type="sibTrans" cxnId="{5BA84F07-C44E-40E1-AF76-53C8C1ABAAA3}">
      <dgm:prSet/>
      <dgm:spPr/>
      <dgm:t>
        <a:bodyPr/>
        <a:lstStyle/>
        <a:p>
          <a:endParaRPr lang="en-IN"/>
        </a:p>
      </dgm:t>
    </dgm:pt>
    <dgm:pt modelId="{EEE72C00-B55E-4337-ACA9-0115775DB8DB}">
      <dgm:prSet phldrT="[Text]"/>
      <dgm:spPr/>
      <dgm:t>
        <a:bodyPr/>
        <a:lstStyle/>
        <a:p>
          <a:r>
            <a:rPr lang="en-US" dirty="0"/>
            <a:t>MONTHLY SALES TREND</a:t>
          </a:r>
          <a:endParaRPr lang="en-IN" dirty="0"/>
        </a:p>
      </dgm:t>
    </dgm:pt>
    <dgm:pt modelId="{2415466E-FEDD-4E04-9A95-C274CCF78B62}" type="parTrans" cxnId="{315E5BB2-6E48-4DF2-8DB6-4ECBF3803CD5}">
      <dgm:prSet/>
      <dgm:spPr/>
      <dgm:t>
        <a:bodyPr/>
        <a:lstStyle/>
        <a:p>
          <a:endParaRPr lang="en-IN"/>
        </a:p>
      </dgm:t>
    </dgm:pt>
    <dgm:pt modelId="{C0BC3A16-D738-4BBD-8ED4-D6D3F8960308}" type="sibTrans" cxnId="{315E5BB2-6E48-4DF2-8DB6-4ECBF3803CD5}">
      <dgm:prSet/>
      <dgm:spPr/>
      <dgm:t>
        <a:bodyPr/>
        <a:lstStyle/>
        <a:p>
          <a:endParaRPr lang="en-IN"/>
        </a:p>
      </dgm:t>
    </dgm:pt>
    <dgm:pt modelId="{B01603AA-D8E0-4C8E-B8EF-9A895B17D696}">
      <dgm:prSet phldrT="[Text]"/>
      <dgm:spPr/>
      <dgm:t>
        <a:bodyPr/>
        <a:lstStyle/>
        <a:p>
          <a:r>
            <a:rPr lang="en-US" dirty="0"/>
            <a:t>TIME BASED CATEGORICAL DISTRIBUTION</a:t>
          </a:r>
          <a:endParaRPr lang="en-IN" dirty="0"/>
        </a:p>
      </dgm:t>
    </dgm:pt>
    <dgm:pt modelId="{1B2077A4-D9AB-4364-A73C-38E70623389A}" type="parTrans" cxnId="{1D569C9E-329E-4A3D-9FCA-F120AEC97582}">
      <dgm:prSet/>
      <dgm:spPr/>
      <dgm:t>
        <a:bodyPr/>
        <a:lstStyle/>
        <a:p>
          <a:endParaRPr lang="en-IN"/>
        </a:p>
      </dgm:t>
    </dgm:pt>
    <dgm:pt modelId="{CC1744A2-3185-4C87-8C9B-29419AB8E625}" type="sibTrans" cxnId="{1D569C9E-329E-4A3D-9FCA-F120AEC97582}">
      <dgm:prSet/>
      <dgm:spPr/>
      <dgm:t>
        <a:bodyPr/>
        <a:lstStyle/>
        <a:p>
          <a:endParaRPr lang="en-IN"/>
        </a:p>
      </dgm:t>
    </dgm:pt>
    <dgm:pt modelId="{489094E0-ECC6-4676-B1F5-842241EEB03E}">
      <dgm:prSet phldrT="[Text]"/>
      <dgm:spPr/>
      <dgm:t>
        <a:bodyPr/>
        <a:lstStyle/>
        <a:p>
          <a:r>
            <a:rPr lang="en-US" dirty="0"/>
            <a:t>YEARLY SALES TREND</a:t>
          </a:r>
          <a:endParaRPr lang="en-IN" dirty="0"/>
        </a:p>
      </dgm:t>
    </dgm:pt>
    <dgm:pt modelId="{D0E100AA-0A1A-4DBA-9C82-6FE9A9FF8380}" type="parTrans" cxnId="{2BB801E0-3BFE-4295-92E4-666476D57FA1}">
      <dgm:prSet/>
      <dgm:spPr/>
      <dgm:t>
        <a:bodyPr/>
        <a:lstStyle/>
        <a:p>
          <a:endParaRPr lang="en-IN"/>
        </a:p>
      </dgm:t>
    </dgm:pt>
    <dgm:pt modelId="{40FC1C0C-F95A-4A4E-B062-0DAA2AA52CFE}" type="sibTrans" cxnId="{2BB801E0-3BFE-4295-92E4-666476D57FA1}">
      <dgm:prSet/>
      <dgm:spPr/>
      <dgm:t>
        <a:bodyPr/>
        <a:lstStyle/>
        <a:p>
          <a:endParaRPr lang="en-IN"/>
        </a:p>
      </dgm:t>
    </dgm:pt>
    <dgm:pt modelId="{3A0D3154-5306-4C70-8A7C-19A0BC1A6C44}" type="pres">
      <dgm:prSet presAssocID="{EF4FE1F4-2483-4BB1-9D7D-8A5AB3438F7B}" presName="Name0" presStyleCnt="0">
        <dgm:presLayoutVars>
          <dgm:dir/>
        </dgm:presLayoutVars>
      </dgm:prSet>
      <dgm:spPr/>
    </dgm:pt>
    <dgm:pt modelId="{4AB372F4-0C22-42A2-BE87-7C12AE91E5AF}" type="pres">
      <dgm:prSet presAssocID="{F7D61E3A-0A64-49A8-AD4D-737E46879260}" presName="composite" presStyleCnt="0"/>
      <dgm:spPr/>
    </dgm:pt>
    <dgm:pt modelId="{5E675270-C7B6-4CE8-A72F-783F7DE99FDB}" type="pres">
      <dgm:prSet presAssocID="{F7D61E3A-0A64-49A8-AD4D-737E46879260}" presName="Image" presStyleLbl="align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0ED09E-C481-4A38-B4C8-30CE1FC16CBB}" type="pres">
      <dgm:prSet presAssocID="{F7D61E3A-0A64-49A8-AD4D-737E46879260}" presName="Parent" presStyleLbl="revTx" presStyleIdx="0" presStyleCnt="4">
        <dgm:presLayoutVars>
          <dgm:bulletEnabled val="1"/>
        </dgm:presLayoutVars>
      </dgm:prSet>
      <dgm:spPr/>
    </dgm:pt>
    <dgm:pt modelId="{4B199F6D-0A94-405A-9123-14188E3B095B}" type="pres">
      <dgm:prSet presAssocID="{D345282C-AA61-4AC0-BC45-AA1957EF7F69}" presName="sibTrans" presStyleCnt="0"/>
      <dgm:spPr/>
    </dgm:pt>
    <dgm:pt modelId="{6ACB8E12-3DC5-48DD-BB21-DA1E0C0EEC93}" type="pres">
      <dgm:prSet presAssocID="{EEE72C00-B55E-4337-ACA9-0115775DB8DB}" presName="composite" presStyleCnt="0"/>
      <dgm:spPr/>
    </dgm:pt>
    <dgm:pt modelId="{194616E5-0754-4EDD-9940-1A56C90FD65D}" type="pres">
      <dgm:prSet presAssocID="{EEE72C00-B55E-4337-ACA9-0115775DB8DB}" presName="Image" presStyleLbl="alignNod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BF252BF9-FCB9-4D11-9540-E2D33FDEA92F}" type="pres">
      <dgm:prSet presAssocID="{EEE72C00-B55E-4337-ACA9-0115775DB8DB}" presName="Parent" presStyleLbl="revTx" presStyleIdx="1" presStyleCnt="4">
        <dgm:presLayoutVars>
          <dgm:bulletEnabled val="1"/>
        </dgm:presLayoutVars>
      </dgm:prSet>
      <dgm:spPr/>
    </dgm:pt>
    <dgm:pt modelId="{BD9DDB3F-4AD0-4862-B5DD-250F8AC33466}" type="pres">
      <dgm:prSet presAssocID="{C0BC3A16-D738-4BBD-8ED4-D6D3F8960308}" presName="sibTrans" presStyleCnt="0"/>
      <dgm:spPr/>
    </dgm:pt>
    <dgm:pt modelId="{2349C3F5-9909-4034-B1A5-858FF5F4CA0C}" type="pres">
      <dgm:prSet presAssocID="{B01603AA-D8E0-4C8E-B8EF-9A895B17D696}" presName="composite" presStyleCnt="0"/>
      <dgm:spPr/>
    </dgm:pt>
    <dgm:pt modelId="{8C74F213-D896-4157-B902-2772351297CA}" type="pres">
      <dgm:prSet presAssocID="{B01603AA-D8E0-4C8E-B8EF-9A895B17D696}" presName="Image" presStyleLbl="align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9000" r="-9000"/>
          </a:stretch>
        </a:blipFill>
      </dgm:spPr>
    </dgm:pt>
    <dgm:pt modelId="{9FB4B90C-19A4-4D21-934F-35CE382A1B96}" type="pres">
      <dgm:prSet presAssocID="{B01603AA-D8E0-4C8E-B8EF-9A895B17D696}" presName="Parent" presStyleLbl="revTx" presStyleIdx="2" presStyleCnt="4">
        <dgm:presLayoutVars>
          <dgm:bulletEnabled val="1"/>
        </dgm:presLayoutVars>
      </dgm:prSet>
      <dgm:spPr/>
    </dgm:pt>
    <dgm:pt modelId="{7D96A926-A137-43B9-BF1F-049F8B09B221}" type="pres">
      <dgm:prSet presAssocID="{CC1744A2-3185-4C87-8C9B-29419AB8E625}" presName="sibTrans" presStyleCnt="0"/>
      <dgm:spPr/>
    </dgm:pt>
    <dgm:pt modelId="{46757138-A4EB-4FAA-9248-A6840A999CE6}" type="pres">
      <dgm:prSet presAssocID="{489094E0-ECC6-4676-B1F5-842241EEB03E}" presName="composite" presStyleCnt="0"/>
      <dgm:spPr/>
    </dgm:pt>
    <dgm:pt modelId="{938E35D2-C21C-4BF6-8CE5-1589D94D9EFF}" type="pres">
      <dgm:prSet presAssocID="{489094E0-ECC6-4676-B1F5-842241EEB03E}" presName="Image" presStyleLbl="alignNod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B3BECF0C-739A-4FA4-89EC-3E16EF8FF9EE}" type="pres">
      <dgm:prSet presAssocID="{489094E0-ECC6-4676-B1F5-842241EEB03E}" presName="Parent" presStyleLbl="revTx" presStyleIdx="3" presStyleCnt="4">
        <dgm:presLayoutVars>
          <dgm:bulletEnabled val="1"/>
        </dgm:presLayoutVars>
      </dgm:prSet>
      <dgm:spPr/>
    </dgm:pt>
  </dgm:ptLst>
  <dgm:cxnLst>
    <dgm:cxn modelId="{748FAB02-1E9C-4F18-9324-DE9DD0D128A6}" type="presOf" srcId="{EF4FE1F4-2483-4BB1-9D7D-8A5AB3438F7B}" destId="{3A0D3154-5306-4C70-8A7C-19A0BC1A6C44}" srcOrd="0" destOrd="0" presId="urn:microsoft.com/office/officeart/2008/layout/PictureAccentBlocks"/>
    <dgm:cxn modelId="{5BA84F07-C44E-40E1-AF76-53C8C1ABAAA3}" srcId="{EF4FE1F4-2483-4BB1-9D7D-8A5AB3438F7B}" destId="{F7D61E3A-0A64-49A8-AD4D-737E46879260}" srcOrd="0" destOrd="0" parTransId="{64738A52-64B8-4FBD-BC9D-C8CBF946129F}" sibTransId="{D345282C-AA61-4AC0-BC45-AA1957EF7F69}"/>
    <dgm:cxn modelId="{B0D19A3D-7192-4646-B905-E821BEE87BAA}" type="presOf" srcId="{489094E0-ECC6-4676-B1F5-842241EEB03E}" destId="{B3BECF0C-739A-4FA4-89EC-3E16EF8FF9EE}" srcOrd="0" destOrd="0" presId="urn:microsoft.com/office/officeart/2008/layout/PictureAccentBlocks"/>
    <dgm:cxn modelId="{560FD14E-793C-49B1-8719-2B187283DEA8}" type="presOf" srcId="{EEE72C00-B55E-4337-ACA9-0115775DB8DB}" destId="{BF252BF9-FCB9-4D11-9540-E2D33FDEA92F}" srcOrd="0" destOrd="0" presId="urn:microsoft.com/office/officeart/2008/layout/PictureAccentBlocks"/>
    <dgm:cxn modelId="{7328C191-15D3-4C99-8839-0DA7893636D2}" type="presOf" srcId="{F7D61E3A-0A64-49A8-AD4D-737E46879260}" destId="{3F0ED09E-C481-4A38-B4C8-30CE1FC16CBB}" srcOrd="0" destOrd="0" presId="urn:microsoft.com/office/officeart/2008/layout/PictureAccentBlocks"/>
    <dgm:cxn modelId="{1D569C9E-329E-4A3D-9FCA-F120AEC97582}" srcId="{EF4FE1F4-2483-4BB1-9D7D-8A5AB3438F7B}" destId="{B01603AA-D8E0-4C8E-B8EF-9A895B17D696}" srcOrd="2" destOrd="0" parTransId="{1B2077A4-D9AB-4364-A73C-38E70623389A}" sibTransId="{CC1744A2-3185-4C87-8C9B-29419AB8E625}"/>
    <dgm:cxn modelId="{315E5BB2-6E48-4DF2-8DB6-4ECBF3803CD5}" srcId="{EF4FE1F4-2483-4BB1-9D7D-8A5AB3438F7B}" destId="{EEE72C00-B55E-4337-ACA9-0115775DB8DB}" srcOrd="1" destOrd="0" parTransId="{2415466E-FEDD-4E04-9A95-C274CCF78B62}" sibTransId="{C0BC3A16-D738-4BBD-8ED4-D6D3F8960308}"/>
    <dgm:cxn modelId="{230D1CBE-9D4A-484D-9BB6-0EF7EEE76006}" type="presOf" srcId="{B01603AA-D8E0-4C8E-B8EF-9A895B17D696}" destId="{9FB4B90C-19A4-4D21-934F-35CE382A1B96}" srcOrd="0" destOrd="0" presId="urn:microsoft.com/office/officeart/2008/layout/PictureAccentBlocks"/>
    <dgm:cxn modelId="{2BB801E0-3BFE-4295-92E4-666476D57FA1}" srcId="{EF4FE1F4-2483-4BB1-9D7D-8A5AB3438F7B}" destId="{489094E0-ECC6-4676-B1F5-842241EEB03E}" srcOrd="3" destOrd="0" parTransId="{D0E100AA-0A1A-4DBA-9C82-6FE9A9FF8380}" sibTransId="{40FC1C0C-F95A-4A4E-B062-0DAA2AA52CFE}"/>
    <dgm:cxn modelId="{7F793F4C-198E-465E-B4FD-B2D13E4D5520}" type="presParOf" srcId="{3A0D3154-5306-4C70-8A7C-19A0BC1A6C44}" destId="{4AB372F4-0C22-42A2-BE87-7C12AE91E5AF}" srcOrd="0" destOrd="0" presId="urn:microsoft.com/office/officeart/2008/layout/PictureAccentBlocks"/>
    <dgm:cxn modelId="{E010F2D2-9A84-484B-9CB4-EED91878E19E}" type="presParOf" srcId="{4AB372F4-0C22-42A2-BE87-7C12AE91E5AF}" destId="{5E675270-C7B6-4CE8-A72F-783F7DE99FDB}" srcOrd="0" destOrd="0" presId="urn:microsoft.com/office/officeart/2008/layout/PictureAccentBlocks"/>
    <dgm:cxn modelId="{AD0AE1BA-14A7-4AFF-9F09-22FE662FF4DB}" type="presParOf" srcId="{4AB372F4-0C22-42A2-BE87-7C12AE91E5AF}" destId="{3F0ED09E-C481-4A38-B4C8-30CE1FC16CBB}" srcOrd="1" destOrd="0" presId="urn:microsoft.com/office/officeart/2008/layout/PictureAccentBlocks"/>
    <dgm:cxn modelId="{C72CF5F6-7A3C-4398-AC85-501D28F4E037}" type="presParOf" srcId="{3A0D3154-5306-4C70-8A7C-19A0BC1A6C44}" destId="{4B199F6D-0A94-405A-9123-14188E3B095B}" srcOrd="1" destOrd="0" presId="urn:microsoft.com/office/officeart/2008/layout/PictureAccentBlocks"/>
    <dgm:cxn modelId="{E6CF8DE3-32F3-4935-860A-53EDCCD4A1E4}" type="presParOf" srcId="{3A0D3154-5306-4C70-8A7C-19A0BC1A6C44}" destId="{6ACB8E12-3DC5-48DD-BB21-DA1E0C0EEC93}" srcOrd="2" destOrd="0" presId="urn:microsoft.com/office/officeart/2008/layout/PictureAccentBlocks"/>
    <dgm:cxn modelId="{C29E1049-87BB-4B4B-B087-50E6920930C2}" type="presParOf" srcId="{6ACB8E12-3DC5-48DD-BB21-DA1E0C0EEC93}" destId="{194616E5-0754-4EDD-9940-1A56C90FD65D}" srcOrd="0" destOrd="0" presId="urn:microsoft.com/office/officeart/2008/layout/PictureAccentBlocks"/>
    <dgm:cxn modelId="{49A27DE2-F05D-4FA4-BCFA-9C81839E3897}" type="presParOf" srcId="{6ACB8E12-3DC5-48DD-BB21-DA1E0C0EEC93}" destId="{BF252BF9-FCB9-4D11-9540-E2D33FDEA92F}" srcOrd="1" destOrd="0" presId="urn:microsoft.com/office/officeart/2008/layout/PictureAccentBlocks"/>
    <dgm:cxn modelId="{974CE59E-2B99-4C75-9F9B-8A7DB643987D}" type="presParOf" srcId="{3A0D3154-5306-4C70-8A7C-19A0BC1A6C44}" destId="{BD9DDB3F-4AD0-4862-B5DD-250F8AC33466}" srcOrd="3" destOrd="0" presId="urn:microsoft.com/office/officeart/2008/layout/PictureAccentBlocks"/>
    <dgm:cxn modelId="{9D47A66E-B66E-49E3-9A35-62E0145DD30D}" type="presParOf" srcId="{3A0D3154-5306-4C70-8A7C-19A0BC1A6C44}" destId="{2349C3F5-9909-4034-B1A5-858FF5F4CA0C}" srcOrd="4" destOrd="0" presId="urn:microsoft.com/office/officeart/2008/layout/PictureAccentBlocks"/>
    <dgm:cxn modelId="{BE74B289-8751-4C13-9945-06023B38B94E}" type="presParOf" srcId="{2349C3F5-9909-4034-B1A5-858FF5F4CA0C}" destId="{8C74F213-D896-4157-B902-2772351297CA}" srcOrd="0" destOrd="0" presId="urn:microsoft.com/office/officeart/2008/layout/PictureAccentBlocks"/>
    <dgm:cxn modelId="{D113BEA8-E5D7-4D10-A9FB-5945E1FB842E}" type="presParOf" srcId="{2349C3F5-9909-4034-B1A5-858FF5F4CA0C}" destId="{9FB4B90C-19A4-4D21-934F-35CE382A1B96}" srcOrd="1" destOrd="0" presId="urn:microsoft.com/office/officeart/2008/layout/PictureAccentBlocks"/>
    <dgm:cxn modelId="{33560F95-447C-4DF1-872D-F159E3136E86}" type="presParOf" srcId="{3A0D3154-5306-4C70-8A7C-19A0BC1A6C44}" destId="{7D96A926-A137-43B9-BF1F-049F8B09B221}" srcOrd="5" destOrd="0" presId="urn:microsoft.com/office/officeart/2008/layout/PictureAccentBlocks"/>
    <dgm:cxn modelId="{52FFA73E-BE46-4D87-9905-649234B1F7A8}" type="presParOf" srcId="{3A0D3154-5306-4C70-8A7C-19A0BC1A6C44}" destId="{46757138-A4EB-4FAA-9248-A6840A999CE6}" srcOrd="6" destOrd="0" presId="urn:microsoft.com/office/officeart/2008/layout/PictureAccentBlocks"/>
    <dgm:cxn modelId="{CC791AC0-BEEC-4448-B92A-AB1F5181CEDF}" type="presParOf" srcId="{46757138-A4EB-4FAA-9248-A6840A999CE6}" destId="{938E35D2-C21C-4BF6-8CE5-1589D94D9EFF}" srcOrd="0" destOrd="0" presId="urn:microsoft.com/office/officeart/2008/layout/PictureAccentBlocks"/>
    <dgm:cxn modelId="{A49F59AE-E898-46BD-B621-9BAA68ADAC6D}" type="presParOf" srcId="{46757138-A4EB-4FAA-9248-A6840A999CE6}" destId="{B3BECF0C-739A-4FA4-89EC-3E16EF8FF9EE}" srcOrd="1" destOrd="0" presId="urn:microsoft.com/office/officeart/2008/layout/PictureAccent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75270-C7B6-4CE8-A72F-783F7DE99FDB}">
      <dsp:nvSpPr>
        <dsp:cNvPr id="0" name=""/>
        <dsp:cNvSpPr/>
      </dsp:nvSpPr>
      <dsp:spPr>
        <a:xfrm>
          <a:off x="2491815" y="2152984"/>
          <a:ext cx="1728452" cy="1728452"/>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0ED09E-C481-4A38-B4C8-30CE1FC16CBB}">
      <dsp:nvSpPr>
        <dsp:cNvPr id="0" name=""/>
        <dsp:cNvSpPr/>
      </dsp:nvSpPr>
      <dsp:spPr>
        <a:xfrm rot="16200000">
          <a:off x="1454743" y="2844365"/>
          <a:ext cx="1728452" cy="3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b" anchorCtr="0">
          <a:noAutofit/>
        </a:bodyPr>
        <a:lstStyle/>
        <a:p>
          <a:pPr marL="0" lvl="0" indent="0" algn="l" defTabSz="444500">
            <a:lnSpc>
              <a:spcPct val="90000"/>
            </a:lnSpc>
            <a:spcBef>
              <a:spcPct val="0"/>
            </a:spcBef>
            <a:spcAft>
              <a:spcPct val="35000"/>
            </a:spcAft>
            <a:buNone/>
          </a:pPr>
          <a:r>
            <a:rPr lang="en-US" sz="1000" kern="1200" dirty="0"/>
            <a:t>CATEGORICAL VARIABLE DISTRIBUTION</a:t>
          </a:r>
          <a:endParaRPr lang="en-IN" sz="1000" kern="1200" dirty="0"/>
        </a:p>
      </dsp:txBody>
      <dsp:txXfrm>
        <a:off x="1454743" y="2844365"/>
        <a:ext cx="1728452" cy="345690"/>
      </dsp:txXfrm>
    </dsp:sp>
    <dsp:sp modelId="{194616E5-0754-4EDD-9940-1A56C90FD65D}">
      <dsp:nvSpPr>
        <dsp:cNvPr id="0" name=""/>
        <dsp:cNvSpPr/>
      </dsp:nvSpPr>
      <dsp:spPr>
        <a:xfrm>
          <a:off x="4566330" y="2152984"/>
          <a:ext cx="1728452" cy="1728452"/>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52BF9-FCB9-4D11-9540-E2D33FDEA92F}">
      <dsp:nvSpPr>
        <dsp:cNvPr id="0" name=""/>
        <dsp:cNvSpPr/>
      </dsp:nvSpPr>
      <dsp:spPr>
        <a:xfrm rot="16200000">
          <a:off x="3529259" y="2844365"/>
          <a:ext cx="1728452" cy="3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b" anchorCtr="0">
          <a:noAutofit/>
        </a:bodyPr>
        <a:lstStyle/>
        <a:p>
          <a:pPr marL="0" lvl="0" indent="0" algn="l" defTabSz="444500">
            <a:lnSpc>
              <a:spcPct val="90000"/>
            </a:lnSpc>
            <a:spcBef>
              <a:spcPct val="0"/>
            </a:spcBef>
            <a:spcAft>
              <a:spcPct val="35000"/>
            </a:spcAft>
            <a:buNone/>
          </a:pPr>
          <a:r>
            <a:rPr lang="en-US" sz="1000" kern="1200" dirty="0"/>
            <a:t>MONTHLY SALES TREND</a:t>
          </a:r>
          <a:endParaRPr lang="en-IN" sz="1000" kern="1200" dirty="0"/>
        </a:p>
      </dsp:txBody>
      <dsp:txXfrm>
        <a:off x="3529259" y="2844365"/>
        <a:ext cx="1728452" cy="345690"/>
      </dsp:txXfrm>
    </dsp:sp>
    <dsp:sp modelId="{8C74F213-D896-4157-B902-2772351297CA}">
      <dsp:nvSpPr>
        <dsp:cNvPr id="0" name=""/>
        <dsp:cNvSpPr/>
      </dsp:nvSpPr>
      <dsp:spPr>
        <a:xfrm>
          <a:off x="4566330" y="190154"/>
          <a:ext cx="1728452" cy="172845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9000" r="-9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4B90C-19A4-4D21-934F-35CE382A1B96}">
      <dsp:nvSpPr>
        <dsp:cNvPr id="0" name=""/>
        <dsp:cNvSpPr/>
      </dsp:nvSpPr>
      <dsp:spPr>
        <a:xfrm rot="16200000">
          <a:off x="3529259" y="881534"/>
          <a:ext cx="1728452" cy="3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b" anchorCtr="0">
          <a:noAutofit/>
        </a:bodyPr>
        <a:lstStyle/>
        <a:p>
          <a:pPr marL="0" lvl="0" indent="0" algn="l" defTabSz="444500">
            <a:lnSpc>
              <a:spcPct val="90000"/>
            </a:lnSpc>
            <a:spcBef>
              <a:spcPct val="0"/>
            </a:spcBef>
            <a:spcAft>
              <a:spcPct val="35000"/>
            </a:spcAft>
            <a:buNone/>
          </a:pPr>
          <a:r>
            <a:rPr lang="en-US" sz="1000" kern="1200" dirty="0"/>
            <a:t>TIME BASED CATEGORICAL DISTRIBUTION</a:t>
          </a:r>
          <a:endParaRPr lang="en-IN" sz="1000" kern="1200" dirty="0"/>
        </a:p>
      </dsp:txBody>
      <dsp:txXfrm>
        <a:off x="3529259" y="881534"/>
        <a:ext cx="1728452" cy="345690"/>
      </dsp:txXfrm>
    </dsp:sp>
    <dsp:sp modelId="{938E35D2-C21C-4BF6-8CE5-1589D94D9EFF}">
      <dsp:nvSpPr>
        <dsp:cNvPr id="0" name=""/>
        <dsp:cNvSpPr/>
      </dsp:nvSpPr>
      <dsp:spPr>
        <a:xfrm>
          <a:off x="6640846" y="190154"/>
          <a:ext cx="1728452" cy="1728452"/>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ECF0C-739A-4FA4-89EC-3E16EF8FF9EE}">
      <dsp:nvSpPr>
        <dsp:cNvPr id="0" name=""/>
        <dsp:cNvSpPr/>
      </dsp:nvSpPr>
      <dsp:spPr>
        <a:xfrm rot="16200000">
          <a:off x="5603775" y="881534"/>
          <a:ext cx="1728452" cy="345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b" anchorCtr="0">
          <a:noAutofit/>
        </a:bodyPr>
        <a:lstStyle/>
        <a:p>
          <a:pPr marL="0" lvl="0" indent="0" algn="l" defTabSz="444500">
            <a:lnSpc>
              <a:spcPct val="90000"/>
            </a:lnSpc>
            <a:spcBef>
              <a:spcPct val="0"/>
            </a:spcBef>
            <a:spcAft>
              <a:spcPct val="35000"/>
            </a:spcAft>
            <a:buNone/>
          </a:pPr>
          <a:r>
            <a:rPr lang="en-US" sz="1000" kern="1200" dirty="0"/>
            <a:t>YEARLY SALES TREND</a:t>
          </a:r>
          <a:endParaRPr lang="en-IN" sz="1000" kern="1200" dirty="0"/>
        </a:p>
      </dsp:txBody>
      <dsp:txXfrm>
        <a:off x="5603775" y="881534"/>
        <a:ext cx="1728452" cy="345690"/>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8/25/2024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8/25/2024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9F75-3CC4-1BEB-C22D-CD6DDE425792}"/>
              </a:ext>
            </a:extLst>
          </p:cNvPr>
          <p:cNvSpPr>
            <a:spLocks noGrp="1"/>
          </p:cNvSpPr>
          <p:nvPr>
            <p:ph type="ctrTitle"/>
          </p:nvPr>
        </p:nvSpPr>
        <p:spPr/>
        <p:txBody>
          <a:bodyPr/>
          <a:lstStyle/>
          <a:p>
            <a:r>
              <a:rPr lang="en-US" sz="5400" dirty="0">
                <a:latin typeface="Bodoni MT" panose="02070603080606020203" pitchFamily="18" charset="0"/>
              </a:rPr>
              <a:t>Amazon Sales Analysis Project Report</a:t>
            </a:r>
            <a:endParaRPr lang="en-IN" dirty="0"/>
          </a:p>
        </p:txBody>
      </p:sp>
      <p:sp>
        <p:nvSpPr>
          <p:cNvPr id="3" name="Subtitle 2">
            <a:extLst>
              <a:ext uri="{FF2B5EF4-FFF2-40B4-BE49-F238E27FC236}">
                <a16:creationId xmlns:a16="http://schemas.microsoft.com/office/drawing/2014/main" id="{9DF518C1-BDAF-D61D-1957-1AA8BE405A45}"/>
              </a:ext>
            </a:extLst>
          </p:cNvPr>
          <p:cNvSpPr>
            <a:spLocks noGrp="1"/>
          </p:cNvSpPr>
          <p:nvPr>
            <p:ph type="subTitle" idx="1"/>
          </p:nvPr>
        </p:nvSpPr>
        <p:spPr/>
        <p:txBody>
          <a:bodyPr/>
          <a:lstStyle/>
          <a:p>
            <a:r>
              <a:rPr lang="en-US" sz="2000" dirty="0">
                <a:latin typeface="Bookman Old Style" panose="02050604050505020204" pitchFamily="18" charset="0"/>
              </a:rPr>
              <a:t>Insights from Amazon Sales Data</a:t>
            </a:r>
            <a:endParaRPr lang="en-IN" sz="20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37396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88DF-5AA2-9EF6-12AF-F2D83F545341}"/>
              </a:ext>
            </a:extLst>
          </p:cNvPr>
          <p:cNvSpPr>
            <a:spLocks noGrp="1"/>
          </p:cNvSpPr>
          <p:nvPr>
            <p:ph type="title"/>
          </p:nvPr>
        </p:nvSpPr>
        <p:spPr/>
        <p:txBody>
          <a:bodyPr/>
          <a:lstStyle/>
          <a:p>
            <a:r>
              <a:rPr lang="en-US" u="sng" dirty="0"/>
              <a:t>YEARLY SALES</a:t>
            </a:r>
            <a:endParaRPr lang="en-IN" dirty="0"/>
          </a:p>
        </p:txBody>
      </p:sp>
      <p:sp>
        <p:nvSpPr>
          <p:cNvPr id="3" name="Text Placeholder 2">
            <a:extLst>
              <a:ext uri="{FF2B5EF4-FFF2-40B4-BE49-F238E27FC236}">
                <a16:creationId xmlns:a16="http://schemas.microsoft.com/office/drawing/2014/main" id="{6F15F7F9-D515-08ED-C30B-06806DBA131B}"/>
              </a:ext>
            </a:extLst>
          </p:cNvPr>
          <p:cNvSpPr>
            <a:spLocks noGrp="1"/>
          </p:cNvSpPr>
          <p:nvPr>
            <p:ph type="body" idx="1"/>
          </p:nvPr>
        </p:nvSpPr>
        <p:spPr>
          <a:xfrm>
            <a:off x="1158505" y="2152083"/>
            <a:ext cx="4825157" cy="576262"/>
          </a:xfrm>
        </p:spPr>
        <p:txBody>
          <a:bodyPr/>
          <a:lstStyle/>
          <a:p>
            <a:r>
              <a:rPr lang="en-US" dirty="0"/>
              <a:t>Yearly Revenue</a:t>
            </a:r>
            <a:endParaRPr lang="en-IN" dirty="0"/>
          </a:p>
        </p:txBody>
      </p:sp>
      <p:pic>
        <p:nvPicPr>
          <p:cNvPr id="8" name="Content Placeholder 7">
            <a:extLst>
              <a:ext uri="{FF2B5EF4-FFF2-40B4-BE49-F238E27FC236}">
                <a16:creationId xmlns:a16="http://schemas.microsoft.com/office/drawing/2014/main" id="{FF4C265F-5DDA-9345-6AF2-42EA2F016D6E}"/>
              </a:ext>
            </a:extLst>
          </p:cNvPr>
          <p:cNvPicPr>
            <a:picLocks noGrp="1" noChangeAspect="1"/>
          </p:cNvPicPr>
          <p:nvPr>
            <p:ph sz="half" idx="2"/>
          </p:nvPr>
        </p:nvPicPr>
        <p:blipFill>
          <a:blip r:embed="rId2"/>
          <a:stretch>
            <a:fillRect/>
          </a:stretch>
        </p:blipFill>
        <p:spPr>
          <a:xfrm>
            <a:off x="1555703" y="2728345"/>
            <a:ext cx="4030760" cy="2840037"/>
          </a:xfrm>
        </p:spPr>
      </p:pic>
      <p:sp>
        <p:nvSpPr>
          <p:cNvPr id="5" name="Text Placeholder 4">
            <a:extLst>
              <a:ext uri="{FF2B5EF4-FFF2-40B4-BE49-F238E27FC236}">
                <a16:creationId xmlns:a16="http://schemas.microsoft.com/office/drawing/2014/main" id="{673CF278-D755-7A5E-9641-550F2A332863}"/>
              </a:ext>
            </a:extLst>
          </p:cNvPr>
          <p:cNvSpPr>
            <a:spLocks noGrp="1"/>
          </p:cNvSpPr>
          <p:nvPr>
            <p:ph type="body" sz="quarter" idx="3"/>
          </p:nvPr>
        </p:nvSpPr>
        <p:spPr>
          <a:xfrm>
            <a:off x="6208338" y="2152083"/>
            <a:ext cx="4825159" cy="576262"/>
          </a:xfrm>
        </p:spPr>
        <p:txBody>
          <a:bodyPr/>
          <a:lstStyle/>
          <a:p>
            <a:r>
              <a:rPr lang="en-US" dirty="0"/>
              <a:t>Yearly Units Sold</a:t>
            </a:r>
            <a:endParaRPr lang="en-IN" dirty="0"/>
          </a:p>
        </p:txBody>
      </p:sp>
      <p:pic>
        <p:nvPicPr>
          <p:cNvPr id="10" name="Content Placeholder 9">
            <a:extLst>
              <a:ext uri="{FF2B5EF4-FFF2-40B4-BE49-F238E27FC236}">
                <a16:creationId xmlns:a16="http://schemas.microsoft.com/office/drawing/2014/main" id="{AC6320F1-FAB4-F088-689F-863167A83224}"/>
              </a:ext>
            </a:extLst>
          </p:cNvPr>
          <p:cNvPicPr>
            <a:picLocks noGrp="1" noChangeAspect="1"/>
          </p:cNvPicPr>
          <p:nvPr>
            <p:ph sz="quarter" idx="4"/>
          </p:nvPr>
        </p:nvPicPr>
        <p:blipFill>
          <a:blip r:embed="rId3"/>
          <a:stretch>
            <a:fillRect/>
          </a:stretch>
        </p:blipFill>
        <p:spPr>
          <a:xfrm>
            <a:off x="6380860" y="2728345"/>
            <a:ext cx="4119260" cy="2840037"/>
          </a:xfrm>
        </p:spPr>
      </p:pic>
      <p:sp>
        <p:nvSpPr>
          <p:cNvPr id="11" name="TextBox 10">
            <a:extLst>
              <a:ext uri="{FF2B5EF4-FFF2-40B4-BE49-F238E27FC236}">
                <a16:creationId xmlns:a16="http://schemas.microsoft.com/office/drawing/2014/main" id="{B4300990-5875-1CFA-A0F1-4F68628E1EE6}"/>
              </a:ext>
            </a:extLst>
          </p:cNvPr>
          <p:cNvSpPr txBox="1"/>
          <p:nvPr/>
        </p:nvSpPr>
        <p:spPr>
          <a:xfrm>
            <a:off x="534159" y="5657671"/>
            <a:ext cx="11348357" cy="1200329"/>
          </a:xfrm>
          <a:prstGeom prst="rect">
            <a:avLst/>
          </a:prstGeom>
          <a:noFill/>
        </p:spPr>
        <p:txBody>
          <a:bodyPr wrap="square" rtlCol="0">
            <a:spAutoFit/>
          </a:bodyPr>
          <a:lstStyle/>
          <a:p>
            <a:r>
              <a:rPr lang="en-US" dirty="0"/>
              <a:t>INSIGHTS:</a:t>
            </a:r>
          </a:p>
          <a:p>
            <a:pPr marL="342900" indent="-342900">
              <a:buFont typeface="+mj-lt"/>
              <a:buAutoNum type="alphaLcParenR"/>
            </a:pPr>
            <a:r>
              <a:rPr lang="en-US" dirty="0"/>
              <a:t>Maximum Profit is in year 2012 and minimum in 2011.</a:t>
            </a:r>
          </a:p>
          <a:p>
            <a:pPr marL="342900" indent="-342900">
              <a:buFont typeface="+mj-lt"/>
              <a:buAutoNum type="alphaLcParenR"/>
            </a:pPr>
            <a:r>
              <a:rPr lang="en-US" dirty="0"/>
              <a:t>We can see two peaks one at year 2012 and next at 2014. They are max unit sold in year.</a:t>
            </a:r>
            <a:endParaRPr lang="en-IN" dirty="0"/>
          </a:p>
          <a:p>
            <a:endParaRPr lang="en-IN" dirty="0"/>
          </a:p>
        </p:txBody>
      </p:sp>
    </p:spTree>
    <p:extLst>
      <p:ext uri="{BB962C8B-B14F-4D97-AF65-F5344CB8AC3E}">
        <p14:creationId xmlns:p14="http://schemas.microsoft.com/office/powerpoint/2010/main" val="139479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57CC-A013-9C0C-A697-AC0EFE44BD15}"/>
              </a:ext>
            </a:extLst>
          </p:cNvPr>
          <p:cNvSpPr>
            <a:spLocks noGrp="1"/>
          </p:cNvSpPr>
          <p:nvPr>
            <p:ph type="title"/>
          </p:nvPr>
        </p:nvSpPr>
        <p:spPr/>
        <p:txBody>
          <a:bodyPr/>
          <a:lstStyle/>
          <a:p>
            <a:r>
              <a:rPr lang="en-US" u="sng" dirty="0"/>
              <a:t>YEARLY-MONTH-WISE SALES AND PROFIT</a:t>
            </a:r>
            <a:endParaRPr lang="en-IN" dirty="0"/>
          </a:p>
        </p:txBody>
      </p:sp>
      <p:pic>
        <p:nvPicPr>
          <p:cNvPr id="5" name="Content Placeholder 4">
            <a:extLst>
              <a:ext uri="{FF2B5EF4-FFF2-40B4-BE49-F238E27FC236}">
                <a16:creationId xmlns:a16="http://schemas.microsoft.com/office/drawing/2014/main" id="{04B47FD3-0CF7-7266-44F8-169347C66122}"/>
              </a:ext>
            </a:extLst>
          </p:cNvPr>
          <p:cNvPicPr>
            <a:picLocks noGrp="1" noChangeAspect="1"/>
          </p:cNvPicPr>
          <p:nvPr>
            <p:ph idx="1"/>
          </p:nvPr>
        </p:nvPicPr>
        <p:blipFill>
          <a:blip r:embed="rId2"/>
          <a:stretch>
            <a:fillRect/>
          </a:stretch>
        </p:blipFill>
        <p:spPr>
          <a:xfrm>
            <a:off x="2723345" y="2475289"/>
            <a:ext cx="5626123" cy="3416300"/>
          </a:xfrm>
        </p:spPr>
      </p:pic>
      <p:sp>
        <p:nvSpPr>
          <p:cNvPr id="6" name="TextBox 5">
            <a:extLst>
              <a:ext uri="{FF2B5EF4-FFF2-40B4-BE49-F238E27FC236}">
                <a16:creationId xmlns:a16="http://schemas.microsoft.com/office/drawing/2014/main" id="{A7D6782F-0CFA-E4C5-50E6-F2E0E5014D1D}"/>
              </a:ext>
            </a:extLst>
          </p:cNvPr>
          <p:cNvSpPr txBox="1"/>
          <p:nvPr/>
        </p:nvSpPr>
        <p:spPr>
          <a:xfrm>
            <a:off x="1295796" y="6039915"/>
            <a:ext cx="9600407" cy="646331"/>
          </a:xfrm>
          <a:prstGeom prst="rect">
            <a:avLst/>
          </a:prstGeom>
          <a:noFill/>
        </p:spPr>
        <p:txBody>
          <a:bodyPr wrap="square" rtlCol="0">
            <a:spAutoFit/>
          </a:bodyPr>
          <a:lstStyle/>
          <a:p>
            <a:r>
              <a:rPr lang="en-US"/>
              <a:t>About heat map between year-month and profit represents the profit in particular month of particular year (for example January 2012 profited an amount of $3.4M).</a:t>
            </a:r>
            <a:endParaRPr lang="en-IN" dirty="0"/>
          </a:p>
        </p:txBody>
      </p:sp>
    </p:spTree>
    <p:extLst>
      <p:ext uri="{BB962C8B-B14F-4D97-AF65-F5344CB8AC3E}">
        <p14:creationId xmlns:p14="http://schemas.microsoft.com/office/powerpoint/2010/main" val="5658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88DF-5AA2-9EF6-12AF-F2D83F545341}"/>
              </a:ext>
            </a:extLst>
          </p:cNvPr>
          <p:cNvSpPr>
            <a:spLocks noGrp="1"/>
          </p:cNvSpPr>
          <p:nvPr>
            <p:ph type="title"/>
          </p:nvPr>
        </p:nvSpPr>
        <p:spPr/>
        <p:txBody>
          <a:bodyPr/>
          <a:lstStyle/>
          <a:p>
            <a:r>
              <a:rPr lang="en-US" u="sng" dirty="0"/>
              <a:t>ITEM-WISE SALES AND PROFIT</a:t>
            </a:r>
            <a:endParaRPr lang="en-IN" dirty="0"/>
          </a:p>
        </p:txBody>
      </p:sp>
      <p:sp>
        <p:nvSpPr>
          <p:cNvPr id="3" name="Text Placeholder 2">
            <a:extLst>
              <a:ext uri="{FF2B5EF4-FFF2-40B4-BE49-F238E27FC236}">
                <a16:creationId xmlns:a16="http://schemas.microsoft.com/office/drawing/2014/main" id="{6F15F7F9-D515-08ED-C30B-06806DBA131B}"/>
              </a:ext>
            </a:extLst>
          </p:cNvPr>
          <p:cNvSpPr>
            <a:spLocks noGrp="1"/>
          </p:cNvSpPr>
          <p:nvPr>
            <p:ph type="body" idx="1"/>
          </p:nvPr>
        </p:nvSpPr>
        <p:spPr>
          <a:xfrm>
            <a:off x="1158505" y="2152083"/>
            <a:ext cx="4825157" cy="576262"/>
          </a:xfrm>
        </p:spPr>
        <p:txBody>
          <a:bodyPr/>
          <a:lstStyle/>
          <a:p>
            <a:r>
              <a:rPr lang="en-US" dirty="0"/>
              <a:t>Yearly Revenue</a:t>
            </a:r>
            <a:endParaRPr lang="en-IN" dirty="0"/>
          </a:p>
        </p:txBody>
      </p:sp>
      <p:pic>
        <p:nvPicPr>
          <p:cNvPr id="8" name="Content Placeholder 7">
            <a:extLst>
              <a:ext uri="{FF2B5EF4-FFF2-40B4-BE49-F238E27FC236}">
                <a16:creationId xmlns:a16="http://schemas.microsoft.com/office/drawing/2014/main" id="{FF4C265F-5DDA-9345-6AF2-42EA2F016D6E}"/>
              </a:ext>
            </a:extLst>
          </p:cNvPr>
          <p:cNvPicPr>
            <a:picLocks noGrp="1" noChangeAspect="1"/>
          </p:cNvPicPr>
          <p:nvPr>
            <p:ph sz="half" idx="2"/>
          </p:nvPr>
        </p:nvPicPr>
        <p:blipFill>
          <a:blip r:embed="rId2"/>
          <a:srcRect/>
          <a:stretch/>
        </p:blipFill>
        <p:spPr>
          <a:xfrm>
            <a:off x="1555703" y="2728345"/>
            <a:ext cx="4030760" cy="2840037"/>
          </a:xfrm>
        </p:spPr>
      </p:pic>
      <p:sp>
        <p:nvSpPr>
          <p:cNvPr id="5" name="Text Placeholder 4">
            <a:extLst>
              <a:ext uri="{FF2B5EF4-FFF2-40B4-BE49-F238E27FC236}">
                <a16:creationId xmlns:a16="http://schemas.microsoft.com/office/drawing/2014/main" id="{673CF278-D755-7A5E-9641-550F2A332863}"/>
              </a:ext>
            </a:extLst>
          </p:cNvPr>
          <p:cNvSpPr>
            <a:spLocks noGrp="1"/>
          </p:cNvSpPr>
          <p:nvPr>
            <p:ph type="body" sz="quarter" idx="3"/>
          </p:nvPr>
        </p:nvSpPr>
        <p:spPr>
          <a:xfrm>
            <a:off x="6208338" y="2152083"/>
            <a:ext cx="4825159" cy="576262"/>
          </a:xfrm>
        </p:spPr>
        <p:txBody>
          <a:bodyPr/>
          <a:lstStyle/>
          <a:p>
            <a:r>
              <a:rPr lang="en-US" dirty="0"/>
              <a:t>Yearly Units Sold</a:t>
            </a:r>
            <a:endParaRPr lang="en-IN" dirty="0"/>
          </a:p>
        </p:txBody>
      </p:sp>
      <p:pic>
        <p:nvPicPr>
          <p:cNvPr id="10" name="Content Placeholder 9">
            <a:extLst>
              <a:ext uri="{FF2B5EF4-FFF2-40B4-BE49-F238E27FC236}">
                <a16:creationId xmlns:a16="http://schemas.microsoft.com/office/drawing/2014/main" id="{AC6320F1-FAB4-F088-689F-863167A83224}"/>
              </a:ext>
            </a:extLst>
          </p:cNvPr>
          <p:cNvPicPr>
            <a:picLocks noGrp="1" noChangeAspect="1"/>
          </p:cNvPicPr>
          <p:nvPr>
            <p:ph sz="quarter" idx="4"/>
          </p:nvPr>
        </p:nvPicPr>
        <p:blipFill>
          <a:blip r:embed="rId3"/>
          <a:srcRect/>
          <a:stretch/>
        </p:blipFill>
        <p:spPr>
          <a:xfrm>
            <a:off x="6380860" y="2728345"/>
            <a:ext cx="4119260" cy="2840037"/>
          </a:xfrm>
        </p:spPr>
      </p:pic>
      <p:sp>
        <p:nvSpPr>
          <p:cNvPr id="11" name="TextBox 10">
            <a:extLst>
              <a:ext uri="{FF2B5EF4-FFF2-40B4-BE49-F238E27FC236}">
                <a16:creationId xmlns:a16="http://schemas.microsoft.com/office/drawing/2014/main" id="{B4300990-5875-1CFA-A0F1-4F68628E1EE6}"/>
              </a:ext>
            </a:extLst>
          </p:cNvPr>
          <p:cNvSpPr txBox="1"/>
          <p:nvPr/>
        </p:nvSpPr>
        <p:spPr>
          <a:xfrm>
            <a:off x="534159" y="5657671"/>
            <a:ext cx="11348357" cy="923330"/>
          </a:xfrm>
          <a:prstGeom prst="rect">
            <a:avLst/>
          </a:prstGeom>
          <a:noFill/>
        </p:spPr>
        <p:txBody>
          <a:bodyPr wrap="square" rtlCol="0">
            <a:spAutoFit/>
          </a:bodyPr>
          <a:lstStyle/>
          <a:p>
            <a:r>
              <a:rPr lang="en-US" dirty="0"/>
              <a:t>Above graphs shows that most items sold are from “Cosmetics” and “Clothes” in left one on the other hand most profitable items includes “Cosmetics” and “Households”</a:t>
            </a:r>
            <a:endParaRPr lang="en-IN" dirty="0"/>
          </a:p>
          <a:p>
            <a:endParaRPr lang="en-IN" dirty="0"/>
          </a:p>
        </p:txBody>
      </p:sp>
    </p:spTree>
    <p:extLst>
      <p:ext uri="{BB962C8B-B14F-4D97-AF65-F5344CB8AC3E}">
        <p14:creationId xmlns:p14="http://schemas.microsoft.com/office/powerpoint/2010/main" val="101096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895B-A0DE-B6AA-8970-DC91D0A769C1}"/>
              </a:ext>
            </a:extLst>
          </p:cNvPr>
          <p:cNvSpPr>
            <a:spLocks noGrp="1"/>
          </p:cNvSpPr>
          <p:nvPr>
            <p:ph type="title"/>
          </p:nvPr>
        </p:nvSpPr>
        <p:spPr/>
        <p:txBody>
          <a:bodyPr/>
          <a:lstStyle/>
          <a:p>
            <a:r>
              <a:rPr lang="en-US" u="sng" dirty="0"/>
              <a:t>FINAL RESULTS FROM EDA</a:t>
            </a:r>
            <a:endParaRPr lang="en-IN" dirty="0"/>
          </a:p>
        </p:txBody>
      </p:sp>
      <p:sp>
        <p:nvSpPr>
          <p:cNvPr id="3" name="Content Placeholder 2">
            <a:extLst>
              <a:ext uri="{FF2B5EF4-FFF2-40B4-BE49-F238E27FC236}">
                <a16:creationId xmlns:a16="http://schemas.microsoft.com/office/drawing/2014/main" id="{FFC94C9A-DBFD-E4B1-2C22-ED4F1C75E829}"/>
              </a:ext>
            </a:extLst>
          </p:cNvPr>
          <p:cNvSpPr>
            <a:spLocks noGrp="1"/>
          </p:cNvSpPr>
          <p:nvPr>
            <p:ph idx="1"/>
          </p:nvPr>
        </p:nvSpPr>
        <p:spPr/>
        <p:txBody>
          <a:bodyPr>
            <a:normAutofit fontScale="92500" lnSpcReduction="10000"/>
          </a:bodyPr>
          <a:lstStyle/>
          <a:p>
            <a:r>
              <a:rPr lang="en-US" dirty="0"/>
              <a:t>Unit Price: Most unit prices are around $180. The highest price recorded is $668.27, and there are no unusual outliers.</a:t>
            </a:r>
          </a:p>
          <a:p>
            <a:r>
              <a:rPr lang="en-US" dirty="0"/>
              <a:t>Unit Cost: The typical unit cost is about $107. The highest recorded unit cost is $525, with no outliers present.</a:t>
            </a:r>
          </a:p>
          <a:p>
            <a:r>
              <a:rPr lang="en-US" dirty="0"/>
              <a:t>Total Profit: Most total profit values are around $290,000.</a:t>
            </a:r>
          </a:p>
          <a:p>
            <a:r>
              <a:rPr lang="en-US" dirty="0"/>
              <a:t>Profit Over Time: There are more than three significant outliers. The highest profits are seen in February and November, while the lowest are in March and August. Profit was highest in 2012 and decreased in 2011. Cosmetics generate the most profit, while food items like fruits, beverages, and meat contribute the least.</a:t>
            </a:r>
          </a:p>
          <a:p>
            <a:r>
              <a:rPr lang="en-US" dirty="0"/>
              <a:t>Units Sold: Most sales involve around 5,383 units. The maximum number of units sold is 9,925, and the minimum is 124, with no outliers noted.</a:t>
            </a:r>
            <a:endParaRPr lang="en-IN" dirty="0"/>
          </a:p>
        </p:txBody>
      </p:sp>
    </p:spTree>
    <p:extLst>
      <p:ext uri="{BB962C8B-B14F-4D97-AF65-F5344CB8AC3E}">
        <p14:creationId xmlns:p14="http://schemas.microsoft.com/office/powerpoint/2010/main" val="64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6FA90-D92A-4A3A-A274-8BE5FF51EE41}"/>
              </a:ext>
            </a:extLst>
          </p:cNvPr>
          <p:cNvSpPr>
            <a:spLocks noGrp="1"/>
          </p:cNvSpPr>
          <p:nvPr>
            <p:ph idx="1"/>
          </p:nvPr>
        </p:nvSpPr>
        <p:spPr/>
        <p:txBody>
          <a:bodyPr>
            <a:normAutofit fontScale="85000" lnSpcReduction="20000"/>
          </a:bodyPr>
          <a:lstStyle/>
          <a:p>
            <a:r>
              <a:rPr lang="en-US" dirty="0"/>
              <a:t>Highest Units Sold: July had the highest sales, with February coming in second. December had the lowest sales.</a:t>
            </a:r>
          </a:p>
          <a:p>
            <a:r>
              <a:rPr lang="en-US" dirty="0"/>
              <a:t>Peak Sales Years: The highest number of units were sold in 2012, followed by 2014.</a:t>
            </a:r>
          </a:p>
          <a:p>
            <a:r>
              <a:rPr lang="en-US" dirty="0"/>
              <a:t>Top-Selling Categories: Clothes and cosmetics had the highest sales, while meat had the lowest.</a:t>
            </a:r>
          </a:p>
          <a:p>
            <a:r>
              <a:rPr lang="en-US" dirty="0"/>
              <a:t>Shipping Duration: Most shipments were completed in 24 days or less, with the longest shipping time being 50 days and the shortest 0 days. There are no significant outliers.</a:t>
            </a:r>
          </a:p>
          <a:p>
            <a:r>
              <a:rPr lang="en-US" dirty="0"/>
              <a:t>Popular Item Types: The most commonly sold items were clothes, cosmetics, and office supplies.</a:t>
            </a:r>
          </a:p>
          <a:p>
            <a:r>
              <a:rPr lang="en-US" dirty="0"/>
              <a:t>Top Regions: Sub-Saharan Africa and Europe were the most frequent destinations for shipments.</a:t>
            </a:r>
          </a:p>
          <a:p>
            <a:r>
              <a:rPr lang="en-US" dirty="0"/>
              <a:t>Shipping Days: Shipments were most commonly sent on Saturdays and Wednesdays, with Sundays being the least common day.</a:t>
            </a:r>
            <a:endParaRPr lang="en-IN" dirty="0"/>
          </a:p>
        </p:txBody>
      </p:sp>
    </p:spTree>
    <p:extLst>
      <p:ext uri="{BB962C8B-B14F-4D97-AF65-F5344CB8AC3E}">
        <p14:creationId xmlns:p14="http://schemas.microsoft.com/office/powerpoint/2010/main" val="355589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50E0-B95B-C6DA-5859-D34466310304}"/>
              </a:ext>
            </a:extLst>
          </p:cNvPr>
          <p:cNvSpPr>
            <a:spLocks noGrp="1"/>
          </p:cNvSpPr>
          <p:nvPr>
            <p:ph type="title"/>
          </p:nvPr>
        </p:nvSpPr>
        <p:spPr/>
        <p:txBody>
          <a:bodyPr/>
          <a:lstStyle/>
          <a:p>
            <a:r>
              <a:rPr lang="en-US" u="sng" dirty="0"/>
              <a:t>CONCLUSION</a:t>
            </a:r>
            <a:endParaRPr lang="en-IN" dirty="0"/>
          </a:p>
        </p:txBody>
      </p:sp>
      <p:sp>
        <p:nvSpPr>
          <p:cNvPr id="3" name="Content Placeholder 2">
            <a:extLst>
              <a:ext uri="{FF2B5EF4-FFF2-40B4-BE49-F238E27FC236}">
                <a16:creationId xmlns:a16="http://schemas.microsoft.com/office/drawing/2014/main" id="{33D95BCC-9C8C-2338-A731-03558A8708F6}"/>
              </a:ext>
            </a:extLst>
          </p:cNvPr>
          <p:cNvSpPr>
            <a:spLocks noGrp="1"/>
          </p:cNvSpPr>
          <p:nvPr>
            <p:ph idx="1"/>
          </p:nvPr>
        </p:nvSpPr>
        <p:spPr/>
        <p:txBody>
          <a:bodyPr/>
          <a:lstStyle/>
          <a:p>
            <a:r>
              <a:rPr lang="en-US" b="1" dirty="0"/>
              <a:t>Summary of Findings:</a:t>
            </a:r>
            <a:r>
              <a:rPr lang="en-US" dirty="0"/>
              <a:t> The analysis of Amazon’s sales data highlighted important trends, such as which product categories are the most popular, when sales peak, and details about customer demographics.</a:t>
            </a:r>
          </a:p>
          <a:p>
            <a:r>
              <a:rPr lang="en-US" b="1" dirty="0"/>
              <a:t>Recommendations:</a:t>
            </a:r>
            <a:r>
              <a:rPr lang="en-US" dirty="0"/>
              <a:t> To make the most of these insights, it's suggested to focus marketing on the top-selling product categories, create promotions for specific customer groups, and manage inventory more effectively during busy sales periods.</a:t>
            </a:r>
          </a:p>
          <a:p>
            <a:r>
              <a:rPr lang="en-US" b="1" dirty="0"/>
              <a:t>Future Work:</a:t>
            </a:r>
            <a:r>
              <a:rPr lang="en-US" dirty="0"/>
              <a:t> Future research could look into how external factors like the economy affect sales, test different marketing strategies, and gather customer feedback to improve the shopping experience.</a:t>
            </a:r>
          </a:p>
          <a:p>
            <a:endParaRPr lang="en-IN" dirty="0"/>
          </a:p>
        </p:txBody>
      </p:sp>
    </p:spTree>
    <p:extLst>
      <p:ext uri="{BB962C8B-B14F-4D97-AF65-F5344CB8AC3E}">
        <p14:creationId xmlns:p14="http://schemas.microsoft.com/office/powerpoint/2010/main" val="424421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7E87-236A-CBB5-9CCE-06BF4EDE03C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A7373EB-A439-3BB0-DF77-8D48C744AA8C}"/>
              </a:ext>
            </a:extLst>
          </p:cNvPr>
          <p:cNvSpPr>
            <a:spLocks noGrp="1"/>
          </p:cNvSpPr>
          <p:nvPr>
            <p:ph idx="1"/>
          </p:nvPr>
        </p:nvSpPr>
        <p:spPr/>
        <p:txBody>
          <a:bodyPr/>
          <a:lstStyle/>
          <a:p>
            <a:r>
              <a:rPr lang="en-US" dirty="0"/>
              <a:t>Objective: This report aims to analyze Amazon’s sales data to uncover trends in sales, customer behavior, and product performance.</a:t>
            </a:r>
          </a:p>
          <a:p>
            <a:r>
              <a:rPr lang="en-US" dirty="0"/>
              <a:t>Scope: We will look at important metrics including sales revenue, product categories, customer demographics, and how sales vary by season.</a:t>
            </a:r>
          </a:p>
          <a:p>
            <a:r>
              <a:rPr lang="en-US" dirty="0"/>
              <a:t>Context: Amazon is a major global e-commerce platform with a vast range of products and a worldwide customer base. By examining its sales data, we can gain valuable insights to improve marketing strategies and increase sales efficiency.</a:t>
            </a:r>
          </a:p>
          <a:p>
            <a:endParaRPr lang="en-IN" dirty="0"/>
          </a:p>
        </p:txBody>
      </p:sp>
    </p:spTree>
    <p:extLst>
      <p:ext uri="{BB962C8B-B14F-4D97-AF65-F5344CB8AC3E}">
        <p14:creationId xmlns:p14="http://schemas.microsoft.com/office/powerpoint/2010/main" val="162001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A482-AD2C-C526-0116-2CD629EBF19A}"/>
              </a:ext>
            </a:extLst>
          </p:cNvPr>
          <p:cNvSpPr>
            <a:spLocks noGrp="1"/>
          </p:cNvSpPr>
          <p:nvPr>
            <p:ph type="title"/>
          </p:nvPr>
        </p:nvSpPr>
        <p:spPr/>
        <p:txBody>
          <a:bodyPr/>
          <a:lstStyle/>
          <a:p>
            <a:r>
              <a:rPr lang="en-US" u="sng" dirty="0"/>
              <a:t>CONTINUOUS VARIABLE DISTRIBUTION</a:t>
            </a:r>
            <a:endParaRPr lang="en-IN" dirty="0"/>
          </a:p>
        </p:txBody>
      </p:sp>
      <p:sp>
        <p:nvSpPr>
          <p:cNvPr id="3" name="Content Placeholder 2">
            <a:extLst>
              <a:ext uri="{FF2B5EF4-FFF2-40B4-BE49-F238E27FC236}">
                <a16:creationId xmlns:a16="http://schemas.microsoft.com/office/drawing/2014/main" id="{9C209545-F638-4C02-8A80-86F6F3F25B85}"/>
              </a:ext>
            </a:extLst>
          </p:cNvPr>
          <p:cNvSpPr>
            <a:spLocks noGrp="1"/>
          </p:cNvSpPr>
          <p:nvPr>
            <p:ph idx="1"/>
          </p:nvPr>
        </p:nvSpPr>
        <p:spPr/>
        <p:txBody>
          <a:bodyPr>
            <a:normAutofit fontScale="92500" lnSpcReduction="10000"/>
          </a:bodyPr>
          <a:lstStyle/>
          <a:p>
            <a:r>
              <a:rPr lang="en-US" dirty="0"/>
              <a:t>Unit Price: Most products are priced around $180, which is the median price. The highest price is about $668.27, and the data shows no unusual outliers in the box plot.</a:t>
            </a:r>
          </a:p>
          <a:p>
            <a:r>
              <a:rPr lang="en-US" dirty="0"/>
              <a:t>Unit Cost: The typical cost of a unit is around $107, according to the median. The highest cost is about $525, and the box plot indicates there are no unusual outliers.</a:t>
            </a:r>
          </a:p>
          <a:p>
            <a:r>
              <a:rPr lang="en-US" dirty="0"/>
              <a:t>Total Revenue: Most of the revenue is under $750,000, as shown by the median and the tallest bar in the histogram. However, there are three higher-than-usual revenue figures, with the highest reaching about $6,000,000.</a:t>
            </a:r>
          </a:p>
          <a:p>
            <a:r>
              <a:rPr lang="en-US" dirty="0"/>
              <a:t>Total Cost: Most costs are under $360,000, as seen from the median and the tallest bar in the histogram. Similar to revenue, there are three higher-than-usual cost figures, with the maximum around $4,500,000.</a:t>
            </a:r>
          </a:p>
          <a:p>
            <a:endParaRPr lang="en-IN" dirty="0"/>
          </a:p>
        </p:txBody>
      </p:sp>
    </p:spTree>
    <p:extLst>
      <p:ext uri="{BB962C8B-B14F-4D97-AF65-F5344CB8AC3E}">
        <p14:creationId xmlns:p14="http://schemas.microsoft.com/office/powerpoint/2010/main" val="408356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4BFB8-4092-888F-B975-86DBACDD6D4E}"/>
              </a:ext>
            </a:extLst>
          </p:cNvPr>
          <p:cNvSpPr>
            <a:spLocks noGrp="1"/>
          </p:cNvSpPr>
          <p:nvPr>
            <p:ph idx="1"/>
          </p:nvPr>
        </p:nvSpPr>
        <p:spPr/>
        <p:txBody>
          <a:bodyPr>
            <a:normAutofit lnSpcReduction="10000"/>
          </a:bodyPr>
          <a:lstStyle/>
          <a:p>
            <a:r>
              <a:rPr lang="en-US" dirty="0"/>
              <a:t>Total Profit: Most profits, calculated by subtracting total costs from total revenue, are around $290,768, based on the median. The box plot shows a few unusually high values, with the maximum profit reaching $1.7 million, which is much higher than the typical </a:t>
            </a:r>
            <a:r>
              <a:rPr lang="en-US" dirty="0" err="1"/>
              <a:t>revenue.Unit</a:t>
            </a:r>
            <a:r>
              <a:rPr lang="en-US" dirty="0"/>
              <a:t> Profit: The profit per unit, found by subtracting unit cost from unit price, generally averages around $74, according to the median. The box plot shows no unusual outliers, with the highest unit profit being about $174.Units Sold: The median number of units sold is about 5,383. There are no significant outliers in the box plot, with the maximum units sold being 9,925 and the minimum being 124.Shipping Duration: Most shipments are completed within 24 days, as shown by the median. There is little variation in the shipping times, and there are no outliers. The longest shipping duration is 50 days, while the shortest is 0 days.</a:t>
            </a:r>
            <a:endParaRPr lang="en-IN" dirty="0"/>
          </a:p>
        </p:txBody>
      </p:sp>
    </p:spTree>
    <p:extLst>
      <p:ext uri="{BB962C8B-B14F-4D97-AF65-F5344CB8AC3E}">
        <p14:creationId xmlns:p14="http://schemas.microsoft.com/office/powerpoint/2010/main" val="357132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A6C87946-548C-48BC-9899-AEF6867783F6}"/>
              </a:ext>
            </a:extLst>
          </p:cNvPr>
          <p:cNvSpPr>
            <a:spLocks noGrp="1"/>
          </p:cNvSpPr>
          <p:nvPr>
            <p:ph type="title"/>
          </p:nvPr>
        </p:nvSpPr>
        <p:spPr>
          <a:xfrm>
            <a:off x="1154955" y="6057900"/>
            <a:ext cx="10829471" cy="566737"/>
          </a:xfrm>
        </p:spPr>
        <p:txBody>
          <a:bodyPr>
            <a:normAutofit fontScale="90000"/>
          </a:bodyPr>
          <a:lstStyle/>
          <a:p>
            <a:pPr marL="285750" indent="-285750"/>
            <a:r>
              <a:rPr lang="en-US" dirty="0">
                <a:latin typeface="Bell MT" panose="02020503060305020303" pitchFamily="18" charset="0"/>
              </a:rPr>
              <a:t>The most common regions are Sub-Sahara Africa (37) and Europe (24).</a:t>
            </a:r>
            <a:br>
              <a:rPr lang="en-US" dirty="0">
                <a:latin typeface="Bell MT" panose="02020503060305020303" pitchFamily="18" charset="0"/>
              </a:rPr>
            </a:br>
            <a:r>
              <a:rPr lang="en-US" dirty="0">
                <a:latin typeface="Bell MT" panose="02020503060305020303" pitchFamily="18" charset="0"/>
              </a:rPr>
              <a:t>Most of the shipping is happening on Saturday and Wednesday and least on Sunday.</a:t>
            </a:r>
            <a:br>
              <a:rPr lang="en-US" dirty="0">
                <a:latin typeface="Bell MT" panose="02020503060305020303" pitchFamily="18" charset="0"/>
              </a:rPr>
            </a:br>
            <a:r>
              <a:rPr lang="en-US" dirty="0">
                <a:latin typeface="Bell MT" panose="02020503060305020303" pitchFamily="18" charset="0"/>
              </a:rPr>
              <a:t>Most of the entries are of year 2012 and 2015.</a:t>
            </a:r>
            <a:br>
              <a:rPr lang="en-US" dirty="0">
                <a:latin typeface="Bell MT" panose="02020503060305020303" pitchFamily="18" charset="0"/>
              </a:rPr>
            </a:br>
            <a:r>
              <a:rPr lang="en-US" dirty="0">
                <a:latin typeface="Bell MT" panose="02020503060305020303" pitchFamily="18" charset="0"/>
              </a:rPr>
              <a:t>Most of the entries are of month Feb, Jul, May, Oct.</a:t>
            </a:r>
            <a:br>
              <a:rPr lang="en-IN" dirty="0">
                <a:latin typeface="Bell MT" panose="02020503060305020303" pitchFamily="18" charset="0"/>
              </a:rPr>
            </a:br>
            <a:endParaRPr lang="en-IN" dirty="0">
              <a:latin typeface="Bell MT" panose="02020503060305020303" pitchFamily="18" charset="0"/>
            </a:endParaRPr>
          </a:p>
        </p:txBody>
      </p:sp>
      <p:graphicFrame>
        <p:nvGraphicFramePr>
          <p:cNvPr id="6" name="Diagram 5">
            <a:extLst>
              <a:ext uri="{FF2B5EF4-FFF2-40B4-BE49-F238E27FC236}">
                <a16:creationId xmlns:a16="http://schemas.microsoft.com/office/drawing/2014/main" id="{1EAD47AA-763D-A546-E42A-5EAF1BED3002}"/>
              </a:ext>
            </a:extLst>
          </p:cNvPr>
          <p:cNvGraphicFramePr/>
          <p:nvPr>
            <p:extLst>
              <p:ext uri="{D42A27DB-BD31-4B8C-83A1-F6EECF244321}">
                <p14:modId xmlns:p14="http://schemas.microsoft.com/office/powerpoint/2010/main" val="3338562591"/>
              </p:ext>
            </p:extLst>
          </p:nvPr>
        </p:nvGraphicFramePr>
        <p:xfrm>
          <a:off x="644072" y="270783"/>
          <a:ext cx="8369299"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30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00CE-5261-F27B-1DE9-E9C31D08D8BE}"/>
              </a:ext>
            </a:extLst>
          </p:cNvPr>
          <p:cNvSpPr>
            <a:spLocks noGrp="1"/>
          </p:cNvSpPr>
          <p:nvPr>
            <p:ph type="title"/>
          </p:nvPr>
        </p:nvSpPr>
        <p:spPr/>
        <p:txBody>
          <a:bodyPr/>
          <a:lstStyle/>
          <a:p>
            <a:r>
              <a:rPr lang="en-US" u="sng" dirty="0"/>
              <a:t>I</a:t>
            </a:r>
            <a:r>
              <a:rPr lang="en-IN" u="sng" dirty="0"/>
              <a:t>NSIGNTS FROM UNIVARIATE ANALYSIS</a:t>
            </a:r>
            <a:endParaRPr lang="en-IN" dirty="0"/>
          </a:p>
        </p:txBody>
      </p:sp>
      <p:sp>
        <p:nvSpPr>
          <p:cNvPr id="3" name="Content Placeholder 2">
            <a:extLst>
              <a:ext uri="{FF2B5EF4-FFF2-40B4-BE49-F238E27FC236}">
                <a16:creationId xmlns:a16="http://schemas.microsoft.com/office/drawing/2014/main" id="{39BBCF4D-0BDA-3881-8398-63A181046C06}"/>
              </a:ext>
            </a:extLst>
          </p:cNvPr>
          <p:cNvSpPr>
            <a:spLocks noGrp="1"/>
          </p:cNvSpPr>
          <p:nvPr>
            <p:ph idx="1"/>
          </p:nvPr>
        </p:nvSpPr>
        <p:spPr/>
        <p:txBody>
          <a:bodyPr/>
          <a:lstStyle/>
          <a:p>
            <a:r>
              <a:rPr lang="en-US" dirty="0"/>
              <a:t>Unit Price: The typical unit price is about $180. The highest price recorded is $668.27, and there are no unusual outliers in this data.</a:t>
            </a:r>
          </a:p>
          <a:p>
            <a:r>
              <a:rPr lang="en-US" dirty="0"/>
              <a:t>Unit Cost: The typical unit cost is around $107. Like unit price, there are no outliers, and the maximum unit cost is $525.</a:t>
            </a:r>
          </a:p>
          <a:p>
            <a:r>
              <a:rPr lang="en-US" dirty="0"/>
              <a:t>Total Profit: Most of the total profit values are around $290,000. However, there are more than three outliers, with the highest profit reaching about $1.7 million, which is much higher than the average.</a:t>
            </a:r>
          </a:p>
          <a:p>
            <a:r>
              <a:rPr lang="en-US" dirty="0"/>
              <a:t>Units Sold: Generally, the number of units sold is around 5,383. The maximum units sold is 9,925 and the minimum is 124. There are no outliers in this category.</a:t>
            </a:r>
            <a:endParaRPr lang="en-IN" dirty="0"/>
          </a:p>
        </p:txBody>
      </p:sp>
    </p:spTree>
    <p:extLst>
      <p:ext uri="{BB962C8B-B14F-4D97-AF65-F5344CB8AC3E}">
        <p14:creationId xmlns:p14="http://schemas.microsoft.com/office/powerpoint/2010/main" val="224494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DA4FA-887A-6CD8-DA2D-113E81DA1612}"/>
              </a:ext>
            </a:extLst>
          </p:cNvPr>
          <p:cNvSpPr>
            <a:spLocks noGrp="1"/>
          </p:cNvSpPr>
          <p:nvPr>
            <p:ph idx="1"/>
          </p:nvPr>
        </p:nvSpPr>
        <p:spPr/>
        <p:txBody>
          <a:bodyPr>
            <a:normAutofit fontScale="85000" lnSpcReduction="20000"/>
          </a:bodyPr>
          <a:lstStyle/>
          <a:p>
            <a:r>
              <a:rPr lang="en-US" dirty="0"/>
              <a:t>Shipping Duration: Most shipments take 24 days or less. The longest shipping time is 50 days, and the shortest is 0 days, with no major outliers.</a:t>
            </a:r>
          </a:p>
          <a:p>
            <a:r>
              <a:rPr lang="en-US" dirty="0"/>
              <a:t>Sales Channel: Sales are evenly split between offline and online channels.</a:t>
            </a:r>
          </a:p>
          <a:p>
            <a:r>
              <a:rPr lang="en-US" dirty="0"/>
              <a:t>Item Type: The items sold mostly fall into the categories of Clothes, Cosmetics, and Office Supplies.</a:t>
            </a:r>
          </a:p>
          <a:p>
            <a:r>
              <a:rPr lang="en-US" dirty="0"/>
              <a:t>Region: Sales are most common in Sub-Saharan Africa (37 entries) and Europe (24 entries).Country: Most countries are represented by just one entry, making up 83% of the dataset.</a:t>
            </a:r>
          </a:p>
          <a:p>
            <a:r>
              <a:rPr lang="en-US" dirty="0"/>
              <a:t>Shipping Day: Shipments are most often sent on Saturdays and Wednesdays, with Sundays being the least common day for shipping.</a:t>
            </a:r>
          </a:p>
          <a:p>
            <a:r>
              <a:rPr lang="en-US" dirty="0"/>
              <a:t>Month: Shipments are most frequent in February, July, May, and October, with fewer entries in other months.</a:t>
            </a:r>
          </a:p>
          <a:p>
            <a:r>
              <a:rPr lang="en-US" dirty="0"/>
              <a:t>Year: The majority of entries are from 2012, with a noticeable drop in the following years.</a:t>
            </a:r>
            <a:endParaRPr lang="en-IN" dirty="0"/>
          </a:p>
        </p:txBody>
      </p:sp>
    </p:spTree>
    <p:extLst>
      <p:ext uri="{BB962C8B-B14F-4D97-AF65-F5344CB8AC3E}">
        <p14:creationId xmlns:p14="http://schemas.microsoft.com/office/powerpoint/2010/main" val="362652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3D3B-BDB5-F5AC-CFB3-98BA8A1B2A08}"/>
              </a:ext>
            </a:extLst>
          </p:cNvPr>
          <p:cNvSpPr>
            <a:spLocks noGrp="1"/>
          </p:cNvSpPr>
          <p:nvPr>
            <p:ph type="title"/>
          </p:nvPr>
        </p:nvSpPr>
        <p:spPr/>
        <p:txBody>
          <a:bodyPr/>
          <a:lstStyle/>
          <a:p>
            <a:r>
              <a:rPr lang="en-US" u="sng" dirty="0"/>
              <a:t>BIVARIATE ANALYSIS</a:t>
            </a:r>
            <a:endParaRPr lang="en-IN" dirty="0"/>
          </a:p>
        </p:txBody>
      </p:sp>
      <p:sp>
        <p:nvSpPr>
          <p:cNvPr id="3" name="Content Placeholder 2">
            <a:extLst>
              <a:ext uri="{FF2B5EF4-FFF2-40B4-BE49-F238E27FC236}">
                <a16:creationId xmlns:a16="http://schemas.microsoft.com/office/drawing/2014/main" id="{49DF444F-4F00-61FB-DBB6-DAF255F2DD18}"/>
              </a:ext>
            </a:extLst>
          </p:cNvPr>
          <p:cNvSpPr>
            <a:spLocks noGrp="1"/>
          </p:cNvSpPr>
          <p:nvPr>
            <p:ph idx="1"/>
          </p:nvPr>
        </p:nvSpPr>
        <p:spPr/>
        <p:txBody>
          <a:bodyPr/>
          <a:lstStyle/>
          <a:p>
            <a:pPr>
              <a:buFont typeface="Arial" panose="020B0604020202020204" pitchFamily="34" charset="0"/>
              <a:buChar char="•"/>
            </a:pPr>
            <a:r>
              <a:rPr lang="en-US" dirty="0"/>
              <a:t>To identify sales trends, we need to analyze them on a </a:t>
            </a:r>
            <a:r>
              <a:rPr lang="en-US" b="1" dirty="0"/>
              <a:t>monthly</a:t>
            </a:r>
            <a:r>
              <a:rPr lang="en-US" dirty="0"/>
              <a:t>, </a:t>
            </a:r>
            <a:r>
              <a:rPr lang="en-US" b="1" dirty="0"/>
              <a:t>yearly</a:t>
            </a:r>
            <a:r>
              <a:rPr lang="en-US" dirty="0"/>
              <a:t>, and </a:t>
            </a:r>
            <a:r>
              <a:rPr lang="en-US" b="1" dirty="0"/>
              <a:t>year-over-month</a:t>
            </a:r>
            <a:r>
              <a:rPr lang="en-US" dirty="0"/>
              <a:t> basis.</a:t>
            </a:r>
          </a:p>
          <a:p>
            <a:pPr>
              <a:buFont typeface="Arial" panose="020B0604020202020204" pitchFamily="34" charset="0"/>
              <a:buChar char="•"/>
            </a:pPr>
            <a:r>
              <a:rPr lang="en-US" dirty="0"/>
              <a:t>We can explore the relationship of these trends with continuous variables, such as:</a:t>
            </a:r>
          </a:p>
          <a:p>
            <a:pPr marL="742950" lvl="1" indent="-285750">
              <a:buFont typeface="Arial" panose="020B0604020202020204" pitchFamily="34" charset="0"/>
              <a:buChar char="•"/>
            </a:pPr>
            <a:r>
              <a:rPr lang="en-US" b="1" dirty="0"/>
              <a:t>Total Profit</a:t>
            </a:r>
            <a:endParaRPr lang="en-US" dirty="0"/>
          </a:p>
          <a:p>
            <a:pPr marL="742950" lvl="1" indent="-285750">
              <a:buFont typeface="Arial" panose="020B0604020202020204" pitchFamily="34" charset="0"/>
              <a:buChar char="•"/>
            </a:pPr>
            <a:r>
              <a:rPr lang="en-US" b="1" dirty="0"/>
              <a:t>Units Sold</a:t>
            </a:r>
            <a:endParaRPr lang="en-US" dirty="0"/>
          </a:p>
          <a:p>
            <a:pPr>
              <a:buFont typeface="Arial" panose="020B0604020202020204" pitchFamily="34" charset="0"/>
              <a:buChar char="•"/>
            </a:pPr>
            <a:r>
              <a:rPr lang="en-US" dirty="0"/>
              <a:t>Additionally, we can examine the relationship between item types and:</a:t>
            </a:r>
          </a:p>
          <a:p>
            <a:pPr marL="742950" lvl="1" indent="-285750">
              <a:buFont typeface="Arial" panose="020B0604020202020204" pitchFamily="34" charset="0"/>
              <a:buChar char="•"/>
            </a:pPr>
            <a:r>
              <a:rPr lang="en-US" b="1" dirty="0"/>
              <a:t>Unit Profit</a:t>
            </a:r>
            <a:endParaRPr lang="en-US" dirty="0"/>
          </a:p>
          <a:p>
            <a:pPr marL="742950" lvl="1" indent="-285750">
              <a:buFont typeface="Arial" panose="020B0604020202020204" pitchFamily="34" charset="0"/>
              <a:buChar char="•"/>
            </a:pPr>
            <a:r>
              <a:rPr lang="en-US" b="1" dirty="0"/>
              <a:t>Units Sold</a:t>
            </a:r>
            <a:endParaRPr lang="en-US" dirty="0"/>
          </a:p>
          <a:p>
            <a:endParaRPr lang="en-IN" dirty="0"/>
          </a:p>
        </p:txBody>
      </p:sp>
    </p:spTree>
    <p:extLst>
      <p:ext uri="{BB962C8B-B14F-4D97-AF65-F5344CB8AC3E}">
        <p14:creationId xmlns:p14="http://schemas.microsoft.com/office/powerpoint/2010/main" val="28753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88DF-5AA2-9EF6-12AF-F2D83F545341}"/>
              </a:ext>
            </a:extLst>
          </p:cNvPr>
          <p:cNvSpPr>
            <a:spLocks noGrp="1"/>
          </p:cNvSpPr>
          <p:nvPr>
            <p:ph type="title"/>
          </p:nvPr>
        </p:nvSpPr>
        <p:spPr/>
        <p:txBody>
          <a:bodyPr/>
          <a:lstStyle/>
          <a:p>
            <a:r>
              <a:rPr lang="en-US" u="sng" dirty="0"/>
              <a:t>MONTH-WISE SALES</a:t>
            </a:r>
            <a:endParaRPr lang="en-IN" dirty="0"/>
          </a:p>
        </p:txBody>
      </p:sp>
      <p:sp>
        <p:nvSpPr>
          <p:cNvPr id="3" name="Text Placeholder 2">
            <a:extLst>
              <a:ext uri="{FF2B5EF4-FFF2-40B4-BE49-F238E27FC236}">
                <a16:creationId xmlns:a16="http://schemas.microsoft.com/office/drawing/2014/main" id="{6F15F7F9-D515-08ED-C30B-06806DBA131B}"/>
              </a:ext>
            </a:extLst>
          </p:cNvPr>
          <p:cNvSpPr>
            <a:spLocks noGrp="1"/>
          </p:cNvSpPr>
          <p:nvPr>
            <p:ph type="body" idx="1"/>
          </p:nvPr>
        </p:nvSpPr>
        <p:spPr>
          <a:xfrm>
            <a:off x="1158505" y="2152083"/>
            <a:ext cx="4825157" cy="576262"/>
          </a:xfrm>
        </p:spPr>
        <p:txBody>
          <a:bodyPr/>
          <a:lstStyle/>
          <a:p>
            <a:r>
              <a:rPr lang="en-US" dirty="0"/>
              <a:t>Monthly Revenue</a:t>
            </a:r>
            <a:endParaRPr lang="en-IN" dirty="0"/>
          </a:p>
        </p:txBody>
      </p:sp>
      <p:pic>
        <p:nvPicPr>
          <p:cNvPr id="8" name="Content Placeholder 7">
            <a:extLst>
              <a:ext uri="{FF2B5EF4-FFF2-40B4-BE49-F238E27FC236}">
                <a16:creationId xmlns:a16="http://schemas.microsoft.com/office/drawing/2014/main" id="{FF4C265F-5DDA-9345-6AF2-42EA2F016D6E}"/>
              </a:ext>
            </a:extLst>
          </p:cNvPr>
          <p:cNvPicPr>
            <a:picLocks noGrp="1" noChangeAspect="1"/>
          </p:cNvPicPr>
          <p:nvPr>
            <p:ph sz="half" idx="2"/>
          </p:nvPr>
        </p:nvPicPr>
        <p:blipFill>
          <a:blip r:embed="rId2"/>
          <a:stretch>
            <a:fillRect/>
          </a:stretch>
        </p:blipFill>
        <p:spPr>
          <a:xfrm>
            <a:off x="1555703" y="2728345"/>
            <a:ext cx="4030760" cy="2840037"/>
          </a:xfrm>
        </p:spPr>
      </p:pic>
      <p:sp>
        <p:nvSpPr>
          <p:cNvPr id="5" name="Text Placeholder 4">
            <a:extLst>
              <a:ext uri="{FF2B5EF4-FFF2-40B4-BE49-F238E27FC236}">
                <a16:creationId xmlns:a16="http://schemas.microsoft.com/office/drawing/2014/main" id="{673CF278-D755-7A5E-9641-550F2A332863}"/>
              </a:ext>
            </a:extLst>
          </p:cNvPr>
          <p:cNvSpPr>
            <a:spLocks noGrp="1"/>
          </p:cNvSpPr>
          <p:nvPr>
            <p:ph type="body" sz="quarter" idx="3"/>
          </p:nvPr>
        </p:nvSpPr>
        <p:spPr>
          <a:xfrm>
            <a:off x="6208338" y="2152083"/>
            <a:ext cx="4825159" cy="576262"/>
          </a:xfrm>
        </p:spPr>
        <p:txBody>
          <a:bodyPr/>
          <a:lstStyle/>
          <a:p>
            <a:r>
              <a:rPr lang="en-US" dirty="0"/>
              <a:t>Monthly Units Sold</a:t>
            </a:r>
            <a:endParaRPr lang="en-IN" dirty="0"/>
          </a:p>
        </p:txBody>
      </p:sp>
      <p:pic>
        <p:nvPicPr>
          <p:cNvPr id="10" name="Content Placeholder 9">
            <a:extLst>
              <a:ext uri="{FF2B5EF4-FFF2-40B4-BE49-F238E27FC236}">
                <a16:creationId xmlns:a16="http://schemas.microsoft.com/office/drawing/2014/main" id="{AC6320F1-FAB4-F088-689F-863167A83224}"/>
              </a:ext>
            </a:extLst>
          </p:cNvPr>
          <p:cNvPicPr>
            <a:picLocks noGrp="1" noChangeAspect="1"/>
          </p:cNvPicPr>
          <p:nvPr>
            <p:ph sz="quarter" idx="4"/>
          </p:nvPr>
        </p:nvPicPr>
        <p:blipFill>
          <a:blip r:embed="rId3"/>
          <a:stretch>
            <a:fillRect/>
          </a:stretch>
        </p:blipFill>
        <p:spPr>
          <a:xfrm>
            <a:off x="6380860" y="2728345"/>
            <a:ext cx="4119260" cy="2840037"/>
          </a:xfrm>
        </p:spPr>
      </p:pic>
      <p:sp>
        <p:nvSpPr>
          <p:cNvPr id="11" name="TextBox 10">
            <a:extLst>
              <a:ext uri="{FF2B5EF4-FFF2-40B4-BE49-F238E27FC236}">
                <a16:creationId xmlns:a16="http://schemas.microsoft.com/office/drawing/2014/main" id="{B4300990-5875-1CFA-A0F1-4F68628E1EE6}"/>
              </a:ext>
            </a:extLst>
          </p:cNvPr>
          <p:cNvSpPr txBox="1"/>
          <p:nvPr/>
        </p:nvSpPr>
        <p:spPr>
          <a:xfrm>
            <a:off x="534159" y="5408654"/>
            <a:ext cx="11348357" cy="1754326"/>
          </a:xfrm>
          <a:prstGeom prst="rect">
            <a:avLst/>
          </a:prstGeom>
          <a:noFill/>
        </p:spPr>
        <p:txBody>
          <a:bodyPr wrap="square" rtlCol="0">
            <a:spAutoFit/>
          </a:bodyPr>
          <a:lstStyle/>
          <a:p>
            <a:r>
              <a:rPr lang="en-US" dirty="0"/>
              <a:t>INSIGHTS:</a:t>
            </a:r>
          </a:p>
          <a:p>
            <a:pPr marL="342900" indent="-342900">
              <a:buFont typeface="+mj-lt"/>
              <a:buAutoNum type="alphaLcParenR"/>
            </a:pPr>
            <a:r>
              <a:rPr lang="en-US" dirty="0"/>
              <a:t>Highest profit made in month February (approx. $24.5M) and November (approx. $20.3M) and minimum in August (approx. $1.2M) and March (approx. $2.3M)</a:t>
            </a:r>
          </a:p>
          <a:p>
            <a:pPr marL="342900" indent="-342900">
              <a:buFont typeface="+mj-lt"/>
              <a:buAutoNum type="alphaLcParenR"/>
            </a:pPr>
            <a:r>
              <a:rPr lang="en-US" dirty="0"/>
              <a:t>Highest units sold are in July (76.2k) followed by February(71k), and least in August(14.5k), March(17.2k) and December(16k).</a:t>
            </a:r>
            <a:endParaRPr lang="en-IN" dirty="0"/>
          </a:p>
          <a:p>
            <a:endParaRPr lang="en-IN" dirty="0"/>
          </a:p>
        </p:txBody>
      </p:sp>
    </p:spTree>
    <p:extLst>
      <p:ext uri="{BB962C8B-B14F-4D97-AF65-F5344CB8AC3E}">
        <p14:creationId xmlns:p14="http://schemas.microsoft.com/office/powerpoint/2010/main" val="922077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44</TotalTime>
  <Words>1483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Bell MT</vt:lpstr>
      <vt:lpstr>Bodoni MT</vt:lpstr>
      <vt:lpstr>Bookman Old Style</vt:lpstr>
      <vt:lpstr>Century Gothic</vt:lpstr>
      <vt:lpstr>Wingdings 3</vt:lpstr>
      <vt:lpstr>Ion Boardroom</vt:lpstr>
      <vt:lpstr>Amazon Sales Analysis Project Report</vt:lpstr>
      <vt:lpstr>INTRODUCTION</vt:lpstr>
      <vt:lpstr>CONTINUOUS VARIABLE DISTRIBUTION</vt:lpstr>
      <vt:lpstr>PowerPoint Presentation</vt:lpstr>
      <vt:lpstr>The most common regions are Sub-Sahara Africa (37) and Europe (24). Most of the shipping is happening on Saturday and Wednesday and least on Sunday. Most of the entries are of year 2012 and 2015. Most of the entries are of month Feb, Jul, May, Oct. </vt:lpstr>
      <vt:lpstr>INSIGNTS FROM UNIVARIATE ANALYSIS</vt:lpstr>
      <vt:lpstr>PowerPoint Presentation</vt:lpstr>
      <vt:lpstr>BIVARIATE ANALYSIS</vt:lpstr>
      <vt:lpstr>MONTH-WISE SALES</vt:lpstr>
      <vt:lpstr>YEARLY SALES</vt:lpstr>
      <vt:lpstr>YEARLY-MONTH-WISE SALES AND PROFIT</vt:lpstr>
      <vt:lpstr>ITEM-WISE SALES AND PROFIT</vt:lpstr>
      <vt:lpstr>FINAL RESULTS FROM EDA</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Chaudhary</dc:creator>
  <cp:lastModifiedBy>Kunal Chaudhary</cp:lastModifiedBy>
  <cp:revision>1</cp:revision>
  <dcterms:created xsi:type="dcterms:W3CDTF">2024-08-25T14:41:49Z</dcterms:created>
  <dcterms:modified xsi:type="dcterms:W3CDTF">2024-08-25T15:26:33Z</dcterms:modified>
</cp:coreProperties>
</file>