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8E00E-936A-40D4-AD82-85EAC4B3F1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6E9F6C-CCA0-449A-BC1E-7849635D0D82}">
      <dgm:prSet phldrT="[Text]" custT="1"/>
      <dgm:spPr/>
      <dgm:t>
        <a:bodyPr/>
        <a:lstStyle/>
        <a:p>
          <a:r>
            <a:rPr lang="en-US" sz="2400" b="1" dirty="0">
              <a:latin typeface="Bodoni MT" panose="02070603080606020203" pitchFamily="18" charset="0"/>
            </a:rPr>
            <a:t>Insights</a:t>
          </a:r>
          <a:endParaRPr lang="en-US" sz="2400" dirty="0">
            <a:latin typeface="Bodoni MT" panose="02070603080606020203" pitchFamily="18" charset="0"/>
          </a:endParaRPr>
        </a:p>
      </dgm:t>
    </dgm:pt>
    <dgm:pt modelId="{D6DF1606-4221-4108-91DD-EE9BB5A568A7}" type="parTrans" cxnId="{BA391888-A5AB-41A2-9F81-B3DB24FC0FC9}">
      <dgm:prSet/>
      <dgm:spPr/>
      <dgm:t>
        <a:bodyPr/>
        <a:lstStyle/>
        <a:p>
          <a:endParaRPr lang="en-US"/>
        </a:p>
      </dgm:t>
    </dgm:pt>
    <dgm:pt modelId="{11B5EE9B-31FD-49DD-9C61-247B9F028A81}" type="sibTrans" cxnId="{BA391888-A5AB-41A2-9F81-B3DB24FC0FC9}">
      <dgm:prSet/>
      <dgm:spPr/>
      <dgm:t>
        <a:bodyPr/>
        <a:lstStyle/>
        <a:p>
          <a:endParaRPr lang="en-US"/>
        </a:p>
      </dgm:t>
    </dgm:pt>
    <dgm:pt modelId="{C71C1D82-DBE6-4622-B84A-1183FB7E662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Reliance Industries (5,83,436 Cr) has the biggest market cap share</a:t>
          </a:r>
        </a:p>
      </dgm:t>
    </dgm:pt>
    <dgm:pt modelId="{26FC6B12-2A7E-4A6A-89B3-F610FFF05AC1}" type="parTrans" cxnId="{902E24D1-75F2-444E-B998-2E1576988A4F}">
      <dgm:prSet/>
      <dgm:spPr/>
      <dgm:t>
        <a:bodyPr/>
        <a:lstStyle/>
        <a:p>
          <a:endParaRPr lang="en-US"/>
        </a:p>
      </dgm:t>
    </dgm:pt>
    <dgm:pt modelId="{D6C247B4-9BCC-4F30-8C33-C5704C358755}" type="sibTrans" cxnId="{902E24D1-75F2-444E-B998-2E1576988A4F}">
      <dgm:prSet/>
      <dgm:spPr/>
      <dgm:t>
        <a:bodyPr/>
        <a:lstStyle/>
        <a:p>
          <a:endParaRPr lang="en-US"/>
        </a:p>
      </dgm:t>
    </dgm:pt>
    <dgm:pt modelId="{DA6D427E-7F58-4292-B649-2BE1D2A03128}">
      <dgm:prSet phldrT="[Text]" custT="1"/>
      <dgm:spPr/>
      <dgm:t>
        <a:bodyPr/>
        <a:lstStyle/>
        <a:p>
          <a:r>
            <a:rPr lang="en-US" sz="2400" b="1" i="0" dirty="0">
              <a:latin typeface="Bodoni MT" panose="02070603080606020203" pitchFamily="18" charset="0"/>
            </a:rPr>
            <a:t>Conclusion</a:t>
          </a:r>
          <a:endParaRPr lang="en-US" sz="2400" dirty="0">
            <a:latin typeface="Bodoni MT" panose="02070603080606020203" pitchFamily="18" charset="0"/>
          </a:endParaRPr>
        </a:p>
      </dgm:t>
    </dgm:pt>
    <dgm:pt modelId="{7BA594C8-0705-4ECC-877D-F04C752BA940}" type="parTrans" cxnId="{1E161B45-003B-4A1F-8F2E-4C48F759D577}">
      <dgm:prSet/>
      <dgm:spPr/>
      <dgm:t>
        <a:bodyPr/>
        <a:lstStyle/>
        <a:p>
          <a:endParaRPr lang="en-US"/>
        </a:p>
      </dgm:t>
    </dgm:pt>
    <dgm:pt modelId="{4F634047-35FC-4198-B229-57686BF7365B}" type="sibTrans" cxnId="{1E161B45-003B-4A1F-8F2E-4C48F759D577}">
      <dgm:prSet/>
      <dgm:spPr/>
      <dgm:t>
        <a:bodyPr/>
        <a:lstStyle/>
        <a:p>
          <a:endParaRPr lang="en-US"/>
        </a:p>
      </dgm:t>
    </dgm:pt>
    <dgm:pt modelId="{7E330E91-C2E0-4683-8643-A16B2AFE6A7B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Reliance Industries stands out with the largest market capitalization, while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Ujjivan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Financial Services appears to be struggling with both low quarterly sales and low sales efficiency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2760B5-0AF1-459A-B24B-B1BA005CDBDF}" type="parTrans" cxnId="{C9EAE619-EFCD-4607-B8FA-3184D591EE8B}">
      <dgm:prSet/>
      <dgm:spPr/>
      <dgm:t>
        <a:bodyPr/>
        <a:lstStyle/>
        <a:p>
          <a:endParaRPr lang="en-US"/>
        </a:p>
      </dgm:t>
    </dgm:pt>
    <dgm:pt modelId="{670BAE7A-196E-4375-B25B-E8BE2D6D1B0F}" type="sibTrans" cxnId="{C9EAE619-EFCD-4607-B8FA-3184D591EE8B}">
      <dgm:prSet/>
      <dgm:spPr/>
      <dgm:t>
        <a:bodyPr/>
        <a:lstStyle/>
        <a:p>
          <a:endParaRPr lang="en-US"/>
        </a:p>
      </dgm:t>
    </dgm:pt>
    <dgm:pt modelId="{90AD1660-C71C-4F35-BA80-27193C3E5960}">
      <dgm:prSet phldrT="[Text]" custT="1"/>
      <dgm:spPr/>
      <dgm:t>
        <a:bodyPr/>
        <a:lstStyle/>
        <a:p>
          <a:r>
            <a:rPr lang="en-US" sz="2400" dirty="0">
              <a:latin typeface="Bodoni MT" panose="02070603080606020203" pitchFamily="18" charset="0"/>
            </a:rPr>
            <a:t>Recommendation</a:t>
          </a:r>
        </a:p>
      </dgm:t>
    </dgm:pt>
    <dgm:pt modelId="{FAD2B2A1-3B58-4D31-9D42-DDD7A4BF34C0}" type="parTrans" cxnId="{F991045D-6B55-4276-838B-19D8C6656582}">
      <dgm:prSet/>
      <dgm:spPr/>
      <dgm:t>
        <a:bodyPr/>
        <a:lstStyle/>
        <a:p>
          <a:endParaRPr lang="en-US"/>
        </a:p>
      </dgm:t>
    </dgm:pt>
    <dgm:pt modelId="{7680DC6B-9A97-4152-B0C4-B31CC77D352E}" type="sibTrans" cxnId="{F991045D-6B55-4276-838B-19D8C6656582}">
      <dgm:prSet/>
      <dgm:spPr/>
      <dgm:t>
        <a:bodyPr/>
        <a:lstStyle/>
        <a:p>
          <a:endParaRPr lang="en-US"/>
        </a:p>
      </dgm:t>
    </dgm:pt>
    <dgm:pt modelId="{670ADEB4-E3AF-48ED-B5B6-2D5CC6F07E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For Investors: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Consider investing in companies with strong market caps and sales efficiency.</a:t>
          </a:r>
        </a:p>
      </dgm:t>
    </dgm:pt>
    <dgm:pt modelId="{0C72C62D-FD7B-4DE7-8CA3-BB07B3F999A8}" type="parTrans" cxnId="{02935CA8-CD3D-4FD9-9963-6B68DEBD79B1}">
      <dgm:prSet/>
      <dgm:spPr/>
      <dgm:t>
        <a:bodyPr/>
        <a:lstStyle/>
        <a:p>
          <a:endParaRPr lang="en-US"/>
        </a:p>
      </dgm:t>
    </dgm:pt>
    <dgm:pt modelId="{52A8F9EA-799E-4B0D-B06F-8A3C8584460C}" type="sibTrans" cxnId="{02935CA8-CD3D-4FD9-9963-6B68DEBD79B1}">
      <dgm:prSet/>
      <dgm:spPr/>
      <dgm:t>
        <a:bodyPr/>
        <a:lstStyle/>
        <a:p>
          <a:endParaRPr lang="en-US"/>
        </a:p>
      </dgm:t>
    </dgm:pt>
    <dgm:pt modelId="{42A0BEBB-A711-4A23-AA62-97D6A007618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Natl. Fertilizers (3,017 Cr) has the smallest market share</a:t>
          </a:r>
        </a:p>
      </dgm:t>
    </dgm:pt>
    <dgm:pt modelId="{6E07FC1B-C24A-49A1-BFB9-C6F6232F4E1D}" type="parTrans" cxnId="{6D5C5023-A26F-48F7-AE0C-64ABEB6D2C79}">
      <dgm:prSet/>
      <dgm:spPr/>
      <dgm:t>
        <a:bodyPr/>
        <a:lstStyle/>
        <a:p>
          <a:endParaRPr lang="en-US"/>
        </a:p>
      </dgm:t>
    </dgm:pt>
    <dgm:pt modelId="{F29628D6-FAD8-46FC-9DA5-DAB48430A063}" type="sibTrans" cxnId="{6D5C5023-A26F-48F7-AE0C-64ABEB6D2C79}">
      <dgm:prSet/>
      <dgm:spPr/>
      <dgm:t>
        <a:bodyPr/>
        <a:lstStyle/>
        <a:p>
          <a:endParaRPr lang="en-US"/>
        </a:p>
      </dgm:t>
    </dgm:pt>
    <dgm:pt modelId="{E189544F-D4BF-4D00-981D-41B98F095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IOCL (1,10,666 Cr) has most quarterly sales</a:t>
          </a:r>
        </a:p>
      </dgm:t>
    </dgm:pt>
    <dgm:pt modelId="{461F13BB-2E07-4E2E-9398-7FFD8CDAE8A7}" type="parTrans" cxnId="{0DB03CE0-903B-43C3-AD4D-2D0BC2C885C2}">
      <dgm:prSet/>
      <dgm:spPr/>
      <dgm:t>
        <a:bodyPr/>
        <a:lstStyle/>
        <a:p>
          <a:endParaRPr lang="en-US"/>
        </a:p>
      </dgm:t>
    </dgm:pt>
    <dgm:pt modelId="{F19DD0C2-CAF8-4762-A4AD-46395D5C7A14}" type="sibTrans" cxnId="{0DB03CE0-903B-43C3-AD4D-2D0BC2C885C2}">
      <dgm:prSet/>
      <dgm:spPr/>
      <dgm:t>
        <a:bodyPr/>
        <a:lstStyle/>
        <a:p>
          <a:endParaRPr lang="en-US"/>
        </a:p>
      </dgm:t>
    </dgm:pt>
    <dgm:pt modelId="{6A862105-5685-4975-BEB4-1810600D7BFD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Ujjivan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Financial Services (0 Cr) has least quarterly sales</a:t>
          </a:r>
        </a:p>
      </dgm:t>
    </dgm:pt>
    <dgm:pt modelId="{F7FDBB25-550F-437F-A68D-DF30D60E36AF}" type="parTrans" cxnId="{78903FAD-223C-4E99-A3EC-A1AAA7EBE5DD}">
      <dgm:prSet/>
      <dgm:spPr/>
      <dgm:t>
        <a:bodyPr/>
        <a:lstStyle/>
        <a:p>
          <a:endParaRPr lang="en-US"/>
        </a:p>
      </dgm:t>
    </dgm:pt>
    <dgm:pt modelId="{CA856AB5-C61C-47D7-93A9-CFBC3CE44EF3}" type="sibTrans" cxnId="{78903FAD-223C-4E99-A3EC-A1AAA7EBE5DD}">
      <dgm:prSet/>
      <dgm:spPr/>
      <dgm:t>
        <a:bodyPr/>
        <a:lstStyle/>
        <a:p>
          <a:endParaRPr lang="en-US"/>
        </a:p>
      </dgm:t>
    </dgm:pt>
    <dgm:pt modelId="{05C9A87C-872C-4090-93AF-1396F70502B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SPARC (553.82) has the highest Sales Efficiency Ratio</a:t>
          </a:r>
        </a:p>
      </dgm:t>
    </dgm:pt>
    <dgm:pt modelId="{01DB1FD7-91F8-4E4E-8173-D0066F36483C}" type="parTrans" cxnId="{F0E076A3-6DB5-49BA-9C41-93B079B17FEE}">
      <dgm:prSet/>
      <dgm:spPr/>
      <dgm:t>
        <a:bodyPr/>
        <a:lstStyle/>
        <a:p>
          <a:endParaRPr lang="en-US"/>
        </a:p>
      </dgm:t>
    </dgm:pt>
    <dgm:pt modelId="{66193A6B-558C-49AF-9DAD-5919C6FA50DD}" type="sibTrans" cxnId="{F0E076A3-6DB5-49BA-9C41-93B079B17FEE}">
      <dgm:prSet/>
      <dgm:spPr/>
      <dgm:t>
        <a:bodyPr/>
        <a:lstStyle/>
        <a:p>
          <a:endParaRPr lang="en-US"/>
        </a:p>
      </dgm:t>
    </dgm:pt>
    <dgm:pt modelId="{75E72315-A527-4CE0-9591-24112633ABB4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Ujjivan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Financial Services (0.0) has the lowest sales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Efficiency Ratio</a:t>
          </a:r>
        </a:p>
      </dgm:t>
    </dgm:pt>
    <dgm:pt modelId="{EAB5F751-8C0E-4B5E-8063-5FD1C4B4E7E4}" type="parTrans" cxnId="{1B0D91E4-AEFF-4734-B474-62009268C253}">
      <dgm:prSet/>
      <dgm:spPr/>
      <dgm:t>
        <a:bodyPr/>
        <a:lstStyle/>
        <a:p>
          <a:endParaRPr lang="en-US"/>
        </a:p>
      </dgm:t>
    </dgm:pt>
    <dgm:pt modelId="{158F32A6-FE2D-4E76-8998-702C8624E2E5}" type="sibTrans" cxnId="{1B0D91E4-AEFF-4734-B474-62009268C253}">
      <dgm:prSet/>
      <dgm:spPr/>
      <dgm:t>
        <a:bodyPr/>
        <a:lstStyle/>
        <a:p>
          <a:endParaRPr lang="en-US"/>
        </a:p>
      </dgm:t>
    </dgm:pt>
    <dgm:pt modelId="{36FDD828-FD18-49C7-9BF4-A86DFE6B8C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majority companies market cap lies between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between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0 - 1,50,000 Cr</a:t>
          </a:r>
        </a:p>
      </dgm:t>
    </dgm:pt>
    <dgm:pt modelId="{92FB426A-0529-4C57-8B0A-AA1ACE79BA48}" type="parTrans" cxnId="{8AB44A66-0D48-4DD9-BED6-D234DAE5C023}">
      <dgm:prSet/>
      <dgm:spPr/>
      <dgm:t>
        <a:bodyPr/>
        <a:lstStyle/>
        <a:p>
          <a:endParaRPr lang="en-US"/>
        </a:p>
      </dgm:t>
    </dgm:pt>
    <dgm:pt modelId="{76DA183F-0ABF-48BE-B8EC-06227193CB9F}" type="sibTrans" cxnId="{8AB44A66-0D48-4DD9-BED6-D234DAE5C023}">
      <dgm:prSet/>
      <dgm:spPr/>
      <dgm:t>
        <a:bodyPr/>
        <a:lstStyle/>
        <a:p>
          <a:endParaRPr lang="en-US"/>
        </a:p>
      </dgm:t>
    </dgm:pt>
    <dgm:pt modelId="{88A5846E-9DDE-4D77-BBC5-71A8A91CC0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Majority companies quarterly sales lies between 0 - 27,500 Cr</a:t>
          </a:r>
        </a:p>
      </dgm:t>
    </dgm:pt>
    <dgm:pt modelId="{302A5E5D-36C1-40B8-8C77-0CD59BD76967}" type="parTrans" cxnId="{C98254DA-2499-4E9B-B363-C12BFE0FA904}">
      <dgm:prSet/>
      <dgm:spPr/>
      <dgm:t>
        <a:bodyPr/>
        <a:lstStyle/>
        <a:p>
          <a:endParaRPr lang="en-US"/>
        </a:p>
      </dgm:t>
    </dgm:pt>
    <dgm:pt modelId="{8D53E5B4-3CD8-4516-8076-22F1629787F4}" type="sibTrans" cxnId="{C98254DA-2499-4E9B-B363-C12BFE0FA904}">
      <dgm:prSet/>
      <dgm:spPr/>
      <dgm:t>
        <a:bodyPr/>
        <a:lstStyle/>
        <a:p>
          <a:endParaRPr lang="en-US"/>
        </a:p>
      </dgm:t>
    </dgm:pt>
    <dgm:pt modelId="{6809591A-7C3B-469D-99F8-1E74123B9B0D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majority of companies fall within certain ranges of market capitalization and quarterly sales, indicating the typical distribution in the market</a:t>
          </a:r>
        </a:p>
      </dgm:t>
    </dgm:pt>
    <dgm:pt modelId="{EA74A052-FC47-4FD6-B095-F6E0F316724F}" type="parTrans" cxnId="{2CD25EEF-A458-449D-B585-30C5D472787E}">
      <dgm:prSet/>
      <dgm:spPr/>
      <dgm:t>
        <a:bodyPr/>
        <a:lstStyle/>
        <a:p>
          <a:endParaRPr lang="en-US"/>
        </a:p>
      </dgm:t>
    </dgm:pt>
    <dgm:pt modelId="{8666FE62-744F-4410-9AEC-578D6B359B1E}" type="sibTrans" cxnId="{2CD25EEF-A458-449D-B585-30C5D472787E}">
      <dgm:prSet/>
      <dgm:spPr/>
      <dgm:t>
        <a:bodyPr/>
        <a:lstStyle/>
        <a:p>
          <a:endParaRPr lang="en-US"/>
        </a:p>
      </dgm:t>
    </dgm:pt>
    <dgm:pt modelId="{E4D42D81-BACA-406E-B30E-9B67468886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For Companies: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Focus on improving sales efficiency to boost market cap a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nd 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ddress areas of underperformance, particularly in sales.</a:t>
          </a:r>
        </a:p>
      </dgm:t>
    </dgm:pt>
    <dgm:pt modelId="{EA3FD0B5-61D5-454D-AED8-CDDD9E1A5485}" type="parTrans" cxnId="{3AD4C419-4C7F-4ECA-B8DA-0B68BDBF04BA}">
      <dgm:prSet/>
      <dgm:spPr/>
      <dgm:t>
        <a:bodyPr/>
        <a:lstStyle/>
        <a:p>
          <a:endParaRPr lang="en-US"/>
        </a:p>
      </dgm:t>
    </dgm:pt>
    <dgm:pt modelId="{F15A61E2-FD40-4E82-AC2C-F8D3C4109944}" type="sibTrans" cxnId="{3AD4C419-4C7F-4ECA-B8DA-0B68BDBF04BA}">
      <dgm:prSet/>
      <dgm:spPr/>
      <dgm:t>
        <a:bodyPr/>
        <a:lstStyle/>
        <a:p>
          <a:endParaRPr lang="en-US"/>
        </a:p>
      </dgm:t>
    </dgm:pt>
    <dgm:pt modelId="{BFD14394-8135-4EFB-B2B0-3CC086FE14AA}" type="pres">
      <dgm:prSet presAssocID="{E1A8E00E-936A-40D4-AD82-85EAC4B3F1E6}" presName="Name0" presStyleCnt="0">
        <dgm:presLayoutVars>
          <dgm:dir/>
          <dgm:animLvl val="lvl"/>
          <dgm:resizeHandles val="exact"/>
        </dgm:presLayoutVars>
      </dgm:prSet>
      <dgm:spPr/>
    </dgm:pt>
    <dgm:pt modelId="{A643E314-EF2D-43EB-9FB9-F27BF3D78E44}" type="pres">
      <dgm:prSet presAssocID="{326E9F6C-CCA0-449A-BC1E-7849635D0D82}" presName="composite" presStyleCnt="0"/>
      <dgm:spPr/>
    </dgm:pt>
    <dgm:pt modelId="{4DFAE6C4-3F86-434E-AFD6-5034FC20BBB0}" type="pres">
      <dgm:prSet presAssocID="{326E9F6C-CCA0-449A-BC1E-7849635D0D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076DA7-7C1F-46B4-B4F2-77EF9E100381}" type="pres">
      <dgm:prSet presAssocID="{326E9F6C-CCA0-449A-BC1E-7849635D0D82}" presName="desTx" presStyleLbl="alignAccFollowNode1" presStyleIdx="0" presStyleCnt="3">
        <dgm:presLayoutVars>
          <dgm:bulletEnabled val="1"/>
        </dgm:presLayoutVars>
      </dgm:prSet>
      <dgm:spPr/>
    </dgm:pt>
    <dgm:pt modelId="{969EE568-47FA-4F64-93F0-DB734030426C}" type="pres">
      <dgm:prSet presAssocID="{11B5EE9B-31FD-49DD-9C61-247B9F028A81}" presName="space" presStyleCnt="0"/>
      <dgm:spPr/>
    </dgm:pt>
    <dgm:pt modelId="{DAC0C83E-1B33-4AF0-9527-248C58834766}" type="pres">
      <dgm:prSet presAssocID="{DA6D427E-7F58-4292-B649-2BE1D2A03128}" presName="composite" presStyleCnt="0"/>
      <dgm:spPr/>
    </dgm:pt>
    <dgm:pt modelId="{A59859B9-EFCB-47C2-AF27-2894A47E9FCF}" type="pres">
      <dgm:prSet presAssocID="{DA6D427E-7F58-4292-B649-2BE1D2A031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A0200A8-061A-4137-AD3B-4CC852584A58}" type="pres">
      <dgm:prSet presAssocID="{DA6D427E-7F58-4292-B649-2BE1D2A03128}" presName="desTx" presStyleLbl="alignAccFollowNode1" presStyleIdx="1" presStyleCnt="3">
        <dgm:presLayoutVars>
          <dgm:bulletEnabled val="1"/>
        </dgm:presLayoutVars>
      </dgm:prSet>
      <dgm:spPr/>
    </dgm:pt>
    <dgm:pt modelId="{629C2B4D-CB7D-4659-928A-4023642F61FD}" type="pres">
      <dgm:prSet presAssocID="{4F634047-35FC-4198-B229-57686BF7365B}" presName="space" presStyleCnt="0"/>
      <dgm:spPr/>
    </dgm:pt>
    <dgm:pt modelId="{90C773AF-55B1-47E3-853B-04C0B07BF885}" type="pres">
      <dgm:prSet presAssocID="{90AD1660-C71C-4F35-BA80-27193C3E5960}" presName="composite" presStyleCnt="0"/>
      <dgm:spPr/>
    </dgm:pt>
    <dgm:pt modelId="{3121674B-78BA-4E6C-B228-1CFECB32D351}" type="pres">
      <dgm:prSet presAssocID="{90AD1660-C71C-4F35-BA80-27193C3E596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07F52CA-4F12-424B-B4F1-3379AAD29C9D}" type="pres">
      <dgm:prSet presAssocID="{90AD1660-C71C-4F35-BA80-27193C3E596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A8E40A-946C-47D8-A86C-5E2BDE03C026}" type="presOf" srcId="{E4D42D81-BACA-406E-B30E-9B674688861A}" destId="{207F52CA-4F12-424B-B4F1-3379AAD29C9D}" srcOrd="0" destOrd="1" presId="urn:microsoft.com/office/officeart/2005/8/layout/hList1"/>
    <dgm:cxn modelId="{BC3AD813-8A7A-4300-9950-C403430D78B8}" type="presOf" srcId="{36FDD828-FD18-49C7-9BF4-A86DFE6B8C84}" destId="{44076DA7-7C1F-46B4-B4F2-77EF9E100381}" srcOrd="0" destOrd="6" presId="urn:microsoft.com/office/officeart/2005/8/layout/hList1"/>
    <dgm:cxn modelId="{3AD4C419-4C7F-4ECA-B8DA-0B68BDBF04BA}" srcId="{90AD1660-C71C-4F35-BA80-27193C3E5960}" destId="{E4D42D81-BACA-406E-B30E-9B674688861A}" srcOrd="1" destOrd="0" parTransId="{EA3FD0B5-61D5-454D-AED8-CDDD9E1A5485}" sibTransId="{F15A61E2-FD40-4E82-AC2C-F8D3C4109944}"/>
    <dgm:cxn modelId="{C9EAE619-EFCD-4607-B8FA-3184D591EE8B}" srcId="{DA6D427E-7F58-4292-B649-2BE1D2A03128}" destId="{7E330E91-C2E0-4683-8643-A16B2AFE6A7B}" srcOrd="0" destOrd="0" parTransId="{152760B5-0AF1-459A-B24B-B1BA005CDBDF}" sibTransId="{670BAE7A-196E-4375-B25B-E8BE2D6D1B0F}"/>
    <dgm:cxn modelId="{6D5C5023-A26F-48F7-AE0C-64ABEB6D2C79}" srcId="{326E9F6C-CCA0-449A-BC1E-7849635D0D82}" destId="{42A0BEBB-A711-4A23-AA62-97D6A0076182}" srcOrd="1" destOrd="0" parTransId="{6E07FC1B-C24A-49A1-BFB9-C6F6232F4E1D}" sibTransId="{F29628D6-FAD8-46FC-9DA5-DAB48430A063}"/>
    <dgm:cxn modelId="{44CB4A24-2BD5-4D9F-8EF4-FC982C1B289D}" type="presOf" srcId="{42A0BEBB-A711-4A23-AA62-97D6A0076182}" destId="{44076DA7-7C1F-46B4-B4F2-77EF9E100381}" srcOrd="0" destOrd="1" presId="urn:microsoft.com/office/officeart/2005/8/layout/hList1"/>
    <dgm:cxn modelId="{A0BCC327-0179-48C8-A080-16CDE18CB102}" type="presOf" srcId="{E189544F-D4BF-4D00-981D-41B98F095E6E}" destId="{44076DA7-7C1F-46B4-B4F2-77EF9E100381}" srcOrd="0" destOrd="2" presId="urn:microsoft.com/office/officeart/2005/8/layout/hList1"/>
    <dgm:cxn modelId="{F991045D-6B55-4276-838B-19D8C6656582}" srcId="{E1A8E00E-936A-40D4-AD82-85EAC4B3F1E6}" destId="{90AD1660-C71C-4F35-BA80-27193C3E5960}" srcOrd="2" destOrd="0" parTransId="{FAD2B2A1-3B58-4D31-9D42-DDD7A4BF34C0}" sibTransId="{7680DC6B-9A97-4152-B0C4-B31CC77D352E}"/>
    <dgm:cxn modelId="{1E161B45-003B-4A1F-8F2E-4C48F759D577}" srcId="{E1A8E00E-936A-40D4-AD82-85EAC4B3F1E6}" destId="{DA6D427E-7F58-4292-B649-2BE1D2A03128}" srcOrd="1" destOrd="0" parTransId="{7BA594C8-0705-4ECC-877D-F04C752BA940}" sibTransId="{4F634047-35FC-4198-B229-57686BF7365B}"/>
    <dgm:cxn modelId="{8AB44A66-0D48-4DD9-BED6-D234DAE5C023}" srcId="{326E9F6C-CCA0-449A-BC1E-7849635D0D82}" destId="{36FDD828-FD18-49C7-9BF4-A86DFE6B8C84}" srcOrd="6" destOrd="0" parTransId="{92FB426A-0529-4C57-8B0A-AA1ACE79BA48}" sibTransId="{76DA183F-0ABF-48BE-B8EC-06227193CB9F}"/>
    <dgm:cxn modelId="{3F6BD373-9605-4ED2-93AB-C0CF5A08A853}" type="presOf" srcId="{7E330E91-C2E0-4683-8643-A16B2AFE6A7B}" destId="{CA0200A8-061A-4137-AD3B-4CC852584A58}" srcOrd="0" destOrd="0" presId="urn:microsoft.com/office/officeart/2005/8/layout/hList1"/>
    <dgm:cxn modelId="{FB061958-D638-4C6A-9295-237EE0651E1C}" type="presOf" srcId="{E1A8E00E-936A-40D4-AD82-85EAC4B3F1E6}" destId="{BFD14394-8135-4EFB-B2B0-3CC086FE14AA}" srcOrd="0" destOrd="0" presId="urn:microsoft.com/office/officeart/2005/8/layout/hList1"/>
    <dgm:cxn modelId="{F9E03A82-9B69-43F5-9537-2AB4CC761362}" type="presOf" srcId="{90AD1660-C71C-4F35-BA80-27193C3E5960}" destId="{3121674B-78BA-4E6C-B228-1CFECB32D351}" srcOrd="0" destOrd="0" presId="urn:microsoft.com/office/officeart/2005/8/layout/hList1"/>
    <dgm:cxn modelId="{BA391888-A5AB-41A2-9F81-B3DB24FC0FC9}" srcId="{E1A8E00E-936A-40D4-AD82-85EAC4B3F1E6}" destId="{326E9F6C-CCA0-449A-BC1E-7849635D0D82}" srcOrd="0" destOrd="0" parTransId="{D6DF1606-4221-4108-91DD-EE9BB5A568A7}" sibTransId="{11B5EE9B-31FD-49DD-9C61-247B9F028A81}"/>
    <dgm:cxn modelId="{9FF55490-F37D-4BE5-9553-B3E8D26635EC}" type="presOf" srcId="{6A862105-5685-4975-BEB4-1810600D7BFD}" destId="{44076DA7-7C1F-46B4-B4F2-77EF9E100381}" srcOrd="0" destOrd="3" presId="urn:microsoft.com/office/officeart/2005/8/layout/hList1"/>
    <dgm:cxn modelId="{F0E076A3-6DB5-49BA-9C41-93B079B17FEE}" srcId="{326E9F6C-CCA0-449A-BC1E-7849635D0D82}" destId="{05C9A87C-872C-4090-93AF-1396F70502B5}" srcOrd="4" destOrd="0" parTransId="{01DB1FD7-91F8-4E4E-8173-D0066F36483C}" sibTransId="{66193A6B-558C-49AF-9DAD-5919C6FA50DD}"/>
    <dgm:cxn modelId="{02935CA8-CD3D-4FD9-9963-6B68DEBD79B1}" srcId="{90AD1660-C71C-4F35-BA80-27193C3E5960}" destId="{670ADEB4-E3AF-48ED-B5B6-2D5CC6F07E13}" srcOrd="0" destOrd="0" parTransId="{0C72C62D-FD7B-4DE7-8CA3-BB07B3F999A8}" sibTransId="{52A8F9EA-799E-4B0D-B06F-8A3C8584460C}"/>
    <dgm:cxn modelId="{78903FAD-223C-4E99-A3EC-A1AAA7EBE5DD}" srcId="{326E9F6C-CCA0-449A-BC1E-7849635D0D82}" destId="{6A862105-5685-4975-BEB4-1810600D7BFD}" srcOrd="3" destOrd="0" parTransId="{F7FDBB25-550F-437F-A68D-DF30D60E36AF}" sibTransId="{CA856AB5-C61C-47D7-93A9-CFBC3CE44EF3}"/>
    <dgm:cxn modelId="{602809BF-3D06-4602-A928-3E529E041F6C}" type="presOf" srcId="{670ADEB4-E3AF-48ED-B5B6-2D5CC6F07E13}" destId="{207F52CA-4F12-424B-B4F1-3379AAD29C9D}" srcOrd="0" destOrd="0" presId="urn:microsoft.com/office/officeart/2005/8/layout/hList1"/>
    <dgm:cxn modelId="{9A5B2AC3-B015-4EC7-B278-C6F88A02C175}" type="presOf" srcId="{326E9F6C-CCA0-449A-BC1E-7849635D0D82}" destId="{4DFAE6C4-3F86-434E-AFD6-5034FC20BBB0}" srcOrd="0" destOrd="0" presId="urn:microsoft.com/office/officeart/2005/8/layout/hList1"/>
    <dgm:cxn modelId="{902E24D1-75F2-444E-B998-2E1576988A4F}" srcId="{326E9F6C-CCA0-449A-BC1E-7849635D0D82}" destId="{C71C1D82-DBE6-4622-B84A-1183FB7E6621}" srcOrd="0" destOrd="0" parTransId="{26FC6B12-2A7E-4A6A-89B3-F610FFF05AC1}" sibTransId="{D6C247B4-9BCC-4F30-8C33-C5704C358755}"/>
    <dgm:cxn modelId="{C98254DA-2499-4E9B-B363-C12BFE0FA904}" srcId="{326E9F6C-CCA0-449A-BC1E-7849635D0D82}" destId="{88A5846E-9DDE-4D77-BBC5-71A8A91CC0C5}" srcOrd="7" destOrd="0" parTransId="{302A5E5D-36C1-40B8-8C77-0CD59BD76967}" sibTransId="{8D53E5B4-3CD8-4516-8076-22F1629787F4}"/>
    <dgm:cxn modelId="{0DB03CE0-903B-43C3-AD4D-2D0BC2C885C2}" srcId="{326E9F6C-CCA0-449A-BC1E-7849635D0D82}" destId="{E189544F-D4BF-4D00-981D-41B98F095E6E}" srcOrd="2" destOrd="0" parTransId="{461F13BB-2E07-4E2E-9398-7FFD8CDAE8A7}" sibTransId="{F19DD0C2-CAF8-4762-A4AD-46395D5C7A14}"/>
    <dgm:cxn modelId="{1B0D91E4-AEFF-4734-B474-62009268C253}" srcId="{326E9F6C-CCA0-449A-BC1E-7849635D0D82}" destId="{75E72315-A527-4CE0-9591-24112633ABB4}" srcOrd="5" destOrd="0" parTransId="{EAB5F751-8C0E-4B5E-8063-5FD1C4B4E7E4}" sibTransId="{158F32A6-FE2D-4E76-8998-702C8624E2E5}"/>
    <dgm:cxn modelId="{19A3AFE9-3662-47B9-A74D-CD5AE4C61556}" type="presOf" srcId="{05C9A87C-872C-4090-93AF-1396F70502B5}" destId="{44076DA7-7C1F-46B4-B4F2-77EF9E100381}" srcOrd="0" destOrd="4" presId="urn:microsoft.com/office/officeart/2005/8/layout/hList1"/>
    <dgm:cxn modelId="{27CFE0EB-BE58-43D5-AB4A-451B07AE79D2}" type="presOf" srcId="{C71C1D82-DBE6-4622-B84A-1183FB7E6621}" destId="{44076DA7-7C1F-46B4-B4F2-77EF9E100381}" srcOrd="0" destOrd="0" presId="urn:microsoft.com/office/officeart/2005/8/layout/hList1"/>
    <dgm:cxn modelId="{5F4A48ED-3816-4F25-8637-50AC31F77343}" type="presOf" srcId="{88A5846E-9DDE-4D77-BBC5-71A8A91CC0C5}" destId="{44076DA7-7C1F-46B4-B4F2-77EF9E100381}" srcOrd="0" destOrd="7" presId="urn:microsoft.com/office/officeart/2005/8/layout/hList1"/>
    <dgm:cxn modelId="{2CD25EEF-A458-449D-B585-30C5D472787E}" srcId="{DA6D427E-7F58-4292-B649-2BE1D2A03128}" destId="{6809591A-7C3B-469D-99F8-1E74123B9B0D}" srcOrd="1" destOrd="0" parTransId="{EA74A052-FC47-4FD6-B095-F6E0F316724F}" sibTransId="{8666FE62-744F-4410-9AEC-578D6B359B1E}"/>
    <dgm:cxn modelId="{E2432CF1-5391-4DE9-8CC0-3AC3DA95177E}" type="presOf" srcId="{75E72315-A527-4CE0-9591-24112633ABB4}" destId="{44076DA7-7C1F-46B4-B4F2-77EF9E100381}" srcOrd="0" destOrd="5" presId="urn:microsoft.com/office/officeart/2005/8/layout/hList1"/>
    <dgm:cxn modelId="{8962B6F8-4993-4B69-BF58-ACDC4C0A260C}" type="presOf" srcId="{6809591A-7C3B-469D-99F8-1E74123B9B0D}" destId="{CA0200A8-061A-4137-AD3B-4CC852584A58}" srcOrd="0" destOrd="1" presId="urn:microsoft.com/office/officeart/2005/8/layout/hList1"/>
    <dgm:cxn modelId="{637DE3F9-6DFB-4E8C-96E5-185F4BE834CE}" type="presOf" srcId="{DA6D427E-7F58-4292-B649-2BE1D2A03128}" destId="{A59859B9-EFCB-47C2-AF27-2894A47E9FCF}" srcOrd="0" destOrd="0" presId="urn:microsoft.com/office/officeart/2005/8/layout/hList1"/>
    <dgm:cxn modelId="{64C8A6C7-5BF1-4E58-BF10-429077AC0246}" type="presParOf" srcId="{BFD14394-8135-4EFB-B2B0-3CC086FE14AA}" destId="{A643E314-EF2D-43EB-9FB9-F27BF3D78E44}" srcOrd="0" destOrd="0" presId="urn:microsoft.com/office/officeart/2005/8/layout/hList1"/>
    <dgm:cxn modelId="{28F7FABE-9933-403D-809E-19DB30F91A2C}" type="presParOf" srcId="{A643E314-EF2D-43EB-9FB9-F27BF3D78E44}" destId="{4DFAE6C4-3F86-434E-AFD6-5034FC20BBB0}" srcOrd="0" destOrd="0" presId="urn:microsoft.com/office/officeart/2005/8/layout/hList1"/>
    <dgm:cxn modelId="{EBE884C7-6FA3-4E90-AE63-51D7505E0AF6}" type="presParOf" srcId="{A643E314-EF2D-43EB-9FB9-F27BF3D78E44}" destId="{44076DA7-7C1F-46B4-B4F2-77EF9E100381}" srcOrd="1" destOrd="0" presId="urn:microsoft.com/office/officeart/2005/8/layout/hList1"/>
    <dgm:cxn modelId="{231FDB7E-B595-4006-BE96-1E22B5CEDD65}" type="presParOf" srcId="{BFD14394-8135-4EFB-B2B0-3CC086FE14AA}" destId="{969EE568-47FA-4F64-93F0-DB734030426C}" srcOrd="1" destOrd="0" presId="urn:microsoft.com/office/officeart/2005/8/layout/hList1"/>
    <dgm:cxn modelId="{EED01636-904D-4340-AF7F-35DB6CD74306}" type="presParOf" srcId="{BFD14394-8135-4EFB-B2B0-3CC086FE14AA}" destId="{DAC0C83E-1B33-4AF0-9527-248C58834766}" srcOrd="2" destOrd="0" presId="urn:microsoft.com/office/officeart/2005/8/layout/hList1"/>
    <dgm:cxn modelId="{46369DA9-2A30-4BDC-AC41-2531CFA973E5}" type="presParOf" srcId="{DAC0C83E-1B33-4AF0-9527-248C58834766}" destId="{A59859B9-EFCB-47C2-AF27-2894A47E9FCF}" srcOrd="0" destOrd="0" presId="urn:microsoft.com/office/officeart/2005/8/layout/hList1"/>
    <dgm:cxn modelId="{0CEE6406-6369-499A-B35A-2F4DE08D1B5A}" type="presParOf" srcId="{DAC0C83E-1B33-4AF0-9527-248C58834766}" destId="{CA0200A8-061A-4137-AD3B-4CC852584A58}" srcOrd="1" destOrd="0" presId="urn:microsoft.com/office/officeart/2005/8/layout/hList1"/>
    <dgm:cxn modelId="{0FC6F681-6C92-4AF6-AAB6-98EAA8C5CC4A}" type="presParOf" srcId="{BFD14394-8135-4EFB-B2B0-3CC086FE14AA}" destId="{629C2B4D-CB7D-4659-928A-4023642F61FD}" srcOrd="3" destOrd="0" presId="urn:microsoft.com/office/officeart/2005/8/layout/hList1"/>
    <dgm:cxn modelId="{6A3BB49B-4383-46DD-9931-0C26E7070656}" type="presParOf" srcId="{BFD14394-8135-4EFB-B2B0-3CC086FE14AA}" destId="{90C773AF-55B1-47E3-853B-04C0B07BF885}" srcOrd="4" destOrd="0" presId="urn:microsoft.com/office/officeart/2005/8/layout/hList1"/>
    <dgm:cxn modelId="{23D9512B-A138-4FE0-BAC8-5923D0C021D2}" type="presParOf" srcId="{90C773AF-55B1-47E3-853B-04C0B07BF885}" destId="{3121674B-78BA-4E6C-B228-1CFECB32D351}" srcOrd="0" destOrd="0" presId="urn:microsoft.com/office/officeart/2005/8/layout/hList1"/>
    <dgm:cxn modelId="{6DB212B4-3F7C-4C96-9C95-F332353BE125}" type="presParOf" srcId="{90C773AF-55B1-47E3-853B-04C0B07BF885}" destId="{207F52CA-4F12-424B-B4F1-3379AAD29C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AE6C4-3F86-434E-AFD6-5034FC20BBB0}">
      <dsp:nvSpPr>
        <dsp:cNvPr id="0" name=""/>
        <dsp:cNvSpPr/>
      </dsp:nvSpPr>
      <dsp:spPr>
        <a:xfrm>
          <a:off x="3810" y="13769"/>
          <a:ext cx="371474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odoni MT" panose="02070603080606020203" pitchFamily="18" charset="0"/>
            </a:rPr>
            <a:t>Insights</a:t>
          </a:r>
          <a:endParaRPr lang="en-US" sz="2400" kern="1200" dirty="0">
            <a:latin typeface="Bodoni MT" panose="02070603080606020203" pitchFamily="18" charset="0"/>
          </a:endParaRPr>
        </a:p>
      </dsp:txBody>
      <dsp:txXfrm>
        <a:off x="3810" y="13769"/>
        <a:ext cx="3714749" cy="604800"/>
      </dsp:txXfrm>
    </dsp:sp>
    <dsp:sp modelId="{44076DA7-7C1F-46B4-B4F2-77EF9E100381}">
      <dsp:nvSpPr>
        <dsp:cNvPr id="0" name=""/>
        <dsp:cNvSpPr/>
      </dsp:nvSpPr>
      <dsp:spPr>
        <a:xfrm>
          <a:off x="3810" y="618569"/>
          <a:ext cx="3714749" cy="6225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Reliance Industries (5,83,436 Cr) has the biggest market cap share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Natl. Fertilizers (3,017 Cr) has the smallest market share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IOCL (1,10,666 Cr) has most quarterly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Ujjivan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Financial Services (0 Cr) has least quarterly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SPARC (553.82) has the highest Sales Efficiency Ratio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Ujjivan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Financial Services (0.0) has the lowest sales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Efficiency Ratio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majority companies market cap lies between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between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0 - 1,50,000 Cr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Majority companies quarterly sales lies between 0 - 27,500 Cr</a:t>
          </a:r>
        </a:p>
      </dsp:txBody>
      <dsp:txXfrm>
        <a:off x="3810" y="618569"/>
        <a:ext cx="3714749" cy="6225660"/>
      </dsp:txXfrm>
    </dsp:sp>
    <dsp:sp modelId="{A59859B9-EFCB-47C2-AF27-2894A47E9FCF}">
      <dsp:nvSpPr>
        <dsp:cNvPr id="0" name=""/>
        <dsp:cNvSpPr/>
      </dsp:nvSpPr>
      <dsp:spPr>
        <a:xfrm>
          <a:off x="4238625" y="13769"/>
          <a:ext cx="371474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Bodoni MT" panose="02070603080606020203" pitchFamily="18" charset="0"/>
            </a:rPr>
            <a:t>Conclusion</a:t>
          </a:r>
          <a:endParaRPr lang="en-US" sz="2400" kern="1200" dirty="0">
            <a:latin typeface="Bodoni MT" panose="02070603080606020203" pitchFamily="18" charset="0"/>
          </a:endParaRPr>
        </a:p>
      </dsp:txBody>
      <dsp:txXfrm>
        <a:off x="4238625" y="13769"/>
        <a:ext cx="3714749" cy="604800"/>
      </dsp:txXfrm>
    </dsp:sp>
    <dsp:sp modelId="{CA0200A8-061A-4137-AD3B-4CC852584A58}">
      <dsp:nvSpPr>
        <dsp:cNvPr id="0" name=""/>
        <dsp:cNvSpPr/>
      </dsp:nvSpPr>
      <dsp:spPr>
        <a:xfrm>
          <a:off x="4238625" y="618569"/>
          <a:ext cx="3714749" cy="6225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Reliance Industries stands out with the largest market capitalization, while </a:t>
          </a:r>
          <a:r>
            <a:rPr lang="en-US" sz="21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Ujjivan</a:t>
          </a: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Financial Services appears to be struggling with both low quarterly sales and low sales efficiency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majority of companies fall within certain ranges of market capitalization and quarterly sales, indicating the typical distribution in the market</a:t>
          </a:r>
        </a:p>
      </dsp:txBody>
      <dsp:txXfrm>
        <a:off x="4238625" y="618569"/>
        <a:ext cx="3714749" cy="6225660"/>
      </dsp:txXfrm>
    </dsp:sp>
    <dsp:sp modelId="{3121674B-78BA-4E6C-B228-1CFECB32D351}">
      <dsp:nvSpPr>
        <dsp:cNvPr id="0" name=""/>
        <dsp:cNvSpPr/>
      </dsp:nvSpPr>
      <dsp:spPr>
        <a:xfrm>
          <a:off x="8473439" y="13769"/>
          <a:ext cx="371474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odoni MT" panose="02070603080606020203" pitchFamily="18" charset="0"/>
            </a:rPr>
            <a:t>Recommendation</a:t>
          </a:r>
        </a:p>
      </dsp:txBody>
      <dsp:txXfrm>
        <a:off x="8473439" y="13769"/>
        <a:ext cx="3714749" cy="604800"/>
      </dsp:txXfrm>
    </dsp:sp>
    <dsp:sp modelId="{207F52CA-4F12-424B-B4F1-3379AAD29C9D}">
      <dsp:nvSpPr>
        <dsp:cNvPr id="0" name=""/>
        <dsp:cNvSpPr/>
      </dsp:nvSpPr>
      <dsp:spPr>
        <a:xfrm>
          <a:off x="8473439" y="618569"/>
          <a:ext cx="3714749" cy="6225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Investors: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Consider investing in companies with strong market caps and sales efficiency.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Companies: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improving sales efficiency to boost market cap a</a:t>
          </a:r>
          <a:r>
            <a:rPr lang="en-US" sz="2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nd 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ddress areas of underperformance, particularly in sales.</a:t>
          </a:r>
        </a:p>
      </dsp:txBody>
      <dsp:txXfrm>
        <a:off x="8473439" y="618569"/>
        <a:ext cx="3714749" cy="622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17813/free-illustration-vector-coming-soon-opening-soon-announcement" TargetMode="External"/><Relationship Id="rId2" Type="http://schemas.openxmlformats.org/officeDocument/2006/relationships/image" Target="../media/image8.1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07DD-9295-4579-A605-2B0C388A2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Financial Analytics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2A0F3-044D-4F8B-B2E3-80DCE91FB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Analysis of Market Capitalization and Quarterly Sales</a:t>
            </a:r>
          </a:p>
        </p:txBody>
      </p:sp>
    </p:spTree>
    <p:extLst>
      <p:ext uri="{BB962C8B-B14F-4D97-AF65-F5344CB8AC3E}">
        <p14:creationId xmlns:p14="http://schemas.microsoft.com/office/powerpoint/2010/main" val="338586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2FED-0875-471F-AB97-81FEFF84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29" y="156238"/>
            <a:ext cx="8596668" cy="1320800"/>
          </a:xfrm>
        </p:spPr>
        <p:txBody>
          <a:bodyPr/>
          <a:lstStyle/>
          <a:p>
            <a:pPr algn="ctr"/>
            <a:r>
              <a:rPr lang="en-US" b="1" u="sng" dirty="0">
                <a:latin typeface="Bodoni MT" panose="02070603080606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2A4B-1D25-4D44-B37B-10AC9FAC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941375"/>
            <a:ext cx="9939130" cy="588512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financial performance of companies based on market capitalization and quarterly sales.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dataset containing financial data of 488 companies.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Capitalization (in Cr)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Sales (in Cr)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Efficiency Ratio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3: Data Overview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Dataset: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488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analyzed: Market Cap, Quarterly Sales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Market Cap and Quarterly Sales columns.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in serial numbers indicating missing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595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CDAA-FA55-47A8-8C7C-C7CA9C93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29" y="48761"/>
            <a:ext cx="3854528" cy="127846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Bodoni MT" panose="02070603080606020203" pitchFamily="18" charset="0"/>
              </a:rPr>
              <a:t>Market Cap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F9210-CDE4-4F33-B374-8C5E8155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087" y="48761"/>
            <a:ext cx="4823381" cy="31467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A84FD-CC4F-4DF4-909E-50F093CD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029" y="1421790"/>
            <a:ext cx="3854528" cy="138946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companies fall within a specific market cap range.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skewed towards companies with lower market cap.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4969DC-4B3F-43DC-A0A2-F6569807628A}"/>
              </a:ext>
            </a:extLst>
          </p:cNvPr>
          <p:cNvSpPr txBox="1">
            <a:spLocks/>
          </p:cNvSpPr>
          <p:nvPr/>
        </p:nvSpPr>
        <p:spPr>
          <a:xfrm>
            <a:off x="5296233" y="3662464"/>
            <a:ext cx="4417609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>
                <a:latin typeface="Bodoni MT" panose="02070603080606020203" pitchFamily="18" charset="0"/>
              </a:rPr>
              <a:t>Histogram plot for Quarterly Sales Distribution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D857777-5C89-4D7D-BAB1-0875B21069E1}"/>
              </a:ext>
            </a:extLst>
          </p:cNvPr>
          <p:cNvSpPr txBox="1">
            <a:spLocks/>
          </p:cNvSpPr>
          <p:nvPr/>
        </p:nvSpPr>
        <p:spPr>
          <a:xfrm>
            <a:off x="5296234" y="4940930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companies have quarterly sales within the lower range.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companies with exceptionally high sales.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C324209-168C-4479-8238-530C30D1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71"/>
            <a:ext cx="4823380" cy="3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8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06B4-B461-49AF-9D10-2896318B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8" y="218016"/>
            <a:ext cx="3854528" cy="127846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Bodoni MT" panose="02070603080606020203" pitchFamily="18" charset="0"/>
              </a:rPr>
              <a:t>Top 30 Companies by Market Cap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EED732-49A4-4B5F-A873-B15F84E9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642" y="111999"/>
            <a:ext cx="5378036" cy="3174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BAC6-0CD8-40C9-99EB-659527F5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508" y="1496482"/>
            <a:ext cx="3854528" cy="258444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Industries leads with the highest market cap.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383EED-06F5-4124-B697-B671CDAA3F8D}"/>
              </a:ext>
            </a:extLst>
          </p:cNvPr>
          <p:cNvSpPr txBox="1">
            <a:spLocks/>
          </p:cNvSpPr>
          <p:nvPr/>
        </p:nvSpPr>
        <p:spPr>
          <a:xfrm>
            <a:off x="5613770" y="4065927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>
                <a:latin typeface="Bodoni MT" panose="02070603080606020203" pitchFamily="18" charset="0"/>
              </a:rPr>
              <a:t>Bottom 30 Companies by Market Cap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766D5B0-CD66-4DD4-84D8-A0709CB7D1D4}"/>
              </a:ext>
            </a:extLst>
          </p:cNvPr>
          <p:cNvSpPr txBox="1">
            <a:spLocks/>
          </p:cNvSpPr>
          <p:nvPr/>
        </p:nvSpPr>
        <p:spPr>
          <a:xfrm>
            <a:off x="5613770" y="5344393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Natl. Fertilizers has the smallest market cap among the companies analyzed.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5D583BC-1873-4E17-9C36-7A1AF263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3460"/>
            <a:ext cx="5378036" cy="31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06B4-B461-49AF-9D10-2896318B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8" y="218016"/>
            <a:ext cx="3854528" cy="127846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Bodoni MT" panose="02070603080606020203" pitchFamily="18" charset="0"/>
              </a:rPr>
              <a:t>Top 30 Companies by Quarterly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EED732-49A4-4B5F-A873-B15F84E9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958" y="218016"/>
            <a:ext cx="5022572" cy="3174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BAC6-0CD8-40C9-99EB-659527F5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508" y="1496482"/>
            <a:ext cx="3854528" cy="9816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IOCL stands out with the highest quarterly sales.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383EED-06F5-4124-B697-B671CDAA3F8D}"/>
              </a:ext>
            </a:extLst>
          </p:cNvPr>
          <p:cNvSpPr txBox="1">
            <a:spLocks/>
          </p:cNvSpPr>
          <p:nvPr/>
        </p:nvSpPr>
        <p:spPr>
          <a:xfrm>
            <a:off x="5613770" y="4065927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>
                <a:latin typeface="Bodoni MT" panose="02070603080606020203" pitchFamily="18" charset="0"/>
              </a:rPr>
              <a:t>Bottom 30 Companies by Quarterly Sales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766D5B0-CD66-4DD4-84D8-A0709CB7D1D4}"/>
              </a:ext>
            </a:extLst>
          </p:cNvPr>
          <p:cNvSpPr txBox="1">
            <a:spLocks/>
          </p:cNvSpPr>
          <p:nvPr/>
        </p:nvSpPr>
        <p:spPr>
          <a:xfrm>
            <a:off x="5613770" y="5331879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Ujjivan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Services recorded no quarterly sales, indicating financial struggles.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5D583BC-1873-4E17-9C36-7A1AF263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3460"/>
            <a:ext cx="5141844" cy="31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992C-634F-4602-AF3F-1E6EE561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99" y="1498604"/>
            <a:ext cx="3854528" cy="127846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Bodoni MT" panose="02070603080606020203" pitchFamily="18" charset="0"/>
              </a:rPr>
              <a:t>Sales Efficiency Ratio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C19EAF-B95F-4E29-B55F-123120DB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861228" cy="3198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605DE-3E30-4EBA-B9EE-47DD412B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6899" y="2777070"/>
            <a:ext cx="3854528" cy="25844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odoni MT" panose="02070603080606020203" pitchFamily="18" charset="0"/>
              </a:rPr>
              <a:t>SPARC has the highest Sales Efficiency Ratio, indicating strong sales efficiency.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Bodoni MT" panose="02070603080606020203" pitchFamily="18" charset="0"/>
              </a:rPr>
              <a:t>Ujjivan</a:t>
            </a:r>
            <a:r>
              <a:rPr lang="en-US" sz="1600" dirty="0">
                <a:latin typeface="Bodoni MT" panose="02070603080606020203" pitchFamily="18" charset="0"/>
              </a:rPr>
              <a:t> Financial Services has the lowest, reflecting inefficiency.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B5149B6-2FE0-4CA7-9173-3E7BF380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9043"/>
            <a:ext cx="4861229" cy="31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83E0D3-6AB5-4443-9E3A-0C2C86E66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924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5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68FDB-26E9-43EB-BF30-BF7D46FBD317}"/>
              </a:ext>
            </a:extLst>
          </p:cNvPr>
          <p:cNvSpPr/>
          <p:nvPr/>
        </p:nvSpPr>
        <p:spPr>
          <a:xfrm>
            <a:off x="1099930" y="1126435"/>
            <a:ext cx="7474227" cy="46912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418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Bodoni MT</vt:lpstr>
      <vt:lpstr>Imprint MT Shadow</vt:lpstr>
      <vt:lpstr>Times New Roman</vt:lpstr>
      <vt:lpstr>Trebuchet MS</vt:lpstr>
      <vt:lpstr>Wingdings</vt:lpstr>
      <vt:lpstr>Wingdings 3</vt:lpstr>
      <vt:lpstr>Facet</vt:lpstr>
      <vt:lpstr>Financial Analytics Report</vt:lpstr>
      <vt:lpstr>Introduction</vt:lpstr>
      <vt:lpstr>Market Cap Distribution</vt:lpstr>
      <vt:lpstr>Top 30 Companies by Market Cap</vt:lpstr>
      <vt:lpstr>Top 30 Companies by Quarterly Sales</vt:lpstr>
      <vt:lpstr>Sales Efficiency Ratio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 Report</dc:title>
  <dc:creator>hp</dc:creator>
  <cp:lastModifiedBy>hp</cp:lastModifiedBy>
  <cp:revision>10</cp:revision>
  <dcterms:created xsi:type="dcterms:W3CDTF">2024-08-24T14:09:10Z</dcterms:created>
  <dcterms:modified xsi:type="dcterms:W3CDTF">2024-08-24T19:16:46Z</dcterms:modified>
</cp:coreProperties>
</file>