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1" r:id="rId3"/>
    <p:sldId id="257" r:id="rId4"/>
    <p:sldId id="267" r:id="rId5"/>
    <p:sldId id="269" r:id="rId6"/>
    <p:sldId id="272" r:id="rId7"/>
    <p:sldId id="303" r:id="rId8"/>
    <p:sldId id="270" r:id="rId9"/>
    <p:sldId id="273" r:id="rId10"/>
    <p:sldId id="274" r:id="rId11"/>
    <p:sldId id="271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7" r:id="rId21"/>
    <p:sldId id="275" r:id="rId22"/>
    <p:sldId id="276" r:id="rId23"/>
    <p:sldId id="277" r:id="rId24"/>
    <p:sldId id="268" r:id="rId25"/>
    <p:sldId id="280" r:id="rId26"/>
    <p:sldId id="279" r:id="rId27"/>
    <p:sldId id="259" r:id="rId28"/>
    <p:sldId id="31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olay Kudinov" initials="NK" lastIdx="1" clrIdx="0">
    <p:extLst>
      <p:ext uri="{19B8F6BF-5375-455C-9EA6-DF929625EA0E}">
        <p15:presenceInfo xmlns:p15="http://schemas.microsoft.com/office/powerpoint/2012/main" userId="5c64132c043034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Spark RDD internals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1213119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321" y="503149"/>
            <a:ext cx="10515600" cy="7735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DoubleRDDFunctions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 sum</a:t>
            </a:r>
            <a:endParaRPr lang="ru-RU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34683" y="2452224"/>
            <a:ext cx="682109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self.withScope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self.fold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)(_ + _)</a:t>
            </a:r>
            <a:b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29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9574" y="503150"/>
            <a:ext cx="10515600" cy="747683"/>
          </a:xfrm>
        </p:spPr>
        <p:txBody>
          <a:bodyPr/>
          <a:lstStyle/>
          <a:p>
            <a:pPr algn="ctr"/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RDD method fold</a:t>
            </a:r>
            <a:endParaRPr lang="ru-RU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0516" y="2029337"/>
            <a:ext cx="11778762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zeroValue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withScope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since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also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serializing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jobResult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Utils.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zeroValue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sc.env.closureSerializer.newInstance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cleanOp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sc.clean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foldPartition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=&gt;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iter.fold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zeroValue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cleanOp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mergeResult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taskResult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jobResult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jobResult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taskResult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runJob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foldPartition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mergeResult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jobResult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19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pPr algn="ctr"/>
            <a:r>
              <a:rPr lang="en-US" b="1" dirty="0"/>
              <a:t>Class </a:t>
            </a:r>
            <a:r>
              <a:rPr lang="en-US" b="1" dirty="0" err="1"/>
              <a:t>SparkContext</a:t>
            </a:r>
            <a:r>
              <a:rPr lang="en-US" b="1" dirty="0"/>
              <a:t> method </a:t>
            </a:r>
            <a:r>
              <a:rPr lang="en-US" b="1" dirty="0" err="1"/>
              <a:t>runJob</a:t>
            </a:r>
            <a:endParaRPr lang="ru-RU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87766" y="2416244"/>
            <a:ext cx="11733937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runJob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ClassTag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RDD[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processPartition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=&gt;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resultHandler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processFunc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TaskContext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=&gt;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processPartition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runJob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processFunc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until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rdd.partitions.length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resultHandler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69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Class </a:t>
            </a:r>
            <a:r>
              <a:rPr lang="en-US" b="1" dirty="0" err="1"/>
              <a:t>SparkContext</a:t>
            </a:r>
            <a:r>
              <a:rPr lang="en-US" b="1" dirty="0"/>
              <a:t> method </a:t>
            </a:r>
            <a:r>
              <a:rPr lang="en-US" b="1" dirty="0" err="1"/>
              <a:t>RunJob</a:t>
            </a:r>
            <a:endParaRPr lang="ru-RU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1" y="1031251"/>
            <a:ext cx="10750062" cy="5940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runJob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ClassTag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RDD[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TaskContext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=&gt;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resultHandler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stopped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IllegalStateException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been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callSite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getCallSite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cleanedFunc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logInfo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Starting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callSite.shortForm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conf.getBoolean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spark.logLineage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logInfo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RDD's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rdd.toDebugString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dagScheduler.runJob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cleanedFunc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callSite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resultHandler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localProperties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progressBar.foreach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finishAll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rdd.doCheckpoint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009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72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DAG</a:t>
            </a:r>
            <a:r>
              <a:rPr lang="ru-RU" altLang="ru-RU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Scheduler</a:t>
            </a: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method </a:t>
            </a:r>
            <a:r>
              <a:rPr lang="ru-RU" altLang="ru-RU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runJob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521035"/>
            <a:ext cx="12192000" cy="53245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runJob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RDD[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TaskContext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=&gt;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callSite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CallSite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resultHandler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nanoTime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submitJob</a:t>
            </a:r>
            <a:r>
              <a:rPr kumimoji="0" lang="ru-RU" altLang="ru-RU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callSite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resultHandler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ThreadUtils.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awaitReady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waiter.completionFuture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Duration.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waiter.completionFuture.value.get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scala.util.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(_) =&gt;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logInfo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%d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finished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%s,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took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%f s"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waiter.jobId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callSite.shortForm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nanoTime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/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1e9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scala.util.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Failure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logInfo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%d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failed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%s,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took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%f s"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015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928837"/>
          </a:xfrm>
        </p:spPr>
        <p:txBody>
          <a:bodyPr/>
          <a:lstStyle/>
          <a:p>
            <a:pPr algn="ctr"/>
            <a:r>
              <a:rPr lang="en-US" b="1" dirty="0"/>
              <a:t>Class </a:t>
            </a:r>
            <a:r>
              <a:rPr lang="en-US" b="1" dirty="0" err="1"/>
              <a:t>DAGSCheduler</a:t>
            </a:r>
            <a:r>
              <a:rPr lang="en-US" b="1" dirty="0"/>
              <a:t> method </a:t>
            </a:r>
            <a:r>
              <a:rPr lang="en-US" b="1" dirty="0" err="1"/>
              <a:t>submitJob</a:t>
            </a:r>
            <a:endParaRPr lang="ru-RU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" y="1031251"/>
            <a:ext cx="11913078" cy="5940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submitJob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RDD[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TaskContext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=&gt;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callSite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CallSite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resultHandler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JobWaiter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…….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r>
              <a:rPr lang="en-US" altLang="ru-RU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nextJobId.getAndIncrement</a:t>
            </a:r>
            <a:r>
              <a:rPr lang="en-US" altLang="ru-RU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…..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partitions.size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func2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func.asInstanceOf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TaskContext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[_]) =&gt; _]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JobWaiter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partitions.size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resultHandler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eventProcessLoop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JobSubmitted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func2,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partitions.toArray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callSite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SerializationUtils.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088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447"/>
            <a:ext cx="10515600" cy="963343"/>
          </a:xfrm>
        </p:spPr>
        <p:txBody>
          <a:bodyPr/>
          <a:lstStyle/>
          <a:p>
            <a:pPr algn="ctr"/>
            <a:r>
              <a:rPr lang="en-US" dirty="0" err="1"/>
              <a:t>Mehtod</a:t>
            </a:r>
            <a:r>
              <a:rPr lang="en-US" dirty="0"/>
              <a:t> </a:t>
            </a:r>
            <a:r>
              <a:rPr lang="en-US" dirty="0" err="1"/>
              <a:t>DAGScheduler.handleJobSubmitted</a:t>
            </a:r>
            <a:endParaRPr lang="ru-RU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232912" y="902170"/>
            <a:ext cx="11645660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…………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finalStage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ResultStage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creation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may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jobs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HadoopRDD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whose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underlying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HDFS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been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deleted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finalStage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createResultStage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finalRDD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callSite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……………………………………………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ActiveJob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finalStage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callSite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listener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clearCacheLocs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logInfo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Got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%s (%s)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%d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job.jobId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callSite.shortForm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partitions.length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logInfo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finalStage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("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finalStage.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logInfo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Parents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finalStage.parents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logInfo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Missing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parents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getMissingParentStages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finalStage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jobSubmissionTime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clock.getTimeMillis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jobIdToActiveJob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activeJobs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finalStage.setActiveJob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stageIds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jobIdToStageIds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toArray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stageInfos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stageIds.flatMap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stageIdToStage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latestInfo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listenerBus.post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SparkListenerJobStart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job.jobId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jobSubmissionTime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stageInfos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submitStage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finalStage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813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946" y="408256"/>
            <a:ext cx="12156054" cy="989222"/>
          </a:xfrm>
        </p:spPr>
        <p:txBody>
          <a:bodyPr/>
          <a:lstStyle/>
          <a:p>
            <a:pPr algn="ctr"/>
            <a:r>
              <a:rPr lang="en-US" dirty="0"/>
              <a:t>Class </a:t>
            </a:r>
            <a:r>
              <a:rPr lang="en-US" dirty="0" err="1"/>
              <a:t>DAGScheduler</a:t>
            </a:r>
            <a:r>
              <a:rPr lang="en-US" dirty="0"/>
              <a:t> method </a:t>
            </a:r>
            <a:r>
              <a:rPr lang="en-US" dirty="0" err="1"/>
              <a:t>submitStage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616024"/>
            <a:ext cx="12192001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submitStage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activeJobForStage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jobId.isDefined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waitingStages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&amp;&amp; !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runningStages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&amp;&amp; !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failedStages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missing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getMissingParentStages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sortBy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missing.isEmpty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logInfo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Submitting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("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stage.rdd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"),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missing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submitMissingTasks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jobId.get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missing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submitStage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waitingStages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abortStage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stage.id,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949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0"/>
            <a:ext cx="11723297" cy="67710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getMissingParentStages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missing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visited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[RDD[_]]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manually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maintaining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prevent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StackOverflowError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caused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recursively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visiting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waitingForVisit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ArrayStack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[RDD[_]]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RDD[_])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visited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visited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rddHasUncachedPartitions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getCacheLocs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rddHasUncachedPartitions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rdd.dependencies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shufDep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ShuffleDependency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[_, _, _] =&gt;</a:t>
            </a:r>
            <a:b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mapStage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getOrCreateShuffleMapStage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shufDep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stage.firstJobId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mapStage.isAvailable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missing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mapStage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}</a:t>
            </a:r>
            <a:b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narrowDep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NarrowDependency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[_] =&gt;</a:t>
            </a:r>
            <a:b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waitingForVisit.push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narrowDep.rdd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  <a:b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waitingForVisit.push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stage.rdd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waitingForVisit.nonEmpty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waitingForVisit.pop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missing.toList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451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8328" y="0"/>
            <a:ext cx="10515600" cy="790815"/>
          </a:xfrm>
        </p:spPr>
        <p:txBody>
          <a:bodyPr/>
          <a:lstStyle/>
          <a:p>
            <a:pPr algn="ctr"/>
            <a:r>
              <a:rPr lang="en-US" dirty="0"/>
              <a:t>Method </a:t>
            </a:r>
            <a:r>
              <a:rPr lang="en-US" dirty="0" err="1"/>
              <a:t>DAGScheduler.submitMissingTasks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3517" y="1277471"/>
            <a:ext cx="12025223" cy="54476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[_]] =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serializedTaskMetrics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closureSerializer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.serialize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stage.latestInfo.taskMetrics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ShuffleMapStage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pendingPartitions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.clear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partitionsToCompute.map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taskIdToLocations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pendingPartitions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ShuffleMapTask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(stage.id,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stage.latestInfo.attemptNumber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taskBinary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serializedTaskMetrics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sc.applicationId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sc.applicationAttemptId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stage.rdd.isBarrier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ResultStage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partitionsToCompute.map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p: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stage.partitions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taskIdToLocations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ResultTask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(stage.id,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stage.latestInfo.attemptNumber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taskBinary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serializedTaskMetrics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sc.applicationId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sc.applicationAttemptId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stage.rdd.isBarrier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askScheduler.submitTasks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TaskSet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tasks.toArray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stage.id,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stage.latestInfo.attemptNumber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41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Agenda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class RDD</a:t>
            </a:r>
          </a:p>
          <a:p>
            <a:r>
              <a:rPr lang="en-US" dirty="0"/>
              <a:t>Subclasses of RDD</a:t>
            </a:r>
          </a:p>
          <a:p>
            <a:r>
              <a:rPr lang="en-US" dirty="0"/>
              <a:t>How action triggers job submission</a:t>
            </a:r>
          </a:p>
        </p:txBody>
      </p:sp>
    </p:spTree>
    <p:extLst>
      <p:ext uri="{BB962C8B-B14F-4D97-AF65-F5344CB8AC3E}">
        <p14:creationId xmlns:p14="http://schemas.microsoft.com/office/powerpoint/2010/main" val="306456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04180"/>
          </a:xfrm>
        </p:spPr>
        <p:txBody>
          <a:bodyPr/>
          <a:lstStyle/>
          <a:p>
            <a:pPr algn="ctr"/>
            <a:r>
              <a:rPr lang="en-US" dirty="0"/>
              <a:t>Class </a:t>
            </a:r>
            <a:r>
              <a:rPr lang="en-US" dirty="0" err="1"/>
              <a:t>ResultTask</a:t>
            </a:r>
            <a:endParaRPr lang="ru-RU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idx="1"/>
          </p:nvPr>
        </p:nvSpPr>
        <p:spPr bwMode="auto">
          <a:xfrm>
            <a:off x="0" y="1600637"/>
            <a:ext cx="12120113" cy="48013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ResultTask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[T, U](</a:t>
            </a:r>
            <a:b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stageId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stageAttemptId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taskBinary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]],</a:t>
            </a:r>
            <a:b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locs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TaskLocation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outputId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localProperties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serializedTaskMetrics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appId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appAttemptId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isBarrier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[U](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stageId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stageAttemptId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partition.index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localProperties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serializedTaskMetrics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appId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appAttemptId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isBarrier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kumimoji="0" lang="ru-RU" altLang="ru-RU" sz="18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282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3043841"/>
            <a:ext cx="12034064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runTask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TaskContext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endParaRPr lang="en-US" altLang="ru-RU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ser.deserialize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[(RDD[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(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TaskContext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=&gt;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rdd.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9793" y="487904"/>
            <a:ext cx="10729823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ResultTask</a:t>
            </a:r>
            <a: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method </a:t>
            </a:r>
            <a:r>
              <a:rPr kumimoji="0" lang="en-US" altLang="ru-RU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runTask</a:t>
            </a:r>
            <a:endParaRPr kumimoji="0" lang="ru-RU" alt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244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</p:spPr>
        <p:txBody>
          <a:bodyPr/>
          <a:lstStyle/>
          <a:p>
            <a:pPr algn="ctr"/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RDD method iterator</a:t>
            </a:r>
            <a:endParaRPr lang="ru-RU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931" y="2090797"/>
            <a:ext cx="12189069" cy="37240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Internal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RDD; 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cache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applicable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otherwise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TaskContext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storageLevel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StorageLevel.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getOrCompute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computeOrReadCheckpoint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852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936137"/>
          </a:xfrm>
        </p:spPr>
        <p:txBody>
          <a:bodyPr/>
          <a:lstStyle/>
          <a:p>
            <a:pPr algn="ctr"/>
            <a:r>
              <a:rPr lang="ru-RU" altLang="ru-RU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computeOrReadCheckpoint</a:t>
            </a:r>
            <a:endParaRPr lang="ru-RU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122" y="1831469"/>
            <a:ext cx="12180878" cy="4339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 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24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 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checkpointing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computeOrReadCheckpoint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TaskContext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isCheckpointedAndMaterialized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firstParent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975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988495" y="5654054"/>
            <a:ext cx="900759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TaskContext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ru-RU" altLang="ru-RU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2090" y="2115008"/>
            <a:ext cx="11274725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RDD[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ClassTag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transient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transient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[_]]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)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62648" y="483881"/>
            <a:ext cx="117121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ru-RU" sz="4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RDD method </a:t>
            </a:r>
            <a:r>
              <a:rPr lang="ru-RU" altLang="ru-RU" sz="4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endParaRPr lang="ru-RU" sz="4400" b="1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88495" y="4459229"/>
            <a:ext cx="8180445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::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DeveloperApi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::</a:t>
            </a:r>
            <a:b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Implemented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subclasses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2468581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43186"/>
            <a:ext cx="10515600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ParallelCollectionRDD</a:t>
            </a:r>
            <a:endParaRPr kumimoji="0" lang="ru-RU" altLang="ru-RU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81487" y="2530636"/>
            <a:ext cx="10941944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(s: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TaskContext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InterruptibleIterator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s.asInstanceOf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ParallelCollectionPartition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]].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119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17917" y="983408"/>
            <a:ext cx="10843404" cy="482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private[spark] class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MapPartitionsRDD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[U: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ClassTag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T: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ClassTag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](</a:t>
            </a:r>
            <a:b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RDD[T],</a:t>
            </a:r>
            <a:b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f: (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TaskContext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Iterator[T]) =&gt; Iterator[U],  // (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TaskContext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partition index, iterator)</a:t>
            </a:r>
            <a:b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preservesPartitioning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Boolean = false,</a:t>
            </a:r>
            <a:b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isFromBarrier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Boolean = false,</a:t>
            </a:r>
            <a:b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isOrderSensitive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Boolean = false)</a:t>
            </a:r>
            <a:b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extends RDD[U](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 </a:t>
            </a:r>
            <a:r>
              <a:rPr lang="en-US" dirty="0" err="1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9876A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partitioner</a:t>
            </a:r>
            <a:r>
              <a:rPr lang="en-US" i="1" dirty="0">
                <a:solidFill>
                  <a:srgbClr val="9876A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preservesPartitioning</a:t>
            </a:r>
            <a:r>
              <a:rPr lang="en-US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firstParent</a:t>
            </a:r>
            <a:r>
              <a:rPr lang="en-US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4E807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i="1" dirty="0" err="1">
                <a:solidFill>
                  <a:srgbClr val="9876A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partitioner</a:t>
            </a:r>
            <a:r>
              <a:rPr lang="en-US" i="1" dirty="0">
                <a:solidFill>
                  <a:srgbClr val="9876A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br>
              <a:rPr lang="en-US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 </a:t>
            </a:r>
            <a:r>
              <a:rPr lang="en-US" dirty="0" err="1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C66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getPartitions</a:t>
            </a:r>
            <a:r>
              <a:rPr lang="en-US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Array[Partition] = </a:t>
            </a:r>
            <a:r>
              <a:rPr lang="en-US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firstParent</a:t>
            </a:r>
            <a:r>
              <a:rPr lang="en-US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4E807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].partitions</a:t>
            </a:r>
            <a:br>
              <a:rPr lang="en-US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compute(split: Partition, context: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TaskContext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Iterator[U] =</a:t>
            </a:r>
            <a:b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f(context,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split.index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firstParent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[T].iterator(split, context))</a:t>
            </a:r>
            <a:endParaRPr lang="ru-RU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018582" y="147451"/>
            <a:ext cx="83702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i="1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MapPartitionsRDD</a:t>
            </a:r>
            <a:endParaRPr lang="ru-RU" sz="4400" b="1" i="1" dirty="0">
              <a:solidFill>
                <a:srgbClr val="00000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894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1366"/>
          </a:xfrm>
        </p:spPr>
        <p:txBody>
          <a:bodyPr/>
          <a:lstStyle/>
          <a:p>
            <a:pPr algn="ctr"/>
            <a:r>
              <a:rPr lang="en-US" b="1" dirty="0"/>
              <a:t>DAG and Iterator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295955" y="2156605"/>
            <a:ext cx="3562709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ParallelCollectionRDD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295955" y="3433315"/>
            <a:ext cx="3562709" cy="80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MapPartitionsRDD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6098875" y="3001994"/>
            <a:ext cx="8627" cy="4313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3321173" y="4939172"/>
            <a:ext cx="55554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ru-RU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iterator.fold</a:t>
            </a:r>
            <a:r>
              <a:rPr lang="ru-RU" altLang="ru-RU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zeroValue</a:t>
            </a:r>
            <a:r>
              <a:rPr lang="ru-RU" altLang="ru-RU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ru-RU" altLang="ru-RU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cleanOp</a:t>
            </a:r>
            <a:r>
              <a:rPr lang="ru-RU" altLang="ru-RU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ru-RU" altLang="ru-RU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RU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162826" y="4390846"/>
            <a:ext cx="5391675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split.index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firstParent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063706" y="3107573"/>
            <a:ext cx="7128294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InterruptibleIterator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s.asInstanceOf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ParallelCollectionPartition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892325" y="6294402"/>
            <a:ext cx="2578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Seq.iterator.map</a:t>
            </a:r>
            <a:r>
              <a:rPr lang="en-US" dirty="0"/>
              <a:t>().fold()()</a:t>
            </a:r>
            <a:endParaRPr lang="ru-RU" dirty="0"/>
          </a:p>
        </p:txBody>
      </p:sp>
      <p:sp>
        <p:nvSpPr>
          <p:cNvPr id="6" name="Стрелка вниз 5"/>
          <p:cNvSpPr/>
          <p:nvPr/>
        </p:nvSpPr>
        <p:spPr>
          <a:xfrm>
            <a:off x="5287992" y="5520906"/>
            <a:ext cx="1130061" cy="5089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031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Summary for part1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 RDD</a:t>
            </a:r>
          </a:p>
          <a:p>
            <a:r>
              <a:rPr lang="ru-RU" altLang="ru-RU" dirty="0" err="1"/>
              <a:t>ParallelCollectionRDD</a:t>
            </a:r>
            <a:r>
              <a:rPr lang="en-US" altLang="ru-RU" dirty="0"/>
              <a:t> and </a:t>
            </a:r>
            <a:r>
              <a:rPr lang="ru-RU" altLang="ru-RU" dirty="0" err="1"/>
              <a:t>MapPartitionsRDD</a:t>
            </a:r>
            <a:r>
              <a:rPr lang="en-US" altLang="ru-RU" dirty="0"/>
              <a:t> as s</a:t>
            </a:r>
            <a:r>
              <a:rPr lang="en-US" dirty="0"/>
              <a:t>ubclasses of RDD</a:t>
            </a:r>
          </a:p>
          <a:p>
            <a:r>
              <a:rPr lang="en-US"/>
              <a:t>RDD, DAG </a:t>
            </a:r>
            <a:r>
              <a:rPr lang="en-US" dirty="0"/>
              <a:t>and iterator</a:t>
            </a:r>
          </a:p>
          <a:p>
            <a:r>
              <a:rPr lang="en-US" dirty="0"/>
              <a:t>method </a:t>
            </a:r>
            <a:r>
              <a:rPr lang="en-US" dirty="0" err="1"/>
              <a:t>runJob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975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RDD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 RDD is Resilient Distributed Dataset</a:t>
            </a:r>
          </a:p>
          <a:p>
            <a:pPr marL="0" indent="0" algn="ctr">
              <a:buNone/>
            </a:pPr>
            <a:r>
              <a:rPr lang="en-US" dirty="0"/>
              <a:t>Lets look at how Distributed Dataset is implemented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96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68638"/>
            <a:ext cx="10515600" cy="877083"/>
          </a:xfrm>
        </p:spPr>
        <p:txBody>
          <a:bodyPr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4509" y="1923062"/>
            <a:ext cx="12068351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rdd1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:RDD[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.sparkContext.parallelize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2.2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rdd2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:RDD[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rdd1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.map(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)</a:t>
            </a:r>
            <a:b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kumimoji="0" lang="ru-RU" altLang="ru-RU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rdd2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.sum()</a:t>
            </a:r>
            <a:endParaRPr kumimoji="0" lang="ru-RU" altLang="ru-RU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11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2549169"/>
            <a:ext cx="12007970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parallelize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ClassTag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b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numSlices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defaultParallelism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RDD[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withScope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assertNotStopped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altLang="ru-RU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ParallelCollectionRDD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numSlices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]]())</a:t>
            </a:r>
            <a:b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ru-RU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endParaRPr lang="ru-RU" altLang="ru-RU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40728"/>
            <a:ext cx="10591800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ru-RU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 </a:t>
            </a:r>
            <a:r>
              <a:rPr lang="ru-RU" altLang="ru-RU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parallelize</a:t>
            </a:r>
            <a:endParaRPr lang="ru-RU" alt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2238531"/>
            <a:ext cx="1032366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SparkConf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kumimoji="0" lang="ru-RU" altLang="ru-RU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630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96491" y="1636202"/>
            <a:ext cx="10508005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ParallelCollectionRDD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ClassTag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transient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numSlices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locationPrefs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RDD[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35171" y="483884"/>
            <a:ext cx="109832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ru-RU" sz="4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ru-RU" altLang="ru-RU" sz="4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ParallelCollectionRDD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206189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7208"/>
          </a:xfrm>
        </p:spPr>
        <p:txBody>
          <a:bodyPr/>
          <a:lstStyle/>
          <a:p>
            <a:pPr algn="ctr"/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ru-RU" altLang="ru-RU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endParaRPr lang="ru-RU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396" y="1272333"/>
            <a:ext cx="12062604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RDD[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ClassTag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transient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transient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[_]]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)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400" dirty="0">
                <a:latin typeface="Arial" panose="020B0604020202020204" pitchFamily="34" charset="0"/>
              </a:rPr>
              <a:t>    </a:t>
            </a:r>
            <a:r>
              <a:rPr lang="en-US" altLang="ru-RU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ru-RU" sz="2400" dirty="0">
                <a:latin typeface="Arial" panose="020B0604020202020204" pitchFamily="34" charset="0"/>
              </a:rPr>
              <a:t> </a:t>
            </a:r>
            <a:r>
              <a:rPr lang="en-US" altLang="ru-RU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ru-RU" sz="2400" dirty="0">
                <a:latin typeface="Arial" panose="020B0604020202020204" pitchFamily="34" charset="0"/>
              </a:rPr>
              <a:t>(@transient </a:t>
            </a:r>
            <a:r>
              <a:rPr lang="en-US" altLang="ru-RU" sz="2400" dirty="0" err="1">
                <a:latin typeface="Arial" panose="020B0604020202020204" pitchFamily="34" charset="0"/>
              </a:rPr>
              <a:t>oneParent</a:t>
            </a:r>
            <a:r>
              <a:rPr lang="en-US" altLang="ru-RU" sz="2400" dirty="0">
                <a:latin typeface="Arial" panose="020B0604020202020204" pitchFamily="34" charset="0"/>
              </a:rPr>
              <a:t>: RDD[_])  =   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400" dirty="0">
                <a:latin typeface="Arial" panose="020B0604020202020204" pitchFamily="34" charset="0"/>
              </a:rPr>
              <a:t>   	</a:t>
            </a:r>
            <a:r>
              <a:rPr lang="en-US" altLang="ru-RU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ru-RU" sz="2400" dirty="0">
                <a:latin typeface="Arial" panose="020B0604020202020204" pitchFamily="34" charset="0"/>
              </a:rPr>
              <a:t>(</a:t>
            </a:r>
            <a:r>
              <a:rPr lang="en-US" altLang="ru-RU" sz="2400" dirty="0" err="1">
                <a:latin typeface="Arial" panose="020B0604020202020204" pitchFamily="34" charset="0"/>
              </a:rPr>
              <a:t>oneParent.context</a:t>
            </a:r>
            <a:r>
              <a:rPr lang="en-US" altLang="ru-RU" sz="2400" dirty="0">
                <a:latin typeface="Arial" panose="020B0604020202020204" pitchFamily="34" charset="0"/>
              </a:rPr>
              <a:t>, List(</a:t>
            </a:r>
            <a:r>
              <a:rPr lang="en-US" altLang="ru-RU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ru-RU" sz="2400" dirty="0">
                <a:latin typeface="Arial" panose="020B0604020202020204" pitchFamily="34" charset="0"/>
              </a:rPr>
              <a:t> </a:t>
            </a:r>
            <a:r>
              <a:rPr lang="en-US" altLang="ru-RU" sz="2400" dirty="0" err="1">
                <a:latin typeface="Arial" panose="020B0604020202020204" pitchFamily="34" charset="0"/>
              </a:rPr>
              <a:t>OneToOneDependency</a:t>
            </a:r>
            <a:r>
              <a:rPr lang="en-US" altLang="ru-RU" sz="2400" dirty="0">
                <a:latin typeface="Arial" panose="020B0604020202020204" pitchFamily="34" charset="0"/>
              </a:rPr>
              <a:t>(</a:t>
            </a:r>
            <a:r>
              <a:rPr lang="en-US" altLang="ru-RU" sz="2400" dirty="0" err="1">
                <a:latin typeface="Arial" panose="020B0604020202020204" pitchFamily="34" charset="0"/>
              </a:rPr>
              <a:t>oneParent</a:t>
            </a:r>
            <a:r>
              <a:rPr lang="en-US" altLang="ru-RU" sz="2400" dirty="0">
                <a:latin typeface="Arial" panose="020B0604020202020204" pitchFamily="34" charset="0"/>
              </a:rPr>
              <a:t>)))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400" dirty="0">
                <a:latin typeface="Arial" panose="020B0604020202020204" pitchFamily="34" charset="0"/>
              </a:rPr>
              <a:t>   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400" dirty="0">
                <a:latin typeface="Arial" panose="020B0604020202020204" pitchFamily="34" charset="0"/>
              </a:rPr>
              <a:t>    </a:t>
            </a:r>
            <a:r>
              <a:rPr lang="en-US" altLang="ru-RU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ru-RU" sz="2400" dirty="0">
                <a:latin typeface="Arial" panose="020B0604020202020204" pitchFamily="34" charset="0"/>
              </a:rPr>
              <a:t> compute(split: Partition, context: </a:t>
            </a:r>
            <a:r>
              <a:rPr lang="en-US" altLang="ru-RU" sz="2400" dirty="0" err="1">
                <a:latin typeface="Arial" panose="020B0604020202020204" pitchFamily="34" charset="0"/>
              </a:rPr>
              <a:t>TaskContext</a:t>
            </a:r>
            <a:r>
              <a:rPr lang="en-US" altLang="ru-RU" sz="2400" dirty="0">
                <a:latin typeface="Arial" panose="020B0604020202020204" pitchFamily="34" charset="0"/>
              </a:rPr>
              <a:t>): Iterator[T]   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400" dirty="0">
                <a:latin typeface="Arial" panose="020B0604020202020204" pitchFamily="34" charset="0"/>
              </a:rPr>
              <a:t>    </a:t>
            </a:r>
            <a:r>
              <a:rPr lang="en-US" altLang="ru-RU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altLang="ru-RU" sz="2400" dirty="0">
                <a:latin typeface="Arial" panose="020B0604020202020204" pitchFamily="34" charset="0"/>
              </a:rPr>
              <a:t> </a:t>
            </a:r>
            <a:r>
              <a:rPr lang="en-US" altLang="ru-RU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ru-RU" sz="2400" dirty="0">
                <a:latin typeface="Arial" panose="020B0604020202020204" pitchFamily="34" charset="0"/>
              </a:rPr>
              <a:t> </a:t>
            </a:r>
            <a:r>
              <a:rPr lang="en-US" altLang="ru-RU" sz="2400" dirty="0" err="1">
                <a:latin typeface="Arial" panose="020B0604020202020204" pitchFamily="34" charset="0"/>
              </a:rPr>
              <a:t>getPartitions</a:t>
            </a:r>
            <a:r>
              <a:rPr lang="en-US" altLang="ru-RU" sz="2400" dirty="0">
                <a:latin typeface="Arial" panose="020B0604020202020204" pitchFamily="34" charset="0"/>
              </a:rPr>
              <a:t>: Array[Partition]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400" dirty="0">
                <a:latin typeface="Arial" panose="020B0604020202020204" pitchFamily="34" charset="0"/>
              </a:rPr>
              <a:t>   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ru-RU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……..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400" dirty="0">
                <a:latin typeface="Arial" panose="020B0604020202020204" pitchFamily="34" charset="0"/>
              </a:rPr>
              <a:t>    more than X functions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802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1936" y="491707"/>
            <a:ext cx="10515600" cy="802255"/>
          </a:xfrm>
        </p:spPr>
        <p:txBody>
          <a:bodyPr/>
          <a:lstStyle/>
          <a:p>
            <a:pPr algn="ctr"/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RDD method map</a:t>
            </a:r>
            <a:endParaRPr lang="ru-RU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5912" y="2209514"/>
            <a:ext cx="11880175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ClassTag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](f: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RDD[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withScope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cleanF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sc.clean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(f)</a:t>
            </a:r>
            <a:b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MapPartitionsRDD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iter.map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cleanF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574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94522"/>
            <a:ext cx="10515600" cy="877079"/>
          </a:xfrm>
        </p:spPr>
        <p:txBody>
          <a:bodyPr/>
          <a:lstStyle/>
          <a:p>
            <a:pPr algn="ctr"/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ru-RU" altLang="ru-RU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MapPartitionsRDD</a:t>
            </a:r>
            <a:endParaRPr lang="ru-RU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4616" y="1765651"/>
            <a:ext cx="1198276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MapPartitionsRDD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ClassTag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ClassTag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RDD[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f: 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TaskContext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=&gt;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preservesPartitioning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isFromBarrier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isOrderSensitive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RDD[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7180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7946</TotalTime>
  <Words>342</Words>
  <Application>Microsoft Office PowerPoint</Application>
  <PresentationFormat>Widescreen</PresentationFormat>
  <Paragraphs>89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Times New Roman</vt:lpstr>
      <vt:lpstr>Тема Office</vt:lpstr>
      <vt:lpstr>Spark RDD internals</vt:lpstr>
      <vt:lpstr>Agenda</vt:lpstr>
      <vt:lpstr>RDD</vt:lpstr>
      <vt:lpstr>example</vt:lpstr>
      <vt:lpstr>Class SparkContext method parallelize</vt:lpstr>
      <vt:lpstr>private[spark] class ParallelCollectionRDD[T: ClassTag](     sc: SparkContext,     @transient private val data: Seq[T],     numSlices: Int,     locationPrefs: Map[Int, Seq[String]])     extends RDD[T](sc, Nil) {</vt:lpstr>
      <vt:lpstr>class RDD</vt:lpstr>
      <vt:lpstr>Class RDD method map</vt:lpstr>
      <vt:lpstr>Class MapPartitionsRDD</vt:lpstr>
      <vt:lpstr>Class DoubleRDDFunctions  method sum</vt:lpstr>
      <vt:lpstr>Class RDD method fold</vt:lpstr>
      <vt:lpstr>Class SparkContext method runJob</vt:lpstr>
      <vt:lpstr>Class SparkContext method RunJob</vt:lpstr>
      <vt:lpstr>Class DAGScheduler method runJob</vt:lpstr>
      <vt:lpstr>Class DAGSCheduler method submitJob</vt:lpstr>
      <vt:lpstr>Mehtod DAGScheduler.handleJobSubmitted</vt:lpstr>
      <vt:lpstr>Class DAGScheduler method submitStage</vt:lpstr>
      <vt:lpstr>PowerPoint Presentation</vt:lpstr>
      <vt:lpstr>Method DAGScheduler.submitMissingTasks</vt:lpstr>
      <vt:lpstr>Class ResultTask</vt:lpstr>
      <vt:lpstr>Class ResultTask method runTask</vt:lpstr>
      <vt:lpstr>Class RDD method iterator</vt:lpstr>
      <vt:lpstr>computeOrReadCheckpoint</vt:lpstr>
      <vt:lpstr>abstract class RDD[T: ClassTag](     @transient private var _sc: SparkContext,     @transient private var deps: Seq[Dependency[_]]   ) extends Serializable with Logging { </vt:lpstr>
      <vt:lpstr>ParallelCollectionRDD</vt:lpstr>
      <vt:lpstr>PowerPoint Presentation</vt:lpstr>
      <vt:lpstr>DAG and Iterator</vt:lpstr>
      <vt:lpstr>Summary for part1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internals</dc:title>
  <dc:creator>admin</dc:creator>
  <cp:lastModifiedBy>Anupriya Dhayalan</cp:lastModifiedBy>
  <cp:revision>180</cp:revision>
  <dcterms:created xsi:type="dcterms:W3CDTF">2019-04-28T02:10:34Z</dcterms:created>
  <dcterms:modified xsi:type="dcterms:W3CDTF">2020-01-20T10:43:57Z</dcterms:modified>
</cp:coreProperties>
</file>