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13"/>
  </p:notesMasterIdLst>
  <p:sldIdLst>
    <p:sldId id="261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5" r:id="rId10"/>
    <p:sldId id="27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/>
    <p:restoredTop sz="94705"/>
  </p:normalViewPr>
  <p:slideViewPr>
    <p:cSldViewPr snapToGrid="0" snapToObjects="1">
      <p:cViewPr varScale="1">
        <p:scale>
          <a:sx n="63" d="100"/>
          <a:sy n="63" d="100"/>
        </p:scale>
        <p:origin x="13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43-4AEF-87F4-EE133B988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71336"/>
        <c:axId val="43676256"/>
      </c:lineChart>
      <c:catAx>
        <c:axId val="43671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300" b="0" i="0" u="none" strike="noStrike" kern="1200" baseline="0" dirty="0">
                    <a:solidFill>
                      <a:schemeClr val="tx2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IN" sz="1300" b="0" i="0" u="none" strike="noStrike" kern="1200" baseline="0" dirty="0">
                    <a:solidFill>
                      <a:schemeClr val="tx2"/>
                    </a:solidFill>
                    <a:latin typeface="Calibri" panose="020F0502020204030204" pitchFamily="34" charset="0"/>
                    <a:ea typeface="+mn-ea"/>
                    <a:cs typeface="+mn-cs"/>
                  </a:rPr>
                  <a:t>Employees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300" b="0" i="0" u="none" strike="noStrike" kern="1200" baseline="0" dirty="0">
                  <a:solidFill>
                    <a:schemeClr val="tx2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76256"/>
        <c:crosses val="autoZero"/>
        <c:auto val="1"/>
        <c:lblAlgn val="ctr"/>
        <c:lblOffset val="100"/>
        <c:noMultiLvlLbl val="0"/>
      </c:catAx>
      <c:valAx>
        <c:axId val="43676256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300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Call</a:t>
                </a:r>
                <a:r>
                  <a:rPr lang="en-IN" sz="1300" baseline="0" dirty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Drop Percentage</a:t>
                </a:r>
                <a:endParaRPr lang="en-IN" sz="1300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2.2916542677544737E-2"/>
              <c:y val="7.8621585175323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7133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EA-4F0C-AF96-A67F3342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71336"/>
        <c:axId val="43676256"/>
      </c:lineChart>
      <c:catAx>
        <c:axId val="43671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300" b="0" i="0" u="none" strike="noStrike" kern="1200" baseline="0" dirty="0">
                    <a:solidFill>
                      <a:schemeClr val="tx2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IN" sz="1300" b="0" i="0" u="none" strike="noStrike" kern="1200" baseline="0" dirty="0">
                    <a:solidFill>
                      <a:schemeClr val="tx2"/>
                    </a:solidFill>
                    <a:latin typeface="Calibri" panose="020F0502020204030204" pitchFamily="34" charset="0"/>
                    <a:ea typeface="+mn-ea"/>
                    <a:cs typeface="+mn-cs"/>
                  </a:rPr>
                  <a:t>Employees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300" b="0" i="0" u="none" strike="noStrike" kern="1200" baseline="0" dirty="0">
                  <a:solidFill>
                    <a:schemeClr val="tx2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76256"/>
        <c:crosses val="autoZero"/>
        <c:auto val="1"/>
        <c:lblAlgn val="ctr"/>
        <c:lblOffset val="100"/>
        <c:noMultiLvlLbl val="0"/>
      </c:catAx>
      <c:valAx>
        <c:axId val="4367625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IN" sz="1300" b="0" i="0" u="none" strike="noStrike" kern="1200" baseline="0" dirty="0">
                    <a:solidFill>
                      <a:schemeClr val="tx2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IN" sz="1300" b="0" i="0" u="none" strike="noStrike" kern="1200" baseline="0" dirty="0">
                    <a:solidFill>
                      <a:schemeClr val="tx2"/>
                    </a:solidFill>
                    <a:latin typeface="Calibri" panose="020F0502020204030204" pitchFamily="34" charset="0"/>
                    <a:ea typeface="+mn-ea"/>
                    <a:cs typeface="+mn-cs"/>
                  </a:rPr>
                  <a:t>Average Response Time (Minutes)</a:t>
                </a:r>
              </a:p>
            </c:rich>
          </c:tx>
          <c:layout>
            <c:manualLayout>
              <c:xMode val="edge"/>
              <c:yMode val="edge"/>
              <c:x val="2.2916542677544737E-2"/>
              <c:y val="7.8621585175323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IN" sz="1300" b="0" i="0" u="none" strike="noStrike" kern="1200" baseline="0" dirty="0">
                  <a:solidFill>
                    <a:schemeClr val="tx2"/>
                  </a:solidFill>
                  <a:latin typeface="Calibri" panose="020F05020202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71336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4B76A-D352-4238-A74E-D0B8839A8C0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18EF0-57A1-46B2-90C4-D7F3C4FD85B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IN" sz="1400" kern="1200" dirty="0">
              <a:latin typeface="Calibri" panose="020F0502020204030204" pitchFamily="34" charset="0"/>
            </a:rPr>
            <a:t>~ $595 Trillion </a:t>
          </a: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outstanding</a:t>
          </a:r>
        </a:p>
      </dgm:t>
    </dgm:pt>
    <dgm:pt modelId="{F9F36AC8-B7BC-4C0F-8454-6BEEFF97133D}" type="parTrans" cxnId="{BA329BE4-40E8-40F5-8821-F904BE8641F0}">
      <dgm:prSet/>
      <dgm:spPr/>
      <dgm:t>
        <a:bodyPr/>
        <a:lstStyle/>
        <a:p>
          <a:endParaRPr lang="en-IN"/>
        </a:p>
      </dgm:t>
    </dgm:pt>
    <dgm:pt modelId="{EE58783F-7246-40D8-8C9C-88D34A5642AE}" type="sibTrans" cxnId="{BA329BE4-40E8-40F5-8821-F904BE8641F0}">
      <dgm:prSet custT="1"/>
      <dgm:spPr>
        <a:solidFill>
          <a:schemeClr val="accent2"/>
        </a:solidFill>
      </dgm:spPr>
      <dgm:t>
        <a:bodyPr/>
        <a:lstStyle/>
        <a:p>
          <a:r>
            <a:rPr lang="en-IN" sz="1400" dirty="0">
              <a:latin typeface="Calibri" panose="020F0502020204030204" pitchFamily="34" charset="0"/>
            </a:rPr>
            <a:t>~40% of US Stocks are traded OTC</a:t>
          </a:r>
        </a:p>
      </dgm:t>
    </dgm:pt>
    <dgm:pt modelId="{57D43EA0-1CB0-435C-AAC6-0E48A5B3C175}">
      <dgm:prSet phldrT="[Text]" phldr="1"/>
      <dgm:spPr/>
      <dgm:t>
        <a:bodyPr/>
        <a:lstStyle/>
        <a:p>
          <a:endParaRPr lang="en-IN"/>
        </a:p>
      </dgm:t>
    </dgm:pt>
    <dgm:pt modelId="{15D0ADFA-2661-4106-9FFB-2AC13EDA6775}" type="parTrans" cxnId="{65AF12CA-F143-47C7-9738-791D3E859B51}">
      <dgm:prSet/>
      <dgm:spPr/>
      <dgm:t>
        <a:bodyPr/>
        <a:lstStyle/>
        <a:p>
          <a:endParaRPr lang="en-IN"/>
        </a:p>
      </dgm:t>
    </dgm:pt>
    <dgm:pt modelId="{C27B3587-7BC9-474A-935B-879926955C24}" type="sibTrans" cxnId="{65AF12CA-F143-47C7-9738-791D3E859B51}">
      <dgm:prSet/>
      <dgm:spPr/>
      <dgm:t>
        <a:bodyPr/>
        <a:lstStyle/>
        <a:p>
          <a:endParaRPr lang="en-IN"/>
        </a:p>
      </dgm:t>
    </dgm:pt>
    <dgm:pt modelId="{02830AE9-0325-4315-A705-4ADD48BE7126}">
      <dgm:prSet phldrT="[Text]" custT="1"/>
      <dgm:spPr>
        <a:solidFill>
          <a:schemeClr val="accent2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10,000 Stocks traded per year</a:t>
          </a:r>
        </a:p>
      </dgm:t>
    </dgm:pt>
    <dgm:pt modelId="{07564605-EEB0-44E3-AA9A-A9D8C8DD483A}" type="parTrans" cxnId="{6CE875AE-62E1-4ECE-B14D-A4785709C8B9}">
      <dgm:prSet/>
      <dgm:spPr/>
      <dgm:t>
        <a:bodyPr/>
        <a:lstStyle/>
        <a:p>
          <a:endParaRPr lang="en-IN"/>
        </a:p>
      </dgm:t>
    </dgm:pt>
    <dgm:pt modelId="{4613AEC0-B363-434D-B795-E702A56582DD}" type="sibTrans" cxnId="{6CE875AE-62E1-4ECE-B14D-A4785709C8B9}">
      <dgm:prSet custT="1"/>
      <dgm:spPr>
        <a:solidFill>
          <a:schemeClr val="accent2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200k individual investors</a:t>
          </a:r>
        </a:p>
      </dgm:t>
    </dgm:pt>
    <dgm:pt modelId="{36BD8DD8-875F-45BF-B196-87A8AFAFBC0E}">
      <dgm:prSet phldrT="[Text]"/>
      <dgm:spPr/>
      <dgm:t>
        <a:bodyPr/>
        <a:lstStyle/>
        <a:p>
          <a:r>
            <a:rPr lang="en-IN" dirty="0"/>
            <a:t>OTC Market Figures </a:t>
          </a:r>
        </a:p>
      </dgm:t>
    </dgm:pt>
    <dgm:pt modelId="{1A0FD2D0-D3A4-4C50-A418-C62C9ADEC96A}" type="parTrans" cxnId="{33DFE101-425C-4359-990B-8AC5DE0E35F0}">
      <dgm:prSet/>
      <dgm:spPr/>
      <dgm:t>
        <a:bodyPr/>
        <a:lstStyle/>
        <a:p>
          <a:endParaRPr lang="en-IN"/>
        </a:p>
      </dgm:t>
    </dgm:pt>
    <dgm:pt modelId="{F3EAE342-B7C8-4928-AE15-6147DAD51FDB}" type="sibTrans" cxnId="{33DFE101-425C-4359-990B-8AC5DE0E35F0}">
      <dgm:prSet/>
      <dgm:spPr/>
      <dgm:t>
        <a:bodyPr/>
        <a:lstStyle/>
        <a:p>
          <a:endParaRPr lang="en-IN"/>
        </a:p>
      </dgm:t>
    </dgm:pt>
    <dgm:pt modelId="{EBD0807A-30EE-4B43-A67F-DE742D51F92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~ $10 Trillion gross market value</a:t>
          </a:r>
        </a:p>
      </dgm:t>
    </dgm:pt>
    <dgm:pt modelId="{29429596-F26B-43B2-8156-7696B2869FA2}" type="parTrans" cxnId="{B5B7F2F6-19EC-444A-80DB-23DB894AA249}">
      <dgm:prSet/>
      <dgm:spPr/>
      <dgm:t>
        <a:bodyPr/>
        <a:lstStyle/>
        <a:p>
          <a:endParaRPr lang="en-IN"/>
        </a:p>
      </dgm:t>
    </dgm:pt>
    <dgm:pt modelId="{CE182C42-1E56-481A-BF0E-23C9BC25D3EA}" type="sibTrans" cxnId="{B5B7F2F6-19EC-444A-80DB-23DB894AA249}">
      <dgm:prSet custT="1"/>
      <dgm:spPr>
        <a:solidFill>
          <a:schemeClr val="accent2"/>
        </a:solidFill>
      </dgm:spPr>
      <dgm:t>
        <a:bodyPr/>
        <a:lstStyle/>
        <a:p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~1.8 Million trades per year</a:t>
          </a:r>
        </a:p>
      </dgm:t>
    </dgm:pt>
    <dgm:pt modelId="{C431E4AE-997D-4160-B887-9AE3A65B8963}">
      <dgm:prSet phldrT="[Text]" phldr="1"/>
      <dgm:spPr/>
      <dgm:t>
        <a:bodyPr/>
        <a:lstStyle/>
        <a:p>
          <a:endParaRPr lang="en-IN"/>
        </a:p>
      </dgm:t>
    </dgm:pt>
    <dgm:pt modelId="{FFBEDC95-F163-45E8-B5B7-2DCB9C6353E8}" type="parTrans" cxnId="{6916640B-C4BF-454B-8131-9428A37932A3}">
      <dgm:prSet/>
      <dgm:spPr/>
      <dgm:t>
        <a:bodyPr/>
        <a:lstStyle/>
        <a:p>
          <a:endParaRPr lang="en-IN"/>
        </a:p>
      </dgm:t>
    </dgm:pt>
    <dgm:pt modelId="{C7E09203-F805-470D-8DE2-2161C7B0A0BB}" type="sibTrans" cxnId="{6916640B-C4BF-454B-8131-9428A37932A3}">
      <dgm:prSet/>
      <dgm:spPr/>
      <dgm:t>
        <a:bodyPr/>
        <a:lstStyle/>
        <a:p>
          <a:endParaRPr lang="en-IN"/>
        </a:p>
      </dgm:t>
    </dgm:pt>
    <dgm:pt modelId="{2C3F83FE-54A8-40E2-8897-DBD2F43E8BA3}" type="pres">
      <dgm:prSet presAssocID="{E054B76A-D352-4238-A74E-D0B8839A8C03}" presName="Name0" presStyleCnt="0">
        <dgm:presLayoutVars>
          <dgm:chMax/>
          <dgm:chPref/>
          <dgm:dir/>
          <dgm:animLvl val="lvl"/>
        </dgm:presLayoutVars>
      </dgm:prSet>
      <dgm:spPr/>
    </dgm:pt>
    <dgm:pt modelId="{DDD38C72-58DA-4C62-B7C6-B6EDA6B7F1AC}" type="pres">
      <dgm:prSet presAssocID="{A5418EF0-57A1-46B2-90C4-D7F3C4FD85BE}" presName="composite" presStyleCnt="0"/>
      <dgm:spPr/>
    </dgm:pt>
    <dgm:pt modelId="{566EDF22-8FF4-4A7A-8AF7-BD6AABF27294}" type="pres">
      <dgm:prSet presAssocID="{A5418EF0-57A1-46B2-90C4-D7F3C4FD85B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FC1BAE6-E5F0-4209-BA5C-E67330B25EFE}" type="pres">
      <dgm:prSet presAssocID="{A5418EF0-57A1-46B2-90C4-D7F3C4FD85B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8AFEA3D-5CCC-44F7-B23E-A4970F07B074}" type="pres">
      <dgm:prSet presAssocID="{A5418EF0-57A1-46B2-90C4-D7F3C4FD85BE}" presName="BalanceSpacing" presStyleCnt="0"/>
      <dgm:spPr/>
    </dgm:pt>
    <dgm:pt modelId="{28428408-7970-46C4-BCD3-2A04BA6B65A3}" type="pres">
      <dgm:prSet presAssocID="{A5418EF0-57A1-46B2-90C4-D7F3C4FD85BE}" presName="BalanceSpacing1" presStyleCnt="0"/>
      <dgm:spPr/>
    </dgm:pt>
    <dgm:pt modelId="{A7A1B14D-F164-49D3-A220-123B1FAF1F25}" type="pres">
      <dgm:prSet presAssocID="{EE58783F-7246-40D8-8C9C-88D34A5642AE}" presName="Accent1Text" presStyleLbl="node1" presStyleIdx="1" presStyleCnt="6"/>
      <dgm:spPr/>
    </dgm:pt>
    <dgm:pt modelId="{D3D27AFB-4564-4A60-98D1-C96963BD4F79}" type="pres">
      <dgm:prSet presAssocID="{EE58783F-7246-40D8-8C9C-88D34A5642AE}" presName="spaceBetweenRectangles" presStyleCnt="0"/>
      <dgm:spPr/>
    </dgm:pt>
    <dgm:pt modelId="{FB4CF8E0-6BBF-42C0-8B9F-CB728058361C}" type="pres">
      <dgm:prSet presAssocID="{02830AE9-0325-4315-A705-4ADD48BE7126}" presName="composite" presStyleCnt="0"/>
      <dgm:spPr/>
    </dgm:pt>
    <dgm:pt modelId="{8102AB1E-4F54-4225-B827-CAFF0B38A5CC}" type="pres">
      <dgm:prSet presAssocID="{02830AE9-0325-4315-A705-4ADD48BE712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D2E6059-FE87-4E26-91DB-43E308911A16}" type="pres">
      <dgm:prSet presAssocID="{02830AE9-0325-4315-A705-4ADD48BE712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9EB2E43-00C7-4636-A7B0-60761A98F7B9}" type="pres">
      <dgm:prSet presAssocID="{02830AE9-0325-4315-A705-4ADD48BE7126}" presName="BalanceSpacing" presStyleCnt="0"/>
      <dgm:spPr/>
    </dgm:pt>
    <dgm:pt modelId="{18D44EFD-B794-4BDE-A827-4CB697A652A6}" type="pres">
      <dgm:prSet presAssocID="{02830AE9-0325-4315-A705-4ADD48BE7126}" presName="BalanceSpacing1" presStyleCnt="0"/>
      <dgm:spPr/>
    </dgm:pt>
    <dgm:pt modelId="{E16DC5FB-E9EF-47EC-9594-C17B2E20C8F8}" type="pres">
      <dgm:prSet presAssocID="{4613AEC0-B363-434D-B795-E702A56582DD}" presName="Accent1Text" presStyleLbl="node1" presStyleIdx="3" presStyleCnt="6"/>
      <dgm:spPr/>
    </dgm:pt>
    <dgm:pt modelId="{5E4A4253-0223-464D-A1F1-E046B8343793}" type="pres">
      <dgm:prSet presAssocID="{4613AEC0-B363-434D-B795-E702A56582DD}" presName="spaceBetweenRectangles" presStyleCnt="0"/>
      <dgm:spPr/>
    </dgm:pt>
    <dgm:pt modelId="{F13D4AD9-3C66-4EB2-9B6D-9AB6B567739A}" type="pres">
      <dgm:prSet presAssocID="{EBD0807A-30EE-4B43-A67F-DE742D51F92A}" presName="composite" presStyleCnt="0"/>
      <dgm:spPr/>
    </dgm:pt>
    <dgm:pt modelId="{1D2DF337-C49C-4948-A2EF-DC4273E8027E}" type="pres">
      <dgm:prSet presAssocID="{EBD0807A-30EE-4B43-A67F-DE742D51F92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8C7B6D8-4A33-46A3-AD56-8EF30FF9FC9F}" type="pres">
      <dgm:prSet presAssocID="{EBD0807A-30EE-4B43-A67F-DE742D51F92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EB32B9-4F21-4F83-9339-F40B7E74235F}" type="pres">
      <dgm:prSet presAssocID="{EBD0807A-30EE-4B43-A67F-DE742D51F92A}" presName="BalanceSpacing" presStyleCnt="0"/>
      <dgm:spPr/>
    </dgm:pt>
    <dgm:pt modelId="{F06A6981-E333-43B8-BD06-825FE40530AF}" type="pres">
      <dgm:prSet presAssocID="{EBD0807A-30EE-4B43-A67F-DE742D51F92A}" presName="BalanceSpacing1" presStyleCnt="0"/>
      <dgm:spPr/>
    </dgm:pt>
    <dgm:pt modelId="{995205AE-A136-405A-AC66-CD04ED59B7EE}" type="pres">
      <dgm:prSet presAssocID="{CE182C42-1E56-481A-BF0E-23C9BC25D3EA}" presName="Accent1Text" presStyleLbl="node1" presStyleIdx="5" presStyleCnt="6"/>
      <dgm:spPr/>
    </dgm:pt>
  </dgm:ptLst>
  <dgm:cxnLst>
    <dgm:cxn modelId="{33DFE101-425C-4359-990B-8AC5DE0E35F0}" srcId="{02830AE9-0325-4315-A705-4ADD48BE7126}" destId="{36BD8DD8-875F-45BF-B196-87A8AFAFBC0E}" srcOrd="0" destOrd="0" parTransId="{1A0FD2D0-D3A4-4C50-A418-C62C9ADEC96A}" sibTransId="{F3EAE342-B7C8-4928-AE15-6147DAD51FDB}"/>
    <dgm:cxn modelId="{6E72D507-4114-444B-96EC-73882689AB2B}" type="presOf" srcId="{C431E4AE-997D-4160-B887-9AE3A65B8963}" destId="{18C7B6D8-4A33-46A3-AD56-8EF30FF9FC9F}" srcOrd="0" destOrd="0" presId="urn:microsoft.com/office/officeart/2008/layout/AlternatingHexagons"/>
    <dgm:cxn modelId="{6916640B-C4BF-454B-8131-9428A37932A3}" srcId="{EBD0807A-30EE-4B43-A67F-DE742D51F92A}" destId="{C431E4AE-997D-4160-B887-9AE3A65B8963}" srcOrd="0" destOrd="0" parTransId="{FFBEDC95-F163-45E8-B5B7-2DCB9C6353E8}" sibTransId="{C7E09203-F805-470D-8DE2-2161C7B0A0BB}"/>
    <dgm:cxn modelId="{AC4B1E20-140A-4EFF-AE6C-F4427A49C709}" type="presOf" srcId="{A5418EF0-57A1-46B2-90C4-D7F3C4FD85BE}" destId="{566EDF22-8FF4-4A7A-8AF7-BD6AABF27294}" srcOrd="0" destOrd="0" presId="urn:microsoft.com/office/officeart/2008/layout/AlternatingHexagons"/>
    <dgm:cxn modelId="{AD800C47-2B61-423A-A7B1-7399D21503C4}" type="presOf" srcId="{EBD0807A-30EE-4B43-A67F-DE742D51F92A}" destId="{1D2DF337-C49C-4948-A2EF-DC4273E8027E}" srcOrd="0" destOrd="0" presId="urn:microsoft.com/office/officeart/2008/layout/AlternatingHexagons"/>
    <dgm:cxn modelId="{5F7B974B-BD77-4CDD-B5CF-1E38D9E381C1}" type="presOf" srcId="{CE182C42-1E56-481A-BF0E-23C9BC25D3EA}" destId="{995205AE-A136-405A-AC66-CD04ED59B7EE}" srcOrd="0" destOrd="0" presId="urn:microsoft.com/office/officeart/2008/layout/AlternatingHexagons"/>
    <dgm:cxn modelId="{D0CFF96C-D0BE-4FF9-B7F1-16330413268B}" type="presOf" srcId="{02830AE9-0325-4315-A705-4ADD48BE7126}" destId="{8102AB1E-4F54-4225-B827-CAFF0B38A5CC}" srcOrd="0" destOrd="0" presId="urn:microsoft.com/office/officeart/2008/layout/AlternatingHexagons"/>
    <dgm:cxn modelId="{BB2AD172-9FB2-40C6-9AA8-08C31965AFC9}" type="presOf" srcId="{EE58783F-7246-40D8-8C9C-88D34A5642AE}" destId="{A7A1B14D-F164-49D3-A220-123B1FAF1F25}" srcOrd="0" destOrd="0" presId="urn:microsoft.com/office/officeart/2008/layout/AlternatingHexagons"/>
    <dgm:cxn modelId="{1FD7E07C-93C1-4ABC-B357-1C1DBABED3DC}" type="presOf" srcId="{4613AEC0-B363-434D-B795-E702A56582DD}" destId="{E16DC5FB-E9EF-47EC-9594-C17B2E20C8F8}" srcOrd="0" destOrd="0" presId="urn:microsoft.com/office/officeart/2008/layout/AlternatingHexagons"/>
    <dgm:cxn modelId="{67B2807E-4E9A-42F5-A41E-34136C66AB62}" type="presOf" srcId="{36BD8DD8-875F-45BF-B196-87A8AFAFBC0E}" destId="{3D2E6059-FE87-4E26-91DB-43E308911A16}" srcOrd="0" destOrd="0" presId="urn:microsoft.com/office/officeart/2008/layout/AlternatingHexagons"/>
    <dgm:cxn modelId="{2FF6ABAA-08D0-411F-93EB-029AFB768AAC}" type="presOf" srcId="{57D43EA0-1CB0-435C-AAC6-0E48A5B3C175}" destId="{3FC1BAE6-E5F0-4209-BA5C-E67330B25EFE}" srcOrd="0" destOrd="0" presId="urn:microsoft.com/office/officeart/2008/layout/AlternatingHexagons"/>
    <dgm:cxn modelId="{6CE875AE-62E1-4ECE-B14D-A4785709C8B9}" srcId="{E054B76A-D352-4238-A74E-D0B8839A8C03}" destId="{02830AE9-0325-4315-A705-4ADD48BE7126}" srcOrd="1" destOrd="0" parTransId="{07564605-EEB0-44E3-AA9A-A9D8C8DD483A}" sibTransId="{4613AEC0-B363-434D-B795-E702A56582DD}"/>
    <dgm:cxn modelId="{DB1248B0-F6AA-47A4-B044-EB8FC7BBC532}" type="presOf" srcId="{E054B76A-D352-4238-A74E-D0B8839A8C03}" destId="{2C3F83FE-54A8-40E2-8897-DBD2F43E8BA3}" srcOrd="0" destOrd="0" presId="urn:microsoft.com/office/officeart/2008/layout/AlternatingHexagons"/>
    <dgm:cxn modelId="{65AF12CA-F143-47C7-9738-791D3E859B51}" srcId="{A5418EF0-57A1-46B2-90C4-D7F3C4FD85BE}" destId="{57D43EA0-1CB0-435C-AAC6-0E48A5B3C175}" srcOrd="0" destOrd="0" parTransId="{15D0ADFA-2661-4106-9FFB-2AC13EDA6775}" sibTransId="{C27B3587-7BC9-474A-935B-879926955C24}"/>
    <dgm:cxn modelId="{BA329BE4-40E8-40F5-8821-F904BE8641F0}" srcId="{E054B76A-D352-4238-A74E-D0B8839A8C03}" destId="{A5418EF0-57A1-46B2-90C4-D7F3C4FD85BE}" srcOrd="0" destOrd="0" parTransId="{F9F36AC8-B7BC-4C0F-8454-6BEEFF97133D}" sibTransId="{EE58783F-7246-40D8-8C9C-88D34A5642AE}"/>
    <dgm:cxn modelId="{B5B7F2F6-19EC-444A-80DB-23DB894AA249}" srcId="{E054B76A-D352-4238-A74E-D0B8839A8C03}" destId="{EBD0807A-30EE-4B43-A67F-DE742D51F92A}" srcOrd="2" destOrd="0" parTransId="{29429596-F26B-43B2-8156-7696B2869FA2}" sibTransId="{CE182C42-1E56-481A-BF0E-23C9BC25D3EA}"/>
    <dgm:cxn modelId="{DD08B9A5-BD0E-4250-88FE-732AB1DB2CD8}" type="presParOf" srcId="{2C3F83FE-54A8-40E2-8897-DBD2F43E8BA3}" destId="{DDD38C72-58DA-4C62-B7C6-B6EDA6B7F1AC}" srcOrd="0" destOrd="0" presId="urn:microsoft.com/office/officeart/2008/layout/AlternatingHexagons"/>
    <dgm:cxn modelId="{C8A96E9C-C174-4D65-8D60-B9E331845C12}" type="presParOf" srcId="{DDD38C72-58DA-4C62-B7C6-B6EDA6B7F1AC}" destId="{566EDF22-8FF4-4A7A-8AF7-BD6AABF27294}" srcOrd="0" destOrd="0" presId="urn:microsoft.com/office/officeart/2008/layout/AlternatingHexagons"/>
    <dgm:cxn modelId="{EDED49DE-4435-4A4B-A8EE-2D3C731A384B}" type="presParOf" srcId="{DDD38C72-58DA-4C62-B7C6-B6EDA6B7F1AC}" destId="{3FC1BAE6-E5F0-4209-BA5C-E67330B25EFE}" srcOrd="1" destOrd="0" presId="urn:microsoft.com/office/officeart/2008/layout/AlternatingHexagons"/>
    <dgm:cxn modelId="{6AFAE745-B0DA-44A7-8C64-206E0D45735A}" type="presParOf" srcId="{DDD38C72-58DA-4C62-B7C6-B6EDA6B7F1AC}" destId="{D8AFEA3D-5CCC-44F7-B23E-A4970F07B074}" srcOrd="2" destOrd="0" presId="urn:microsoft.com/office/officeart/2008/layout/AlternatingHexagons"/>
    <dgm:cxn modelId="{5F7601B4-F312-4251-82DF-EB7418291990}" type="presParOf" srcId="{DDD38C72-58DA-4C62-B7C6-B6EDA6B7F1AC}" destId="{28428408-7970-46C4-BCD3-2A04BA6B65A3}" srcOrd="3" destOrd="0" presId="urn:microsoft.com/office/officeart/2008/layout/AlternatingHexagons"/>
    <dgm:cxn modelId="{F29F0D6E-D32F-4692-98CD-2BA9D959664C}" type="presParOf" srcId="{DDD38C72-58DA-4C62-B7C6-B6EDA6B7F1AC}" destId="{A7A1B14D-F164-49D3-A220-123B1FAF1F25}" srcOrd="4" destOrd="0" presId="urn:microsoft.com/office/officeart/2008/layout/AlternatingHexagons"/>
    <dgm:cxn modelId="{0AB7AFEE-5714-4237-8792-586A924C8AD3}" type="presParOf" srcId="{2C3F83FE-54A8-40E2-8897-DBD2F43E8BA3}" destId="{D3D27AFB-4564-4A60-98D1-C96963BD4F79}" srcOrd="1" destOrd="0" presId="urn:microsoft.com/office/officeart/2008/layout/AlternatingHexagons"/>
    <dgm:cxn modelId="{22CA77E5-EA1F-45C5-ABA0-647BBE920E4D}" type="presParOf" srcId="{2C3F83FE-54A8-40E2-8897-DBD2F43E8BA3}" destId="{FB4CF8E0-6BBF-42C0-8B9F-CB728058361C}" srcOrd="2" destOrd="0" presId="urn:microsoft.com/office/officeart/2008/layout/AlternatingHexagons"/>
    <dgm:cxn modelId="{91CF954B-B658-466F-8A84-45EC69118767}" type="presParOf" srcId="{FB4CF8E0-6BBF-42C0-8B9F-CB728058361C}" destId="{8102AB1E-4F54-4225-B827-CAFF0B38A5CC}" srcOrd="0" destOrd="0" presId="urn:microsoft.com/office/officeart/2008/layout/AlternatingHexagons"/>
    <dgm:cxn modelId="{BB083297-576D-4FEF-A26F-523DEFF27773}" type="presParOf" srcId="{FB4CF8E0-6BBF-42C0-8B9F-CB728058361C}" destId="{3D2E6059-FE87-4E26-91DB-43E308911A16}" srcOrd="1" destOrd="0" presId="urn:microsoft.com/office/officeart/2008/layout/AlternatingHexagons"/>
    <dgm:cxn modelId="{B27C9500-C18D-4549-AFE5-5EB7EC07F07E}" type="presParOf" srcId="{FB4CF8E0-6BBF-42C0-8B9F-CB728058361C}" destId="{F9EB2E43-00C7-4636-A7B0-60761A98F7B9}" srcOrd="2" destOrd="0" presId="urn:microsoft.com/office/officeart/2008/layout/AlternatingHexagons"/>
    <dgm:cxn modelId="{7F412DBB-E04B-42BE-9E82-2BADD2031CC1}" type="presParOf" srcId="{FB4CF8E0-6BBF-42C0-8B9F-CB728058361C}" destId="{18D44EFD-B794-4BDE-A827-4CB697A652A6}" srcOrd="3" destOrd="0" presId="urn:microsoft.com/office/officeart/2008/layout/AlternatingHexagons"/>
    <dgm:cxn modelId="{4CD1BA4A-926A-45D0-BB99-157A2EEA9780}" type="presParOf" srcId="{FB4CF8E0-6BBF-42C0-8B9F-CB728058361C}" destId="{E16DC5FB-E9EF-47EC-9594-C17B2E20C8F8}" srcOrd="4" destOrd="0" presId="urn:microsoft.com/office/officeart/2008/layout/AlternatingHexagons"/>
    <dgm:cxn modelId="{E585FEC3-CD50-40F9-B1F0-B65D5A5FD746}" type="presParOf" srcId="{2C3F83FE-54A8-40E2-8897-DBD2F43E8BA3}" destId="{5E4A4253-0223-464D-A1F1-E046B8343793}" srcOrd="3" destOrd="0" presId="urn:microsoft.com/office/officeart/2008/layout/AlternatingHexagons"/>
    <dgm:cxn modelId="{B17CD00F-2B99-4977-B7E5-D214749EB63C}" type="presParOf" srcId="{2C3F83FE-54A8-40E2-8897-DBD2F43E8BA3}" destId="{F13D4AD9-3C66-4EB2-9B6D-9AB6B567739A}" srcOrd="4" destOrd="0" presId="urn:microsoft.com/office/officeart/2008/layout/AlternatingHexagons"/>
    <dgm:cxn modelId="{7560659D-973C-4CA5-A010-240535A4C88E}" type="presParOf" srcId="{F13D4AD9-3C66-4EB2-9B6D-9AB6B567739A}" destId="{1D2DF337-C49C-4948-A2EF-DC4273E8027E}" srcOrd="0" destOrd="0" presId="urn:microsoft.com/office/officeart/2008/layout/AlternatingHexagons"/>
    <dgm:cxn modelId="{E713AD35-899E-4690-AF29-3B66E7A2A497}" type="presParOf" srcId="{F13D4AD9-3C66-4EB2-9B6D-9AB6B567739A}" destId="{18C7B6D8-4A33-46A3-AD56-8EF30FF9FC9F}" srcOrd="1" destOrd="0" presId="urn:microsoft.com/office/officeart/2008/layout/AlternatingHexagons"/>
    <dgm:cxn modelId="{AC345EB0-43D2-44AB-9CD1-FA7B550C8892}" type="presParOf" srcId="{F13D4AD9-3C66-4EB2-9B6D-9AB6B567739A}" destId="{4FEB32B9-4F21-4F83-9339-F40B7E74235F}" srcOrd="2" destOrd="0" presId="urn:microsoft.com/office/officeart/2008/layout/AlternatingHexagons"/>
    <dgm:cxn modelId="{34EEC40B-44FA-494F-9DD8-7A51199FFFA2}" type="presParOf" srcId="{F13D4AD9-3C66-4EB2-9B6D-9AB6B567739A}" destId="{F06A6981-E333-43B8-BD06-825FE40530AF}" srcOrd="3" destOrd="0" presId="urn:microsoft.com/office/officeart/2008/layout/AlternatingHexagons"/>
    <dgm:cxn modelId="{76F678CA-C487-4FE4-A042-7B8809350D90}" type="presParOf" srcId="{F13D4AD9-3C66-4EB2-9B6D-9AB6B567739A}" destId="{995205AE-A136-405A-AC66-CD04ED59B7E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425A6-10A2-4EAF-BA8A-222CA307AD4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569BCF9-866A-4DF4-A894-E97837B8E35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IN" sz="1800" dirty="0">
              <a:latin typeface="Calibri" panose="020F0502020204030204" pitchFamily="34" charset="0"/>
            </a:rPr>
            <a:t>Over-the-Counter Trading </a:t>
          </a:r>
        </a:p>
      </dgm:t>
    </dgm:pt>
    <dgm:pt modelId="{4DB130E0-5E9B-42EE-9BB8-E4229BAC2C7D}" type="parTrans" cxnId="{12C78F43-B1D8-4BD1-AC3B-230E57902F5A}">
      <dgm:prSet/>
      <dgm:spPr/>
      <dgm:t>
        <a:bodyPr/>
        <a:lstStyle/>
        <a:p>
          <a:endParaRPr lang="en-IN"/>
        </a:p>
      </dgm:t>
    </dgm:pt>
    <dgm:pt modelId="{29D0C436-5B01-4A20-97F4-0820DD807EBE}" type="sibTrans" cxnId="{12C78F43-B1D8-4BD1-AC3B-230E57902F5A}">
      <dgm:prSet/>
      <dgm:spPr/>
      <dgm:t>
        <a:bodyPr/>
        <a:lstStyle/>
        <a:p>
          <a:endParaRPr lang="en-IN"/>
        </a:p>
      </dgm:t>
    </dgm:pt>
    <dgm:pt modelId="{10DD59B5-F7EF-4C4B-BD23-980236BBC0B6}">
      <dgm:prSet phldrT="[Text]"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</a:rPr>
            <a:t>They do not have a physical location </a:t>
          </a:r>
        </a:p>
      </dgm:t>
    </dgm:pt>
    <dgm:pt modelId="{9DE3008F-EC33-4B99-8B9C-8CF01E4A97CC}" type="parTrans" cxnId="{C2F7219D-10B0-4830-B794-132D8479BCBE}">
      <dgm:prSet/>
      <dgm:spPr/>
      <dgm:t>
        <a:bodyPr/>
        <a:lstStyle/>
        <a:p>
          <a:endParaRPr lang="en-IN"/>
        </a:p>
      </dgm:t>
    </dgm:pt>
    <dgm:pt modelId="{D8F6F143-D064-4A74-B7FA-626B775AA2C0}" type="sibTrans" cxnId="{C2F7219D-10B0-4830-B794-132D8479BCBE}">
      <dgm:prSet/>
      <dgm:spPr/>
      <dgm:t>
        <a:bodyPr/>
        <a:lstStyle/>
        <a:p>
          <a:endParaRPr lang="en-IN"/>
        </a:p>
      </dgm:t>
    </dgm:pt>
    <dgm:pt modelId="{94F872B5-C22F-4F5E-8DBB-F4AE3A2D48C0}">
      <dgm:prSet phldrT="[Text]"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</a:rPr>
            <a:t>They consist of network of dealers; No regulators</a:t>
          </a:r>
        </a:p>
      </dgm:t>
    </dgm:pt>
    <dgm:pt modelId="{4450DFCA-45B9-4BAB-BB71-C0D523844BC3}" type="parTrans" cxnId="{02E6556A-92B3-4A3D-BE3C-D81C2A4D1318}">
      <dgm:prSet/>
      <dgm:spPr/>
      <dgm:t>
        <a:bodyPr/>
        <a:lstStyle/>
        <a:p>
          <a:endParaRPr lang="en-IN"/>
        </a:p>
      </dgm:t>
    </dgm:pt>
    <dgm:pt modelId="{EF4F168A-B18A-4B33-B2F8-9DD280A0F838}" type="sibTrans" cxnId="{02E6556A-92B3-4A3D-BE3C-D81C2A4D1318}">
      <dgm:prSet/>
      <dgm:spPr/>
      <dgm:t>
        <a:bodyPr/>
        <a:lstStyle/>
        <a:p>
          <a:endParaRPr lang="en-IN"/>
        </a:p>
      </dgm:t>
    </dgm:pt>
    <dgm:pt modelId="{09C1AAB0-5087-40D3-9ECA-0FAEA7A6E68B}">
      <dgm:prSet phldrT="[Text]"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</a:rPr>
            <a:t>Players are connected by phone or computer networks </a:t>
          </a:r>
        </a:p>
      </dgm:t>
    </dgm:pt>
    <dgm:pt modelId="{669A011E-09DC-4AC5-9949-E3ADD9A7C6E2}" type="parTrans" cxnId="{A415908D-7D8A-48D0-AFCF-67E65C846597}">
      <dgm:prSet/>
      <dgm:spPr/>
      <dgm:t>
        <a:bodyPr/>
        <a:lstStyle/>
        <a:p>
          <a:endParaRPr lang="en-IN"/>
        </a:p>
      </dgm:t>
    </dgm:pt>
    <dgm:pt modelId="{2F8C6C36-DC8A-4126-B583-01D2C3CD30AD}" type="sibTrans" cxnId="{A415908D-7D8A-48D0-AFCF-67E65C846597}">
      <dgm:prSet/>
      <dgm:spPr/>
      <dgm:t>
        <a:bodyPr/>
        <a:lstStyle/>
        <a:p>
          <a:endParaRPr lang="en-IN"/>
        </a:p>
      </dgm:t>
    </dgm:pt>
    <dgm:pt modelId="{7E5D901E-2359-4AB8-8CAE-E1C375B6F169}">
      <dgm:prSet custT="1"/>
      <dgm:spPr/>
      <dgm:t>
        <a:bodyPr/>
        <a:lstStyle/>
        <a:p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Example: NASDAQ</a:t>
          </a:r>
        </a:p>
      </dgm:t>
    </dgm:pt>
    <dgm:pt modelId="{753FC00E-4C93-4CCC-A705-E2BC6577CC0A}" type="parTrans" cxnId="{812D45D0-B269-4BBD-A5E0-C34E02CE9544}">
      <dgm:prSet/>
      <dgm:spPr/>
      <dgm:t>
        <a:bodyPr/>
        <a:lstStyle/>
        <a:p>
          <a:endParaRPr lang="en-IN"/>
        </a:p>
      </dgm:t>
    </dgm:pt>
    <dgm:pt modelId="{5892828E-B207-4615-AABD-AB81C111CD67}" type="sibTrans" cxnId="{812D45D0-B269-4BBD-A5E0-C34E02CE9544}">
      <dgm:prSet/>
      <dgm:spPr/>
      <dgm:t>
        <a:bodyPr/>
        <a:lstStyle/>
        <a:p>
          <a:endParaRPr lang="en-IN"/>
        </a:p>
      </dgm:t>
    </dgm:pt>
    <dgm:pt modelId="{C27608CA-A925-4F09-B5D6-3FF5CCEFFAEE}" type="pres">
      <dgm:prSet presAssocID="{4F4425A6-10A2-4EAF-BA8A-222CA307AD4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91F14B-3C6B-4C3B-8B72-ED382A01AB7B}" type="pres">
      <dgm:prSet presAssocID="{5569BCF9-866A-4DF4-A894-E97837B8E355}" presName="root1" presStyleCnt="0"/>
      <dgm:spPr/>
    </dgm:pt>
    <dgm:pt modelId="{FECA3D2C-B8A3-443D-A588-041C24D58837}" type="pres">
      <dgm:prSet presAssocID="{5569BCF9-866A-4DF4-A894-E97837B8E355}" presName="LevelOneTextNode" presStyleLbl="node0" presStyleIdx="0" presStyleCnt="1" custScaleX="46569">
        <dgm:presLayoutVars>
          <dgm:chPref val="3"/>
        </dgm:presLayoutVars>
      </dgm:prSet>
      <dgm:spPr/>
    </dgm:pt>
    <dgm:pt modelId="{B646CF63-72E9-4A61-A835-92416D24CE48}" type="pres">
      <dgm:prSet presAssocID="{5569BCF9-866A-4DF4-A894-E97837B8E355}" presName="level2hierChild" presStyleCnt="0"/>
      <dgm:spPr/>
    </dgm:pt>
    <dgm:pt modelId="{D70CAB8D-BF12-4444-A09E-55824C95308D}" type="pres">
      <dgm:prSet presAssocID="{9DE3008F-EC33-4B99-8B9C-8CF01E4A97CC}" presName="conn2-1" presStyleLbl="parChTrans1D2" presStyleIdx="0" presStyleCnt="4"/>
      <dgm:spPr/>
    </dgm:pt>
    <dgm:pt modelId="{51313C4F-23C8-4FA6-8E82-564A2D030A79}" type="pres">
      <dgm:prSet presAssocID="{9DE3008F-EC33-4B99-8B9C-8CF01E4A97CC}" presName="connTx" presStyleLbl="parChTrans1D2" presStyleIdx="0" presStyleCnt="4"/>
      <dgm:spPr/>
    </dgm:pt>
    <dgm:pt modelId="{250A5F55-6F46-41DD-B6A8-CF4261D85A71}" type="pres">
      <dgm:prSet presAssocID="{10DD59B5-F7EF-4C4B-BD23-980236BBC0B6}" presName="root2" presStyleCnt="0"/>
      <dgm:spPr/>
    </dgm:pt>
    <dgm:pt modelId="{9ADF1C52-FF67-4FC8-A10E-53298768065F}" type="pres">
      <dgm:prSet presAssocID="{10DD59B5-F7EF-4C4B-BD23-980236BBC0B6}" presName="LevelTwoTextNode" presStyleLbl="node2" presStyleIdx="0" presStyleCnt="4">
        <dgm:presLayoutVars>
          <dgm:chPref val="3"/>
        </dgm:presLayoutVars>
      </dgm:prSet>
      <dgm:spPr/>
    </dgm:pt>
    <dgm:pt modelId="{A4192439-02D8-432B-861F-32A7CB0E6C2D}" type="pres">
      <dgm:prSet presAssocID="{10DD59B5-F7EF-4C4B-BD23-980236BBC0B6}" presName="level3hierChild" presStyleCnt="0"/>
      <dgm:spPr/>
    </dgm:pt>
    <dgm:pt modelId="{3C045368-614E-4121-8D3E-2A0C2AA5CA60}" type="pres">
      <dgm:prSet presAssocID="{4450DFCA-45B9-4BAB-BB71-C0D523844BC3}" presName="conn2-1" presStyleLbl="parChTrans1D2" presStyleIdx="1" presStyleCnt="4"/>
      <dgm:spPr/>
    </dgm:pt>
    <dgm:pt modelId="{1779D40B-09C3-4D8E-B242-54430F6EEBF6}" type="pres">
      <dgm:prSet presAssocID="{4450DFCA-45B9-4BAB-BB71-C0D523844BC3}" presName="connTx" presStyleLbl="parChTrans1D2" presStyleIdx="1" presStyleCnt="4"/>
      <dgm:spPr/>
    </dgm:pt>
    <dgm:pt modelId="{B692ED06-520B-473D-A277-B96D5B7A13E6}" type="pres">
      <dgm:prSet presAssocID="{94F872B5-C22F-4F5E-8DBB-F4AE3A2D48C0}" presName="root2" presStyleCnt="0"/>
      <dgm:spPr/>
    </dgm:pt>
    <dgm:pt modelId="{8205E009-4950-4F23-ADAD-01F241722A1D}" type="pres">
      <dgm:prSet presAssocID="{94F872B5-C22F-4F5E-8DBB-F4AE3A2D48C0}" presName="LevelTwoTextNode" presStyleLbl="node2" presStyleIdx="1" presStyleCnt="4">
        <dgm:presLayoutVars>
          <dgm:chPref val="3"/>
        </dgm:presLayoutVars>
      </dgm:prSet>
      <dgm:spPr/>
    </dgm:pt>
    <dgm:pt modelId="{FE8B4CB0-35BD-4ABD-95B4-47394E35C59B}" type="pres">
      <dgm:prSet presAssocID="{94F872B5-C22F-4F5E-8DBB-F4AE3A2D48C0}" presName="level3hierChild" presStyleCnt="0"/>
      <dgm:spPr/>
    </dgm:pt>
    <dgm:pt modelId="{5892D4C6-5102-4713-B9C6-0BD9808BBC22}" type="pres">
      <dgm:prSet presAssocID="{669A011E-09DC-4AC5-9949-E3ADD9A7C6E2}" presName="conn2-1" presStyleLbl="parChTrans1D2" presStyleIdx="2" presStyleCnt="4"/>
      <dgm:spPr/>
    </dgm:pt>
    <dgm:pt modelId="{94BEC54E-6110-41C4-9C2D-BC4B4C7F4187}" type="pres">
      <dgm:prSet presAssocID="{669A011E-09DC-4AC5-9949-E3ADD9A7C6E2}" presName="connTx" presStyleLbl="parChTrans1D2" presStyleIdx="2" presStyleCnt="4"/>
      <dgm:spPr/>
    </dgm:pt>
    <dgm:pt modelId="{ABC85681-4E1D-4613-8CF3-AA87F935B3B4}" type="pres">
      <dgm:prSet presAssocID="{09C1AAB0-5087-40D3-9ECA-0FAEA7A6E68B}" presName="root2" presStyleCnt="0"/>
      <dgm:spPr/>
    </dgm:pt>
    <dgm:pt modelId="{903B2EA8-A6CC-45A9-A86B-E1887D8E18BD}" type="pres">
      <dgm:prSet presAssocID="{09C1AAB0-5087-40D3-9ECA-0FAEA7A6E68B}" presName="LevelTwoTextNode" presStyleLbl="node2" presStyleIdx="2" presStyleCnt="4">
        <dgm:presLayoutVars>
          <dgm:chPref val="3"/>
        </dgm:presLayoutVars>
      </dgm:prSet>
      <dgm:spPr/>
    </dgm:pt>
    <dgm:pt modelId="{2B29EEE7-77FF-4484-87E9-CFBC70015AA5}" type="pres">
      <dgm:prSet presAssocID="{09C1AAB0-5087-40D3-9ECA-0FAEA7A6E68B}" presName="level3hierChild" presStyleCnt="0"/>
      <dgm:spPr/>
    </dgm:pt>
    <dgm:pt modelId="{781E1E93-1D6B-4F1E-BBE8-8C46F6E974D7}" type="pres">
      <dgm:prSet presAssocID="{753FC00E-4C93-4CCC-A705-E2BC6577CC0A}" presName="conn2-1" presStyleLbl="parChTrans1D2" presStyleIdx="3" presStyleCnt="4"/>
      <dgm:spPr/>
    </dgm:pt>
    <dgm:pt modelId="{99977D88-D71C-48ED-95DC-873256853C70}" type="pres">
      <dgm:prSet presAssocID="{753FC00E-4C93-4CCC-A705-E2BC6577CC0A}" presName="connTx" presStyleLbl="parChTrans1D2" presStyleIdx="3" presStyleCnt="4"/>
      <dgm:spPr/>
    </dgm:pt>
    <dgm:pt modelId="{B53F5E5F-9B14-474F-92B4-14350BBA179A}" type="pres">
      <dgm:prSet presAssocID="{7E5D901E-2359-4AB8-8CAE-E1C375B6F169}" presName="root2" presStyleCnt="0"/>
      <dgm:spPr/>
    </dgm:pt>
    <dgm:pt modelId="{FD018B1E-B68E-435B-A3D9-4711D635BC04}" type="pres">
      <dgm:prSet presAssocID="{7E5D901E-2359-4AB8-8CAE-E1C375B6F169}" presName="LevelTwoTextNode" presStyleLbl="node2" presStyleIdx="3" presStyleCnt="4">
        <dgm:presLayoutVars>
          <dgm:chPref val="3"/>
        </dgm:presLayoutVars>
      </dgm:prSet>
      <dgm:spPr/>
    </dgm:pt>
    <dgm:pt modelId="{859347C9-4BCB-48F0-B7C7-1C85A90615DD}" type="pres">
      <dgm:prSet presAssocID="{7E5D901E-2359-4AB8-8CAE-E1C375B6F169}" presName="level3hierChild" presStyleCnt="0"/>
      <dgm:spPr/>
    </dgm:pt>
  </dgm:ptLst>
  <dgm:cxnLst>
    <dgm:cxn modelId="{4B92B414-7D75-4B61-9B54-7D0FD2C84313}" type="presOf" srcId="{9DE3008F-EC33-4B99-8B9C-8CF01E4A97CC}" destId="{D70CAB8D-BF12-4444-A09E-55824C95308D}" srcOrd="0" destOrd="0" presId="urn:microsoft.com/office/officeart/2008/layout/HorizontalMultiLevelHierarchy"/>
    <dgm:cxn modelId="{C6D6FA28-4C2D-4547-B8F9-5DEA60C342EF}" type="presOf" srcId="{09C1AAB0-5087-40D3-9ECA-0FAEA7A6E68B}" destId="{903B2EA8-A6CC-45A9-A86B-E1887D8E18BD}" srcOrd="0" destOrd="0" presId="urn:microsoft.com/office/officeart/2008/layout/HorizontalMultiLevelHierarchy"/>
    <dgm:cxn modelId="{2F99D329-ABDD-4BD3-A5C5-1E6D24EEEB3F}" type="presOf" srcId="{4450DFCA-45B9-4BAB-BB71-C0D523844BC3}" destId="{1779D40B-09C3-4D8E-B242-54430F6EEBF6}" srcOrd="1" destOrd="0" presId="urn:microsoft.com/office/officeart/2008/layout/HorizontalMultiLevelHierarchy"/>
    <dgm:cxn modelId="{92D52F3C-6AAA-41A8-934F-C9795DD1551F}" type="presOf" srcId="{10DD59B5-F7EF-4C4B-BD23-980236BBC0B6}" destId="{9ADF1C52-FF67-4FC8-A10E-53298768065F}" srcOrd="0" destOrd="0" presId="urn:microsoft.com/office/officeart/2008/layout/HorizontalMultiLevelHierarchy"/>
    <dgm:cxn modelId="{12C78F43-B1D8-4BD1-AC3B-230E57902F5A}" srcId="{4F4425A6-10A2-4EAF-BA8A-222CA307AD4A}" destId="{5569BCF9-866A-4DF4-A894-E97837B8E355}" srcOrd="0" destOrd="0" parTransId="{4DB130E0-5E9B-42EE-9BB8-E4229BAC2C7D}" sibTransId="{29D0C436-5B01-4A20-97F4-0820DD807EBE}"/>
    <dgm:cxn modelId="{02E6556A-92B3-4A3D-BE3C-D81C2A4D1318}" srcId="{5569BCF9-866A-4DF4-A894-E97837B8E355}" destId="{94F872B5-C22F-4F5E-8DBB-F4AE3A2D48C0}" srcOrd="1" destOrd="0" parTransId="{4450DFCA-45B9-4BAB-BB71-C0D523844BC3}" sibTransId="{EF4F168A-B18A-4B33-B2F8-9DD280A0F838}"/>
    <dgm:cxn modelId="{8095104C-ABE5-4A03-88A4-C25B7255B951}" type="presOf" srcId="{4F4425A6-10A2-4EAF-BA8A-222CA307AD4A}" destId="{C27608CA-A925-4F09-B5D6-3FF5CCEFFAEE}" srcOrd="0" destOrd="0" presId="urn:microsoft.com/office/officeart/2008/layout/HorizontalMultiLevelHierarchy"/>
    <dgm:cxn modelId="{8D8BFF72-E69A-42E0-8FB7-8EF335BED114}" type="presOf" srcId="{753FC00E-4C93-4CCC-A705-E2BC6577CC0A}" destId="{99977D88-D71C-48ED-95DC-873256853C70}" srcOrd="1" destOrd="0" presId="urn:microsoft.com/office/officeart/2008/layout/HorizontalMultiLevelHierarchy"/>
    <dgm:cxn modelId="{6B5D5855-9BB8-4449-9D15-848169EB99F4}" type="presOf" srcId="{7E5D901E-2359-4AB8-8CAE-E1C375B6F169}" destId="{FD018B1E-B68E-435B-A3D9-4711D635BC04}" srcOrd="0" destOrd="0" presId="urn:microsoft.com/office/officeart/2008/layout/HorizontalMultiLevelHierarchy"/>
    <dgm:cxn modelId="{672B0178-A0AE-4136-8D00-6608EC5DFFE0}" type="presOf" srcId="{669A011E-09DC-4AC5-9949-E3ADD9A7C6E2}" destId="{5892D4C6-5102-4713-B9C6-0BD9808BBC22}" srcOrd="0" destOrd="0" presId="urn:microsoft.com/office/officeart/2008/layout/HorizontalMultiLevelHierarchy"/>
    <dgm:cxn modelId="{A415908D-7D8A-48D0-AFCF-67E65C846597}" srcId="{5569BCF9-866A-4DF4-A894-E97837B8E355}" destId="{09C1AAB0-5087-40D3-9ECA-0FAEA7A6E68B}" srcOrd="2" destOrd="0" parTransId="{669A011E-09DC-4AC5-9949-E3ADD9A7C6E2}" sibTransId="{2F8C6C36-DC8A-4126-B583-01D2C3CD30AD}"/>
    <dgm:cxn modelId="{8DBAE88F-47E0-4C4C-BBF9-7AA15ED7B2B9}" type="presOf" srcId="{4450DFCA-45B9-4BAB-BB71-C0D523844BC3}" destId="{3C045368-614E-4121-8D3E-2A0C2AA5CA60}" srcOrd="0" destOrd="0" presId="urn:microsoft.com/office/officeart/2008/layout/HorizontalMultiLevelHierarchy"/>
    <dgm:cxn modelId="{5BA46298-72C2-4A86-834C-31918EC73B3B}" type="presOf" srcId="{94F872B5-C22F-4F5E-8DBB-F4AE3A2D48C0}" destId="{8205E009-4950-4F23-ADAD-01F241722A1D}" srcOrd="0" destOrd="0" presId="urn:microsoft.com/office/officeart/2008/layout/HorizontalMultiLevelHierarchy"/>
    <dgm:cxn modelId="{C2F7219D-10B0-4830-B794-132D8479BCBE}" srcId="{5569BCF9-866A-4DF4-A894-E97837B8E355}" destId="{10DD59B5-F7EF-4C4B-BD23-980236BBC0B6}" srcOrd="0" destOrd="0" parTransId="{9DE3008F-EC33-4B99-8B9C-8CF01E4A97CC}" sibTransId="{D8F6F143-D064-4A74-B7FA-626B775AA2C0}"/>
    <dgm:cxn modelId="{70F079AD-E74C-447D-B09D-FE51A9DC4037}" type="presOf" srcId="{669A011E-09DC-4AC5-9949-E3ADD9A7C6E2}" destId="{94BEC54E-6110-41C4-9C2D-BC4B4C7F4187}" srcOrd="1" destOrd="0" presId="urn:microsoft.com/office/officeart/2008/layout/HorizontalMultiLevelHierarchy"/>
    <dgm:cxn modelId="{812D45D0-B269-4BBD-A5E0-C34E02CE9544}" srcId="{5569BCF9-866A-4DF4-A894-E97837B8E355}" destId="{7E5D901E-2359-4AB8-8CAE-E1C375B6F169}" srcOrd="3" destOrd="0" parTransId="{753FC00E-4C93-4CCC-A705-E2BC6577CC0A}" sibTransId="{5892828E-B207-4615-AABD-AB81C111CD67}"/>
    <dgm:cxn modelId="{B23793DC-CF97-42D4-A693-EF2E5A8357C2}" type="presOf" srcId="{9DE3008F-EC33-4B99-8B9C-8CF01E4A97CC}" destId="{51313C4F-23C8-4FA6-8E82-564A2D030A79}" srcOrd="1" destOrd="0" presId="urn:microsoft.com/office/officeart/2008/layout/HorizontalMultiLevelHierarchy"/>
    <dgm:cxn modelId="{948B4BEE-4DFD-45CB-A6F2-264378CCE6E9}" type="presOf" srcId="{753FC00E-4C93-4CCC-A705-E2BC6577CC0A}" destId="{781E1E93-1D6B-4F1E-BBE8-8C46F6E974D7}" srcOrd="0" destOrd="0" presId="urn:microsoft.com/office/officeart/2008/layout/HorizontalMultiLevelHierarchy"/>
    <dgm:cxn modelId="{BE9397F4-D58B-4676-9AE6-90082C96F76B}" type="presOf" srcId="{5569BCF9-866A-4DF4-A894-E97837B8E355}" destId="{FECA3D2C-B8A3-443D-A588-041C24D58837}" srcOrd="0" destOrd="0" presId="urn:microsoft.com/office/officeart/2008/layout/HorizontalMultiLevelHierarchy"/>
    <dgm:cxn modelId="{14F3F9EF-5B89-4D4B-BD13-C2FEE7BDE38C}" type="presParOf" srcId="{C27608CA-A925-4F09-B5D6-3FF5CCEFFAEE}" destId="{C091F14B-3C6B-4C3B-8B72-ED382A01AB7B}" srcOrd="0" destOrd="0" presId="urn:microsoft.com/office/officeart/2008/layout/HorizontalMultiLevelHierarchy"/>
    <dgm:cxn modelId="{D52FF77F-0595-4E9F-9414-C25235BC8A41}" type="presParOf" srcId="{C091F14B-3C6B-4C3B-8B72-ED382A01AB7B}" destId="{FECA3D2C-B8A3-443D-A588-041C24D58837}" srcOrd="0" destOrd="0" presId="urn:microsoft.com/office/officeart/2008/layout/HorizontalMultiLevelHierarchy"/>
    <dgm:cxn modelId="{40D7B523-674B-4EF1-837F-743EFF782AC7}" type="presParOf" srcId="{C091F14B-3C6B-4C3B-8B72-ED382A01AB7B}" destId="{B646CF63-72E9-4A61-A835-92416D24CE48}" srcOrd="1" destOrd="0" presId="urn:microsoft.com/office/officeart/2008/layout/HorizontalMultiLevelHierarchy"/>
    <dgm:cxn modelId="{846EB0CD-6D81-4804-92C3-1E602B8B163D}" type="presParOf" srcId="{B646CF63-72E9-4A61-A835-92416D24CE48}" destId="{D70CAB8D-BF12-4444-A09E-55824C95308D}" srcOrd="0" destOrd="0" presId="urn:microsoft.com/office/officeart/2008/layout/HorizontalMultiLevelHierarchy"/>
    <dgm:cxn modelId="{BD5CCD87-3EB1-4E3B-BC92-4F90A3E3883E}" type="presParOf" srcId="{D70CAB8D-BF12-4444-A09E-55824C95308D}" destId="{51313C4F-23C8-4FA6-8E82-564A2D030A79}" srcOrd="0" destOrd="0" presId="urn:microsoft.com/office/officeart/2008/layout/HorizontalMultiLevelHierarchy"/>
    <dgm:cxn modelId="{F1C51C98-FFF5-4583-8ED4-2D9502707F89}" type="presParOf" srcId="{B646CF63-72E9-4A61-A835-92416D24CE48}" destId="{250A5F55-6F46-41DD-B6A8-CF4261D85A71}" srcOrd="1" destOrd="0" presId="urn:microsoft.com/office/officeart/2008/layout/HorizontalMultiLevelHierarchy"/>
    <dgm:cxn modelId="{8A644CC6-9CC3-48EE-A2B5-9273B592772D}" type="presParOf" srcId="{250A5F55-6F46-41DD-B6A8-CF4261D85A71}" destId="{9ADF1C52-FF67-4FC8-A10E-53298768065F}" srcOrd="0" destOrd="0" presId="urn:microsoft.com/office/officeart/2008/layout/HorizontalMultiLevelHierarchy"/>
    <dgm:cxn modelId="{E73FC680-774F-4C11-8360-8DA63824AC79}" type="presParOf" srcId="{250A5F55-6F46-41DD-B6A8-CF4261D85A71}" destId="{A4192439-02D8-432B-861F-32A7CB0E6C2D}" srcOrd="1" destOrd="0" presId="urn:microsoft.com/office/officeart/2008/layout/HorizontalMultiLevelHierarchy"/>
    <dgm:cxn modelId="{0DBA5C3F-7186-4E86-8975-0648553DA0F8}" type="presParOf" srcId="{B646CF63-72E9-4A61-A835-92416D24CE48}" destId="{3C045368-614E-4121-8D3E-2A0C2AA5CA60}" srcOrd="2" destOrd="0" presId="urn:microsoft.com/office/officeart/2008/layout/HorizontalMultiLevelHierarchy"/>
    <dgm:cxn modelId="{F5598812-414C-46B3-AC09-6BC89D183913}" type="presParOf" srcId="{3C045368-614E-4121-8D3E-2A0C2AA5CA60}" destId="{1779D40B-09C3-4D8E-B242-54430F6EEBF6}" srcOrd="0" destOrd="0" presId="urn:microsoft.com/office/officeart/2008/layout/HorizontalMultiLevelHierarchy"/>
    <dgm:cxn modelId="{19E63CBB-6FBF-4C86-BE72-5B521E4631F8}" type="presParOf" srcId="{B646CF63-72E9-4A61-A835-92416D24CE48}" destId="{B692ED06-520B-473D-A277-B96D5B7A13E6}" srcOrd="3" destOrd="0" presId="urn:microsoft.com/office/officeart/2008/layout/HorizontalMultiLevelHierarchy"/>
    <dgm:cxn modelId="{BC7655F1-9D89-47B9-AC16-111B7B399B12}" type="presParOf" srcId="{B692ED06-520B-473D-A277-B96D5B7A13E6}" destId="{8205E009-4950-4F23-ADAD-01F241722A1D}" srcOrd="0" destOrd="0" presId="urn:microsoft.com/office/officeart/2008/layout/HorizontalMultiLevelHierarchy"/>
    <dgm:cxn modelId="{74E1274A-C4BF-4DF9-8034-0A42032D86A1}" type="presParOf" srcId="{B692ED06-520B-473D-A277-B96D5B7A13E6}" destId="{FE8B4CB0-35BD-4ABD-95B4-47394E35C59B}" srcOrd="1" destOrd="0" presId="urn:microsoft.com/office/officeart/2008/layout/HorizontalMultiLevelHierarchy"/>
    <dgm:cxn modelId="{DEF3D848-09FE-48F7-9F45-51D5BC88922D}" type="presParOf" srcId="{B646CF63-72E9-4A61-A835-92416D24CE48}" destId="{5892D4C6-5102-4713-B9C6-0BD9808BBC22}" srcOrd="4" destOrd="0" presId="urn:microsoft.com/office/officeart/2008/layout/HorizontalMultiLevelHierarchy"/>
    <dgm:cxn modelId="{FCDA585B-B0A1-4ED5-B3B0-B1F368C8F2CE}" type="presParOf" srcId="{5892D4C6-5102-4713-B9C6-0BD9808BBC22}" destId="{94BEC54E-6110-41C4-9C2D-BC4B4C7F4187}" srcOrd="0" destOrd="0" presId="urn:microsoft.com/office/officeart/2008/layout/HorizontalMultiLevelHierarchy"/>
    <dgm:cxn modelId="{59C8CEE6-3636-4231-B4EB-8CDCD8D11EAF}" type="presParOf" srcId="{B646CF63-72E9-4A61-A835-92416D24CE48}" destId="{ABC85681-4E1D-4613-8CF3-AA87F935B3B4}" srcOrd="5" destOrd="0" presId="urn:microsoft.com/office/officeart/2008/layout/HorizontalMultiLevelHierarchy"/>
    <dgm:cxn modelId="{597786F6-C25B-485C-B2DA-6DA5F2747E69}" type="presParOf" srcId="{ABC85681-4E1D-4613-8CF3-AA87F935B3B4}" destId="{903B2EA8-A6CC-45A9-A86B-E1887D8E18BD}" srcOrd="0" destOrd="0" presId="urn:microsoft.com/office/officeart/2008/layout/HorizontalMultiLevelHierarchy"/>
    <dgm:cxn modelId="{742C23B2-4881-4DA6-8399-00E4DF45D279}" type="presParOf" srcId="{ABC85681-4E1D-4613-8CF3-AA87F935B3B4}" destId="{2B29EEE7-77FF-4484-87E9-CFBC70015AA5}" srcOrd="1" destOrd="0" presId="urn:microsoft.com/office/officeart/2008/layout/HorizontalMultiLevelHierarchy"/>
    <dgm:cxn modelId="{6ABBBCB8-C998-4A8C-8F80-56903B989DA4}" type="presParOf" srcId="{B646CF63-72E9-4A61-A835-92416D24CE48}" destId="{781E1E93-1D6B-4F1E-BBE8-8C46F6E974D7}" srcOrd="6" destOrd="0" presId="urn:microsoft.com/office/officeart/2008/layout/HorizontalMultiLevelHierarchy"/>
    <dgm:cxn modelId="{3D26EE4D-1B37-4F6C-85EE-0946F4A7C7C3}" type="presParOf" srcId="{781E1E93-1D6B-4F1E-BBE8-8C46F6E974D7}" destId="{99977D88-D71C-48ED-95DC-873256853C70}" srcOrd="0" destOrd="0" presId="urn:microsoft.com/office/officeart/2008/layout/HorizontalMultiLevelHierarchy"/>
    <dgm:cxn modelId="{B9A8533B-9A15-42F7-BDBC-01CD7DD46AFC}" type="presParOf" srcId="{B646CF63-72E9-4A61-A835-92416D24CE48}" destId="{B53F5E5F-9B14-474F-92B4-14350BBA179A}" srcOrd="7" destOrd="0" presId="urn:microsoft.com/office/officeart/2008/layout/HorizontalMultiLevelHierarchy"/>
    <dgm:cxn modelId="{A7E396F9-E44F-4693-BDFA-19E82FA5FA8C}" type="presParOf" srcId="{B53F5E5F-9B14-474F-92B4-14350BBA179A}" destId="{FD018B1E-B68E-435B-A3D9-4711D635BC04}" srcOrd="0" destOrd="0" presId="urn:microsoft.com/office/officeart/2008/layout/HorizontalMultiLevelHierarchy"/>
    <dgm:cxn modelId="{7E831CB1-A1E2-4C76-875C-72FF69E5B42A}" type="presParOf" srcId="{B53F5E5F-9B14-474F-92B4-14350BBA179A}" destId="{859347C9-4BCB-48F0-B7C7-1C85A90615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425A6-10A2-4EAF-BA8A-222CA307AD4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569BCF9-866A-4DF4-A894-E97837B8E35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IN" sz="1800" dirty="0">
              <a:latin typeface="Calibri" panose="020F0502020204030204" pitchFamily="34" charset="0"/>
            </a:rPr>
            <a:t>Exchange Trading</a:t>
          </a:r>
        </a:p>
      </dgm:t>
    </dgm:pt>
    <dgm:pt modelId="{4DB130E0-5E9B-42EE-9BB8-E4229BAC2C7D}" type="parTrans" cxnId="{12C78F43-B1D8-4BD1-AC3B-230E57902F5A}">
      <dgm:prSet/>
      <dgm:spPr/>
      <dgm:t>
        <a:bodyPr/>
        <a:lstStyle/>
        <a:p>
          <a:endParaRPr lang="en-IN"/>
        </a:p>
      </dgm:t>
    </dgm:pt>
    <dgm:pt modelId="{29D0C436-5B01-4A20-97F4-0820DD807EBE}" type="sibTrans" cxnId="{12C78F43-B1D8-4BD1-AC3B-230E57902F5A}">
      <dgm:prSet/>
      <dgm:spPr/>
      <dgm:t>
        <a:bodyPr/>
        <a:lstStyle/>
        <a:p>
          <a:endParaRPr lang="en-IN"/>
        </a:p>
      </dgm:t>
    </dgm:pt>
    <dgm:pt modelId="{10DD59B5-F7EF-4C4B-BD23-980236BBC0B6}">
      <dgm:prSet phldrT="[Text]" custT="1"/>
      <dgm:spPr/>
      <dgm:t>
        <a:bodyPr/>
        <a:lstStyle/>
        <a:p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They have a physical location where trading takes place. </a:t>
          </a:r>
        </a:p>
      </dgm:t>
    </dgm:pt>
    <dgm:pt modelId="{9DE3008F-EC33-4B99-8B9C-8CF01E4A97CC}" type="parTrans" cxnId="{C2F7219D-10B0-4830-B794-132D8479BCBE}">
      <dgm:prSet/>
      <dgm:spPr/>
      <dgm:t>
        <a:bodyPr/>
        <a:lstStyle/>
        <a:p>
          <a:endParaRPr lang="en-IN"/>
        </a:p>
      </dgm:t>
    </dgm:pt>
    <dgm:pt modelId="{D8F6F143-D064-4A74-B7FA-626B775AA2C0}" type="sibTrans" cxnId="{C2F7219D-10B0-4830-B794-132D8479BCBE}">
      <dgm:prSet/>
      <dgm:spPr/>
      <dgm:t>
        <a:bodyPr/>
        <a:lstStyle/>
        <a:p>
          <a:endParaRPr lang="en-IN"/>
        </a:p>
      </dgm:t>
    </dgm:pt>
    <dgm:pt modelId="{94F872B5-C22F-4F5E-8DBB-F4AE3A2D48C0}">
      <dgm:prSet phldrT="[Text]" custT="1"/>
      <dgm:spPr/>
      <dgm:t>
        <a:bodyPr/>
        <a:lstStyle/>
        <a:p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They are transparent; Monitored by regulators</a:t>
          </a:r>
        </a:p>
      </dgm:t>
    </dgm:pt>
    <dgm:pt modelId="{4450DFCA-45B9-4BAB-BB71-C0D523844BC3}" type="parTrans" cxnId="{02E6556A-92B3-4A3D-BE3C-D81C2A4D1318}">
      <dgm:prSet/>
      <dgm:spPr/>
      <dgm:t>
        <a:bodyPr/>
        <a:lstStyle/>
        <a:p>
          <a:endParaRPr lang="en-IN"/>
        </a:p>
      </dgm:t>
    </dgm:pt>
    <dgm:pt modelId="{EF4F168A-B18A-4B33-B2F8-9DD280A0F838}" type="sibTrans" cxnId="{02E6556A-92B3-4A3D-BE3C-D81C2A4D1318}">
      <dgm:prSet/>
      <dgm:spPr/>
      <dgm:t>
        <a:bodyPr/>
        <a:lstStyle/>
        <a:p>
          <a:endParaRPr lang="en-IN"/>
        </a:p>
      </dgm:t>
    </dgm:pt>
    <dgm:pt modelId="{09C1AAB0-5087-40D3-9ECA-0FAEA7A6E68B}">
      <dgm:prSet phldrT="[Text]" custT="1"/>
      <dgm:spPr/>
      <dgm:t>
        <a:bodyPr/>
        <a:lstStyle/>
        <a:p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Players are bound to trade on the exchange</a:t>
          </a:r>
        </a:p>
      </dgm:t>
    </dgm:pt>
    <dgm:pt modelId="{669A011E-09DC-4AC5-9949-E3ADD9A7C6E2}" type="parTrans" cxnId="{A415908D-7D8A-48D0-AFCF-67E65C846597}">
      <dgm:prSet/>
      <dgm:spPr/>
      <dgm:t>
        <a:bodyPr/>
        <a:lstStyle/>
        <a:p>
          <a:endParaRPr lang="en-IN"/>
        </a:p>
      </dgm:t>
    </dgm:pt>
    <dgm:pt modelId="{2F8C6C36-DC8A-4126-B583-01D2C3CD30AD}" type="sibTrans" cxnId="{A415908D-7D8A-48D0-AFCF-67E65C846597}">
      <dgm:prSet/>
      <dgm:spPr/>
      <dgm:t>
        <a:bodyPr/>
        <a:lstStyle/>
        <a:p>
          <a:endParaRPr lang="en-IN"/>
        </a:p>
      </dgm:t>
    </dgm:pt>
    <dgm:pt modelId="{F6B69D87-6C93-42F1-886F-99851FFC0444}">
      <dgm:prSet custT="1"/>
      <dgm:spPr/>
      <dgm:t>
        <a:bodyPr/>
        <a:lstStyle/>
        <a:p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Example: NYSE, LSE, AMEX</a:t>
          </a:r>
        </a:p>
      </dgm:t>
    </dgm:pt>
    <dgm:pt modelId="{8DB45B69-5F6B-472D-8AEA-CD138ED6821A}" type="parTrans" cxnId="{71A9D907-7F43-401E-8EE7-7710BA27378F}">
      <dgm:prSet/>
      <dgm:spPr/>
      <dgm:t>
        <a:bodyPr/>
        <a:lstStyle/>
        <a:p>
          <a:endParaRPr lang="en-IN"/>
        </a:p>
      </dgm:t>
    </dgm:pt>
    <dgm:pt modelId="{BB969499-662F-45FA-9D89-94F2E98B7D66}" type="sibTrans" cxnId="{71A9D907-7F43-401E-8EE7-7710BA27378F}">
      <dgm:prSet/>
      <dgm:spPr/>
      <dgm:t>
        <a:bodyPr/>
        <a:lstStyle/>
        <a:p>
          <a:endParaRPr lang="en-IN"/>
        </a:p>
      </dgm:t>
    </dgm:pt>
    <dgm:pt modelId="{C27608CA-A925-4F09-B5D6-3FF5CCEFFAEE}" type="pres">
      <dgm:prSet presAssocID="{4F4425A6-10A2-4EAF-BA8A-222CA307AD4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91F14B-3C6B-4C3B-8B72-ED382A01AB7B}" type="pres">
      <dgm:prSet presAssocID="{5569BCF9-866A-4DF4-A894-E97837B8E355}" presName="root1" presStyleCnt="0"/>
      <dgm:spPr/>
    </dgm:pt>
    <dgm:pt modelId="{FECA3D2C-B8A3-443D-A588-041C24D58837}" type="pres">
      <dgm:prSet presAssocID="{5569BCF9-866A-4DF4-A894-E97837B8E355}" presName="LevelOneTextNode" presStyleLbl="node0" presStyleIdx="0" presStyleCnt="1" custScaleX="46569" custLinFactNeighborX="0">
        <dgm:presLayoutVars>
          <dgm:chPref val="3"/>
        </dgm:presLayoutVars>
      </dgm:prSet>
      <dgm:spPr/>
    </dgm:pt>
    <dgm:pt modelId="{B646CF63-72E9-4A61-A835-92416D24CE48}" type="pres">
      <dgm:prSet presAssocID="{5569BCF9-866A-4DF4-A894-E97837B8E355}" presName="level2hierChild" presStyleCnt="0"/>
      <dgm:spPr/>
    </dgm:pt>
    <dgm:pt modelId="{D70CAB8D-BF12-4444-A09E-55824C95308D}" type="pres">
      <dgm:prSet presAssocID="{9DE3008F-EC33-4B99-8B9C-8CF01E4A97CC}" presName="conn2-1" presStyleLbl="parChTrans1D2" presStyleIdx="0" presStyleCnt="4"/>
      <dgm:spPr/>
    </dgm:pt>
    <dgm:pt modelId="{51313C4F-23C8-4FA6-8E82-564A2D030A79}" type="pres">
      <dgm:prSet presAssocID="{9DE3008F-EC33-4B99-8B9C-8CF01E4A97CC}" presName="connTx" presStyleLbl="parChTrans1D2" presStyleIdx="0" presStyleCnt="4"/>
      <dgm:spPr/>
    </dgm:pt>
    <dgm:pt modelId="{250A5F55-6F46-41DD-B6A8-CF4261D85A71}" type="pres">
      <dgm:prSet presAssocID="{10DD59B5-F7EF-4C4B-BD23-980236BBC0B6}" presName="root2" presStyleCnt="0"/>
      <dgm:spPr/>
    </dgm:pt>
    <dgm:pt modelId="{9ADF1C52-FF67-4FC8-A10E-53298768065F}" type="pres">
      <dgm:prSet presAssocID="{10DD59B5-F7EF-4C4B-BD23-980236BBC0B6}" presName="LevelTwoTextNode" presStyleLbl="node2" presStyleIdx="0" presStyleCnt="4">
        <dgm:presLayoutVars>
          <dgm:chPref val="3"/>
        </dgm:presLayoutVars>
      </dgm:prSet>
      <dgm:spPr/>
    </dgm:pt>
    <dgm:pt modelId="{A4192439-02D8-432B-861F-32A7CB0E6C2D}" type="pres">
      <dgm:prSet presAssocID="{10DD59B5-F7EF-4C4B-BD23-980236BBC0B6}" presName="level3hierChild" presStyleCnt="0"/>
      <dgm:spPr/>
    </dgm:pt>
    <dgm:pt modelId="{3C045368-614E-4121-8D3E-2A0C2AA5CA60}" type="pres">
      <dgm:prSet presAssocID="{4450DFCA-45B9-4BAB-BB71-C0D523844BC3}" presName="conn2-1" presStyleLbl="parChTrans1D2" presStyleIdx="1" presStyleCnt="4"/>
      <dgm:spPr/>
    </dgm:pt>
    <dgm:pt modelId="{1779D40B-09C3-4D8E-B242-54430F6EEBF6}" type="pres">
      <dgm:prSet presAssocID="{4450DFCA-45B9-4BAB-BB71-C0D523844BC3}" presName="connTx" presStyleLbl="parChTrans1D2" presStyleIdx="1" presStyleCnt="4"/>
      <dgm:spPr/>
    </dgm:pt>
    <dgm:pt modelId="{B692ED06-520B-473D-A277-B96D5B7A13E6}" type="pres">
      <dgm:prSet presAssocID="{94F872B5-C22F-4F5E-8DBB-F4AE3A2D48C0}" presName="root2" presStyleCnt="0"/>
      <dgm:spPr/>
    </dgm:pt>
    <dgm:pt modelId="{8205E009-4950-4F23-ADAD-01F241722A1D}" type="pres">
      <dgm:prSet presAssocID="{94F872B5-C22F-4F5E-8DBB-F4AE3A2D48C0}" presName="LevelTwoTextNode" presStyleLbl="node2" presStyleIdx="1" presStyleCnt="4">
        <dgm:presLayoutVars>
          <dgm:chPref val="3"/>
        </dgm:presLayoutVars>
      </dgm:prSet>
      <dgm:spPr/>
    </dgm:pt>
    <dgm:pt modelId="{FE8B4CB0-35BD-4ABD-95B4-47394E35C59B}" type="pres">
      <dgm:prSet presAssocID="{94F872B5-C22F-4F5E-8DBB-F4AE3A2D48C0}" presName="level3hierChild" presStyleCnt="0"/>
      <dgm:spPr/>
    </dgm:pt>
    <dgm:pt modelId="{5892D4C6-5102-4713-B9C6-0BD9808BBC22}" type="pres">
      <dgm:prSet presAssocID="{669A011E-09DC-4AC5-9949-E3ADD9A7C6E2}" presName="conn2-1" presStyleLbl="parChTrans1D2" presStyleIdx="2" presStyleCnt="4"/>
      <dgm:spPr/>
    </dgm:pt>
    <dgm:pt modelId="{94BEC54E-6110-41C4-9C2D-BC4B4C7F4187}" type="pres">
      <dgm:prSet presAssocID="{669A011E-09DC-4AC5-9949-E3ADD9A7C6E2}" presName="connTx" presStyleLbl="parChTrans1D2" presStyleIdx="2" presStyleCnt="4"/>
      <dgm:spPr/>
    </dgm:pt>
    <dgm:pt modelId="{ABC85681-4E1D-4613-8CF3-AA87F935B3B4}" type="pres">
      <dgm:prSet presAssocID="{09C1AAB0-5087-40D3-9ECA-0FAEA7A6E68B}" presName="root2" presStyleCnt="0"/>
      <dgm:spPr/>
    </dgm:pt>
    <dgm:pt modelId="{903B2EA8-A6CC-45A9-A86B-E1887D8E18BD}" type="pres">
      <dgm:prSet presAssocID="{09C1AAB0-5087-40D3-9ECA-0FAEA7A6E68B}" presName="LevelTwoTextNode" presStyleLbl="node2" presStyleIdx="2" presStyleCnt="4">
        <dgm:presLayoutVars>
          <dgm:chPref val="3"/>
        </dgm:presLayoutVars>
      </dgm:prSet>
      <dgm:spPr/>
    </dgm:pt>
    <dgm:pt modelId="{2B29EEE7-77FF-4484-87E9-CFBC70015AA5}" type="pres">
      <dgm:prSet presAssocID="{09C1AAB0-5087-40D3-9ECA-0FAEA7A6E68B}" presName="level3hierChild" presStyleCnt="0"/>
      <dgm:spPr/>
    </dgm:pt>
    <dgm:pt modelId="{2674B99E-1D68-4E6C-B00A-D2436B19D3CC}" type="pres">
      <dgm:prSet presAssocID="{8DB45B69-5F6B-472D-8AEA-CD138ED6821A}" presName="conn2-1" presStyleLbl="parChTrans1D2" presStyleIdx="3" presStyleCnt="4"/>
      <dgm:spPr/>
    </dgm:pt>
    <dgm:pt modelId="{C011FB22-3F0C-442F-859D-2A8859F1FE6E}" type="pres">
      <dgm:prSet presAssocID="{8DB45B69-5F6B-472D-8AEA-CD138ED6821A}" presName="connTx" presStyleLbl="parChTrans1D2" presStyleIdx="3" presStyleCnt="4"/>
      <dgm:spPr/>
    </dgm:pt>
    <dgm:pt modelId="{D99B6382-8A7C-47CD-9FD3-982CBFC143BE}" type="pres">
      <dgm:prSet presAssocID="{F6B69D87-6C93-42F1-886F-99851FFC0444}" presName="root2" presStyleCnt="0"/>
      <dgm:spPr/>
    </dgm:pt>
    <dgm:pt modelId="{A3444E77-9025-462A-986E-CAA77B65D5AC}" type="pres">
      <dgm:prSet presAssocID="{F6B69D87-6C93-42F1-886F-99851FFC0444}" presName="LevelTwoTextNode" presStyleLbl="node2" presStyleIdx="3" presStyleCnt="4">
        <dgm:presLayoutVars>
          <dgm:chPref val="3"/>
        </dgm:presLayoutVars>
      </dgm:prSet>
      <dgm:spPr/>
    </dgm:pt>
    <dgm:pt modelId="{BE2C6466-0374-448F-8FFF-B890CBA487F4}" type="pres">
      <dgm:prSet presAssocID="{F6B69D87-6C93-42F1-886F-99851FFC0444}" presName="level3hierChild" presStyleCnt="0"/>
      <dgm:spPr/>
    </dgm:pt>
  </dgm:ptLst>
  <dgm:cxnLst>
    <dgm:cxn modelId="{71A9D907-7F43-401E-8EE7-7710BA27378F}" srcId="{5569BCF9-866A-4DF4-A894-E97837B8E355}" destId="{F6B69D87-6C93-42F1-886F-99851FFC0444}" srcOrd="3" destOrd="0" parTransId="{8DB45B69-5F6B-472D-8AEA-CD138ED6821A}" sibTransId="{BB969499-662F-45FA-9D89-94F2E98B7D66}"/>
    <dgm:cxn modelId="{4B92B414-7D75-4B61-9B54-7D0FD2C84313}" type="presOf" srcId="{9DE3008F-EC33-4B99-8B9C-8CF01E4A97CC}" destId="{D70CAB8D-BF12-4444-A09E-55824C95308D}" srcOrd="0" destOrd="0" presId="urn:microsoft.com/office/officeart/2008/layout/HorizontalMultiLevelHierarchy"/>
    <dgm:cxn modelId="{C6D6FA28-4C2D-4547-B8F9-5DEA60C342EF}" type="presOf" srcId="{09C1AAB0-5087-40D3-9ECA-0FAEA7A6E68B}" destId="{903B2EA8-A6CC-45A9-A86B-E1887D8E18BD}" srcOrd="0" destOrd="0" presId="urn:microsoft.com/office/officeart/2008/layout/HorizontalMultiLevelHierarchy"/>
    <dgm:cxn modelId="{2F99D329-ABDD-4BD3-A5C5-1E6D24EEEB3F}" type="presOf" srcId="{4450DFCA-45B9-4BAB-BB71-C0D523844BC3}" destId="{1779D40B-09C3-4D8E-B242-54430F6EEBF6}" srcOrd="1" destOrd="0" presId="urn:microsoft.com/office/officeart/2008/layout/HorizontalMultiLevelHierarchy"/>
    <dgm:cxn modelId="{92D52F3C-6AAA-41A8-934F-C9795DD1551F}" type="presOf" srcId="{10DD59B5-F7EF-4C4B-BD23-980236BBC0B6}" destId="{9ADF1C52-FF67-4FC8-A10E-53298768065F}" srcOrd="0" destOrd="0" presId="urn:microsoft.com/office/officeart/2008/layout/HorizontalMultiLevelHierarchy"/>
    <dgm:cxn modelId="{4EFDB75E-4FF8-4B30-B802-841FB4791C83}" type="presOf" srcId="{8DB45B69-5F6B-472D-8AEA-CD138ED6821A}" destId="{2674B99E-1D68-4E6C-B00A-D2436B19D3CC}" srcOrd="0" destOrd="0" presId="urn:microsoft.com/office/officeart/2008/layout/HorizontalMultiLevelHierarchy"/>
    <dgm:cxn modelId="{12C78F43-B1D8-4BD1-AC3B-230E57902F5A}" srcId="{4F4425A6-10A2-4EAF-BA8A-222CA307AD4A}" destId="{5569BCF9-866A-4DF4-A894-E97837B8E355}" srcOrd="0" destOrd="0" parTransId="{4DB130E0-5E9B-42EE-9BB8-E4229BAC2C7D}" sibTransId="{29D0C436-5B01-4A20-97F4-0820DD807EBE}"/>
    <dgm:cxn modelId="{02E6556A-92B3-4A3D-BE3C-D81C2A4D1318}" srcId="{5569BCF9-866A-4DF4-A894-E97837B8E355}" destId="{94F872B5-C22F-4F5E-8DBB-F4AE3A2D48C0}" srcOrd="1" destOrd="0" parTransId="{4450DFCA-45B9-4BAB-BB71-C0D523844BC3}" sibTransId="{EF4F168A-B18A-4B33-B2F8-9DD280A0F838}"/>
    <dgm:cxn modelId="{8095104C-ABE5-4A03-88A4-C25B7255B951}" type="presOf" srcId="{4F4425A6-10A2-4EAF-BA8A-222CA307AD4A}" destId="{C27608CA-A925-4F09-B5D6-3FF5CCEFFAEE}" srcOrd="0" destOrd="0" presId="urn:microsoft.com/office/officeart/2008/layout/HorizontalMultiLevelHierarchy"/>
    <dgm:cxn modelId="{672B0178-A0AE-4136-8D00-6608EC5DFFE0}" type="presOf" srcId="{669A011E-09DC-4AC5-9949-E3ADD9A7C6E2}" destId="{5892D4C6-5102-4713-B9C6-0BD9808BBC22}" srcOrd="0" destOrd="0" presId="urn:microsoft.com/office/officeart/2008/layout/HorizontalMultiLevelHierarchy"/>
    <dgm:cxn modelId="{2793318B-AB8E-407E-96A8-2C43137BF738}" type="presOf" srcId="{8DB45B69-5F6B-472D-8AEA-CD138ED6821A}" destId="{C011FB22-3F0C-442F-859D-2A8859F1FE6E}" srcOrd="1" destOrd="0" presId="urn:microsoft.com/office/officeart/2008/layout/HorizontalMultiLevelHierarchy"/>
    <dgm:cxn modelId="{A415908D-7D8A-48D0-AFCF-67E65C846597}" srcId="{5569BCF9-866A-4DF4-A894-E97837B8E355}" destId="{09C1AAB0-5087-40D3-9ECA-0FAEA7A6E68B}" srcOrd="2" destOrd="0" parTransId="{669A011E-09DC-4AC5-9949-E3ADD9A7C6E2}" sibTransId="{2F8C6C36-DC8A-4126-B583-01D2C3CD30AD}"/>
    <dgm:cxn modelId="{8DBAE88F-47E0-4C4C-BBF9-7AA15ED7B2B9}" type="presOf" srcId="{4450DFCA-45B9-4BAB-BB71-C0D523844BC3}" destId="{3C045368-614E-4121-8D3E-2A0C2AA5CA60}" srcOrd="0" destOrd="0" presId="urn:microsoft.com/office/officeart/2008/layout/HorizontalMultiLevelHierarchy"/>
    <dgm:cxn modelId="{5BA46298-72C2-4A86-834C-31918EC73B3B}" type="presOf" srcId="{94F872B5-C22F-4F5E-8DBB-F4AE3A2D48C0}" destId="{8205E009-4950-4F23-ADAD-01F241722A1D}" srcOrd="0" destOrd="0" presId="urn:microsoft.com/office/officeart/2008/layout/HorizontalMultiLevelHierarchy"/>
    <dgm:cxn modelId="{C2F7219D-10B0-4830-B794-132D8479BCBE}" srcId="{5569BCF9-866A-4DF4-A894-E97837B8E355}" destId="{10DD59B5-F7EF-4C4B-BD23-980236BBC0B6}" srcOrd="0" destOrd="0" parTransId="{9DE3008F-EC33-4B99-8B9C-8CF01E4A97CC}" sibTransId="{D8F6F143-D064-4A74-B7FA-626B775AA2C0}"/>
    <dgm:cxn modelId="{F8BD859E-B64B-4846-BC23-F76820DDC9BC}" type="presOf" srcId="{F6B69D87-6C93-42F1-886F-99851FFC0444}" destId="{A3444E77-9025-462A-986E-CAA77B65D5AC}" srcOrd="0" destOrd="0" presId="urn:microsoft.com/office/officeart/2008/layout/HorizontalMultiLevelHierarchy"/>
    <dgm:cxn modelId="{70F079AD-E74C-447D-B09D-FE51A9DC4037}" type="presOf" srcId="{669A011E-09DC-4AC5-9949-E3ADD9A7C6E2}" destId="{94BEC54E-6110-41C4-9C2D-BC4B4C7F4187}" srcOrd="1" destOrd="0" presId="urn:microsoft.com/office/officeart/2008/layout/HorizontalMultiLevelHierarchy"/>
    <dgm:cxn modelId="{B23793DC-CF97-42D4-A693-EF2E5A8357C2}" type="presOf" srcId="{9DE3008F-EC33-4B99-8B9C-8CF01E4A97CC}" destId="{51313C4F-23C8-4FA6-8E82-564A2D030A79}" srcOrd="1" destOrd="0" presId="urn:microsoft.com/office/officeart/2008/layout/HorizontalMultiLevelHierarchy"/>
    <dgm:cxn modelId="{BE9397F4-D58B-4676-9AE6-90082C96F76B}" type="presOf" srcId="{5569BCF9-866A-4DF4-A894-E97837B8E355}" destId="{FECA3D2C-B8A3-443D-A588-041C24D58837}" srcOrd="0" destOrd="0" presId="urn:microsoft.com/office/officeart/2008/layout/HorizontalMultiLevelHierarchy"/>
    <dgm:cxn modelId="{14F3F9EF-5B89-4D4B-BD13-C2FEE7BDE38C}" type="presParOf" srcId="{C27608CA-A925-4F09-B5D6-3FF5CCEFFAEE}" destId="{C091F14B-3C6B-4C3B-8B72-ED382A01AB7B}" srcOrd="0" destOrd="0" presId="urn:microsoft.com/office/officeart/2008/layout/HorizontalMultiLevelHierarchy"/>
    <dgm:cxn modelId="{D52FF77F-0595-4E9F-9414-C25235BC8A41}" type="presParOf" srcId="{C091F14B-3C6B-4C3B-8B72-ED382A01AB7B}" destId="{FECA3D2C-B8A3-443D-A588-041C24D58837}" srcOrd="0" destOrd="0" presId="urn:microsoft.com/office/officeart/2008/layout/HorizontalMultiLevelHierarchy"/>
    <dgm:cxn modelId="{40D7B523-674B-4EF1-837F-743EFF782AC7}" type="presParOf" srcId="{C091F14B-3C6B-4C3B-8B72-ED382A01AB7B}" destId="{B646CF63-72E9-4A61-A835-92416D24CE48}" srcOrd="1" destOrd="0" presId="urn:microsoft.com/office/officeart/2008/layout/HorizontalMultiLevelHierarchy"/>
    <dgm:cxn modelId="{846EB0CD-6D81-4804-92C3-1E602B8B163D}" type="presParOf" srcId="{B646CF63-72E9-4A61-A835-92416D24CE48}" destId="{D70CAB8D-BF12-4444-A09E-55824C95308D}" srcOrd="0" destOrd="0" presId="urn:microsoft.com/office/officeart/2008/layout/HorizontalMultiLevelHierarchy"/>
    <dgm:cxn modelId="{BD5CCD87-3EB1-4E3B-BC92-4F90A3E3883E}" type="presParOf" srcId="{D70CAB8D-BF12-4444-A09E-55824C95308D}" destId="{51313C4F-23C8-4FA6-8E82-564A2D030A79}" srcOrd="0" destOrd="0" presId="urn:microsoft.com/office/officeart/2008/layout/HorizontalMultiLevelHierarchy"/>
    <dgm:cxn modelId="{F1C51C98-FFF5-4583-8ED4-2D9502707F89}" type="presParOf" srcId="{B646CF63-72E9-4A61-A835-92416D24CE48}" destId="{250A5F55-6F46-41DD-B6A8-CF4261D85A71}" srcOrd="1" destOrd="0" presId="urn:microsoft.com/office/officeart/2008/layout/HorizontalMultiLevelHierarchy"/>
    <dgm:cxn modelId="{8A644CC6-9CC3-48EE-A2B5-9273B592772D}" type="presParOf" srcId="{250A5F55-6F46-41DD-B6A8-CF4261D85A71}" destId="{9ADF1C52-FF67-4FC8-A10E-53298768065F}" srcOrd="0" destOrd="0" presId="urn:microsoft.com/office/officeart/2008/layout/HorizontalMultiLevelHierarchy"/>
    <dgm:cxn modelId="{E73FC680-774F-4C11-8360-8DA63824AC79}" type="presParOf" srcId="{250A5F55-6F46-41DD-B6A8-CF4261D85A71}" destId="{A4192439-02D8-432B-861F-32A7CB0E6C2D}" srcOrd="1" destOrd="0" presId="urn:microsoft.com/office/officeart/2008/layout/HorizontalMultiLevelHierarchy"/>
    <dgm:cxn modelId="{0DBA5C3F-7186-4E86-8975-0648553DA0F8}" type="presParOf" srcId="{B646CF63-72E9-4A61-A835-92416D24CE48}" destId="{3C045368-614E-4121-8D3E-2A0C2AA5CA60}" srcOrd="2" destOrd="0" presId="urn:microsoft.com/office/officeart/2008/layout/HorizontalMultiLevelHierarchy"/>
    <dgm:cxn modelId="{F5598812-414C-46B3-AC09-6BC89D183913}" type="presParOf" srcId="{3C045368-614E-4121-8D3E-2A0C2AA5CA60}" destId="{1779D40B-09C3-4D8E-B242-54430F6EEBF6}" srcOrd="0" destOrd="0" presId="urn:microsoft.com/office/officeart/2008/layout/HorizontalMultiLevelHierarchy"/>
    <dgm:cxn modelId="{19E63CBB-6FBF-4C86-BE72-5B521E4631F8}" type="presParOf" srcId="{B646CF63-72E9-4A61-A835-92416D24CE48}" destId="{B692ED06-520B-473D-A277-B96D5B7A13E6}" srcOrd="3" destOrd="0" presId="urn:microsoft.com/office/officeart/2008/layout/HorizontalMultiLevelHierarchy"/>
    <dgm:cxn modelId="{BC7655F1-9D89-47B9-AC16-111B7B399B12}" type="presParOf" srcId="{B692ED06-520B-473D-A277-B96D5B7A13E6}" destId="{8205E009-4950-4F23-ADAD-01F241722A1D}" srcOrd="0" destOrd="0" presId="urn:microsoft.com/office/officeart/2008/layout/HorizontalMultiLevelHierarchy"/>
    <dgm:cxn modelId="{74E1274A-C4BF-4DF9-8034-0A42032D86A1}" type="presParOf" srcId="{B692ED06-520B-473D-A277-B96D5B7A13E6}" destId="{FE8B4CB0-35BD-4ABD-95B4-47394E35C59B}" srcOrd="1" destOrd="0" presId="urn:microsoft.com/office/officeart/2008/layout/HorizontalMultiLevelHierarchy"/>
    <dgm:cxn modelId="{DEF3D848-09FE-48F7-9F45-51D5BC88922D}" type="presParOf" srcId="{B646CF63-72E9-4A61-A835-92416D24CE48}" destId="{5892D4C6-5102-4713-B9C6-0BD9808BBC22}" srcOrd="4" destOrd="0" presId="urn:microsoft.com/office/officeart/2008/layout/HorizontalMultiLevelHierarchy"/>
    <dgm:cxn modelId="{FCDA585B-B0A1-4ED5-B3B0-B1F368C8F2CE}" type="presParOf" srcId="{5892D4C6-5102-4713-B9C6-0BD9808BBC22}" destId="{94BEC54E-6110-41C4-9C2D-BC4B4C7F4187}" srcOrd="0" destOrd="0" presId="urn:microsoft.com/office/officeart/2008/layout/HorizontalMultiLevelHierarchy"/>
    <dgm:cxn modelId="{59C8CEE6-3636-4231-B4EB-8CDCD8D11EAF}" type="presParOf" srcId="{B646CF63-72E9-4A61-A835-92416D24CE48}" destId="{ABC85681-4E1D-4613-8CF3-AA87F935B3B4}" srcOrd="5" destOrd="0" presId="urn:microsoft.com/office/officeart/2008/layout/HorizontalMultiLevelHierarchy"/>
    <dgm:cxn modelId="{597786F6-C25B-485C-B2DA-6DA5F2747E69}" type="presParOf" srcId="{ABC85681-4E1D-4613-8CF3-AA87F935B3B4}" destId="{903B2EA8-A6CC-45A9-A86B-E1887D8E18BD}" srcOrd="0" destOrd="0" presId="urn:microsoft.com/office/officeart/2008/layout/HorizontalMultiLevelHierarchy"/>
    <dgm:cxn modelId="{742C23B2-4881-4DA6-8399-00E4DF45D279}" type="presParOf" srcId="{ABC85681-4E1D-4613-8CF3-AA87F935B3B4}" destId="{2B29EEE7-77FF-4484-87E9-CFBC70015AA5}" srcOrd="1" destOrd="0" presId="urn:microsoft.com/office/officeart/2008/layout/HorizontalMultiLevelHierarchy"/>
    <dgm:cxn modelId="{991A016B-2B16-4A13-A812-0EEE9CEB146F}" type="presParOf" srcId="{B646CF63-72E9-4A61-A835-92416D24CE48}" destId="{2674B99E-1D68-4E6C-B00A-D2436B19D3CC}" srcOrd="6" destOrd="0" presId="urn:microsoft.com/office/officeart/2008/layout/HorizontalMultiLevelHierarchy"/>
    <dgm:cxn modelId="{E05792B3-818F-401C-BC73-AE18C7D3610F}" type="presParOf" srcId="{2674B99E-1D68-4E6C-B00A-D2436B19D3CC}" destId="{C011FB22-3F0C-442F-859D-2A8859F1FE6E}" srcOrd="0" destOrd="0" presId="urn:microsoft.com/office/officeart/2008/layout/HorizontalMultiLevelHierarchy"/>
    <dgm:cxn modelId="{0CD58756-8141-4794-A33D-A95B9FAEF79A}" type="presParOf" srcId="{B646CF63-72E9-4A61-A835-92416D24CE48}" destId="{D99B6382-8A7C-47CD-9FD3-982CBFC143BE}" srcOrd="7" destOrd="0" presId="urn:microsoft.com/office/officeart/2008/layout/HorizontalMultiLevelHierarchy"/>
    <dgm:cxn modelId="{B4724E8C-F175-4FA6-8B8B-1A3230547C4A}" type="presParOf" srcId="{D99B6382-8A7C-47CD-9FD3-982CBFC143BE}" destId="{A3444E77-9025-462A-986E-CAA77B65D5AC}" srcOrd="0" destOrd="0" presId="urn:microsoft.com/office/officeart/2008/layout/HorizontalMultiLevelHierarchy"/>
    <dgm:cxn modelId="{98508908-D113-40CE-A736-CFD29B7DF14E}" type="presParOf" srcId="{D99B6382-8A7C-47CD-9FD3-982CBFC143BE}" destId="{BE2C6466-0374-448F-8FFF-B890CBA487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EDF22-8FF4-4A7A-8AF7-BD6AABF27294}">
      <dsp:nvSpPr>
        <dsp:cNvPr id="0" name=""/>
        <dsp:cNvSpPr/>
      </dsp:nvSpPr>
      <dsp:spPr>
        <a:xfrm rot="5400000">
          <a:off x="2954775" y="96656"/>
          <a:ext cx="1460068" cy="12702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</a:rPr>
            <a:t>~ $595 Trillion </a:t>
          </a: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outstanding</a:t>
          </a:r>
        </a:p>
      </dsp:txBody>
      <dsp:txXfrm rot="-5400000">
        <a:off x="3247628" y="229279"/>
        <a:ext cx="874361" cy="1005014"/>
      </dsp:txXfrm>
    </dsp:sp>
    <dsp:sp modelId="{3FC1BAE6-E5F0-4209-BA5C-E67330B25EFE}">
      <dsp:nvSpPr>
        <dsp:cNvPr id="0" name=""/>
        <dsp:cNvSpPr/>
      </dsp:nvSpPr>
      <dsp:spPr>
        <a:xfrm>
          <a:off x="4358484" y="293765"/>
          <a:ext cx="1629436" cy="87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358484" y="293765"/>
        <a:ext cx="1629436" cy="876041"/>
      </dsp:txXfrm>
    </dsp:sp>
    <dsp:sp modelId="{A7A1B14D-F164-49D3-A220-123B1FAF1F25}">
      <dsp:nvSpPr>
        <dsp:cNvPr id="0" name=""/>
        <dsp:cNvSpPr/>
      </dsp:nvSpPr>
      <dsp:spPr>
        <a:xfrm rot="5400000">
          <a:off x="1582894" y="96656"/>
          <a:ext cx="1460068" cy="12702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</a:rPr>
            <a:t>~40% of US Stocks are traded OTC</a:t>
          </a:r>
        </a:p>
      </dsp:txBody>
      <dsp:txXfrm rot="-5400000">
        <a:off x="1875747" y="229279"/>
        <a:ext cx="874361" cy="1005014"/>
      </dsp:txXfrm>
    </dsp:sp>
    <dsp:sp modelId="{8102AB1E-4F54-4225-B827-CAFF0B38A5CC}">
      <dsp:nvSpPr>
        <dsp:cNvPr id="0" name=""/>
        <dsp:cNvSpPr/>
      </dsp:nvSpPr>
      <dsp:spPr>
        <a:xfrm rot="5400000">
          <a:off x="2266206" y="1335962"/>
          <a:ext cx="1460068" cy="12702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10,000 Stocks traded per year</a:t>
          </a:r>
        </a:p>
      </dsp:txBody>
      <dsp:txXfrm rot="-5400000">
        <a:off x="2559059" y="1468585"/>
        <a:ext cx="874361" cy="1005014"/>
      </dsp:txXfrm>
    </dsp:sp>
    <dsp:sp modelId="{3D2E6059-FE87-4E26-91DB-43E308911A16}">
      <dsp:nvSpPr>
        <dsp:cNvPr id="0" name=""/>
        <dsp:cNvSpPr/>
      </dsp:nvSpPr>
      <dsp:spPr>
        <a:xfrm>
          <a:off x="731674" y="1533071"/>
          <a:ext cx="1576873" cy="87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OTC Market Figures </a:t>
          </a:r>
        </a:p>
      </dsp:txBody>
      <dsp:txXfrm>
        <a:off x="731674" y="1533071"/>
        <a:ext cx="1576873" cy="876041"/>
      </dsp:txXfrm>
    </dsp:sp>
    <dsp:sp modelId="{E16DC5FB-E9EF-47EC-9594-C17B2E20C8F8}">
      <dsp:nvSpPr>
        <dsp:cNvPr id="0" name=""/>
        <dsp:cNvSpPr/>
      </dsp:nvSpPr>
      <dsp:spPr>
        <a:xfrm rot="5400000">
          <a:off x="3638087" y="1335962"/>
          <a:ext cx="1460068" cy="12702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200k individual investors</a:t>
          </a:r>
        </a:p>
      </dsp:txBody>
      <dsp:txXfrm rot="-5400000">
        <a:off x="3930940" y="1468585"/>
        <a:ext cx="874361" cy="1005014"/>
      </dsp:txXfrm>
    </dsp:sp>
    <dsp:sp modelId="{1D2DF337-C49C-4948-A2EF-DC4273E8027E}">
      <dsp:nvSpPr>
        <dsp:cNvPr id="0" name=""/>
        <dsp:cNvSpPr/>
      </dsp:nvSpPr>
      <dsp:spPr>
        <a:xfrm rot="5400000">
          <a:off x="2954775" y="2575268"/>
          <a:ext cx="1460068" cy="12702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~ $10 Trillion gross market value</a:t>
          </a:r>
        </a:p>
      </dsp:txBody>
      <dsp:txXfrm rot="-5400000">
        <a:off x="3247628" y="2707891"/>
        <a:ext cx="874361" cy="1005014"/>
      </dsp:txXfrm>
    </dsp:sp>
    <dsp:sp modelId="{18C7B6D8-4A33-46A3-AD56-8EF30FF9FC9F}">
      <dsp:nvSpPr>
        <dsp:cNvPr id="0" name=""/>
        <dsp:cNvSpPr/>
      </dsp:nvSpPr>
      <dsp:spPr>
        <a:xfrm>
          <a:off x="4358484" y="2772377"/>
          <a:ext cx="1629436" cy="87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358484" y="2772377"/>
        <a:ext cx="1629436" cy="876041"/>
      </dsp:txXfrm>
    </dsp:sp>
    <dsp:sp modelId="{995205AE-A136-405A-AC66-CD04ED59B7EE}">
      <dsp:nvSpPr>
        <dsp:cNvPr id="0" name=""/>
        <dsp:cNvSpPr/>
      </dsp:nvSpPr>
      <dsp:spPr>
        <a:xfrm rot="5400000">
          <a:off x="1582894" y="2575268"/>
          <a:ext cx="1460068" cy="12702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~1.8 Million trades per year</a:t>
          </a:r>
        </a:p>
      </dsp:txBody>
      <dsp:txXfrm rot="-5400000">
        <a:off x="1875747" y="2707891"/>
        <a:ext cx="874361" cy="1005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1E93-1D6B-4F1E-BBE8-8C46F6E974D7}">
      <dsp:nvSpPr>
        <dsp:cNvPr id="0" name=""/>
        <dsp:cNvSpPr/>
      </dsp:nvSpPr>
      <dsp:spPr>
        <a:xfrm>
          <a:off x="329639" y="2104703"/>
          <a:ext cx="462152" cy="132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076" y="0"/>
              </a:lnTo>
              <a:lnTo>
                <a:pt x="231076" y="1320937"/>
              </a:lnTo>
              <a:lnTo>
                <a:pt x="462152" y="13209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25729" y="2730186"/>
        <a:ext cx="69972" cy="69972"/>
      </dsp:txXfrm>
    </dsp:sp>
    <dsp:sp modelId="{5892D4C6-5102-4713-B9C6-0BD9808BBC22}">
      <dsp:nvSpPr>
        <dsp:cNvPr id="0" name=""/>
        <dsp:cNvSpPr/>
      </dsp:nvSpPr>
      <dsp:spPr>
        <a:xfrm>
          <a:off x="329639" y="2104703"/>
          <a:ext cx="462152" cy="440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076" y="0"/>
              </a:lnTo>
              <a:lnTo>
                <a:pt x="231076" y="440312"/>
              </a:lnTo>
              <a:lnTo>
                <a:pt x="462152" y="440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4757" y="2308901"/>
        <a:ext cx="31916" cy="31916"/>
      </dsp:txXfrm>
    </dsp:sp>
    <dsp:sp modelId="{3C045368-614E-4121-8D3E-2A0C2AA5CA60}">
      <dsp:nvSpPr>
        <dsp:cNvPr id="0" name=""/>
        <dsp:cNvSpPr/>
      </dsp:nvSpPr>
      <dsp:spPr>
        <a:xfrm>
          <a:off x="329639" y="1664390"/>
          <a:ext cx="462152" cy="440312"/>
        </a:xfrm>
        <a:custGeom>
          <a:avLst/>
          <a:gdLst/>
          <a:ahLst/>
          <a:cxnLst/>
          <a:rect l="0" t="0" r="0" b="0"/>
          <a:pathLst>
            <a:path>
              <a:moveTo>
                <a:pt x="0" y="440312"/>
              </a:moveTo>
              <a:lnTo>
                <a:pt x="231076" y="440312"/>
              </a:lnTo>
              <a:lnTo>
                <a:pt x="231076" y="0"/>
              </a:lnTo>
              <a:lnTo>
                <a:pt x="4621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4757" y="1868589"/>
        <a:ext cx="31916" cy="31916"/>
      </dsp:txXfrm>
    </dsp:sp>
    <dsp:sp modelId="{D70CAB8D-BF12-4444-A09E-55824C95308D}">
      <dsp:nvSpPr>
        <dsp:cNvPr id="0" name=""/>
        <dsp:cNvSpPr/>
      </dsp:nvSpPr>
      <dsp:spPr>
        <a:xfrm>
          <a:off x="329639" y="783765"/>
          <a:ext cx="462152" cy="1320937"/>
        </a:xfrm>
        <a:custGeom>
          <a:avLst/>
          <a:gdLst/>
          <a:ahLst/>
          <a:cxnLst/>
          <a:rect l="0" t="0" r="0" b="0"/>
          <a:pathLst>
            <a:path>
              <a:moveTo>
                <a:pt x="0" y="1320937"/>
              </a:moveTo>
              <a:lnTo>
                <a:pt x="231076" y="1320937"/>
              </a:lnTo>
              <a:lnTo>
                <a:pt x="231076" y="0"/>
              </a:lnTo>
              <a:lnTo>
                <a:pt x="4621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25729" y="1409248"/>
        <a:ext cx="69972" cy="69972"/>
      </dsp:txXfrm>
    </dsp:sp>
    <dsp:sp modelId="{FECA3D2C-B8A3-443D-A588-041C24D58837}">
      <dsp:nvSpPr>
        <dsp:cNvPr id="0" name=""/>
        <dsp:cNvSpPr/>
      </dsp:nvSpPr>
      <dsp:spPr>
        <a:xfrm rot="16200000">
          <a:off x="-1688347" y="1940664"/>
          <a:ext cx="3707895" cy="32807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</a:rPr>
            <a:t>Over-the-Counter Trading </a:t>
          </a:r>
        </a:p>
      </dsp:txBody>
      <dsp:txXfrm>
        <a:off x="-1688347" y="1940664"/>
        <a:ext cx="3707895" cy="328078"/>
      </dsp:txXfrm>
    </dsp:sp>
    <dsp:sp modelId="{9ADF1C52-FF67-4FC8-A10E-53298768065F}">
      <dsp:nvSpPr>
        <dsp:cNvPr id="0" name=""/>
        <dsp:cNvSpPr/>
      </dsp:nvSpPr>
      <dsp:spPr>
        <a:xfrm>
          <a:off x="791791" y="431515"/>
          <a:ext cx="2310760" cy="70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</a:rPr>
            <a:t>They do not have a physical location </a:t>
          </a:r>
        </a:p>
      </dsp:txBody>
      <dsp:txXfrm>
        <a:off x="791791" y="431515"/>
        <a:ext cx="2310760" cy="704500"/>
      </dsp:txXfrm>
    </dsp:sp>
    <dsp:sp modelId="{8205E009-4950-4F23-ADAD-01F241722A1D}">
      <dsp:nvSpPr>
        <dsp:cNvPr id="0" name=""/>
        <dsp:cNvSpPr/>
      </dsp:nvSpPr>
      <dsp:spPr>
        <a:xfrm>
          <a:off x="791791" y="1312140"/>
          <a:ext cx="2310760" cy="70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</a:rPr>
            <a:t>They consist of network of dealers; No regulators</a:t>
          </a:r>
        </a:p>
      </dsp:txBody>
      <dsp:txXfrm>
        <a:off x="791791" y="1312140"/>
        <a:ext cx="2310760" cy="704500"/>
      </dsp:txXfrm>
    </dsp:sp>
    <dsp:sp modelId="{903B2EA8-A6CC-45A9-A86B-E1887D8E18BD}">
      <dsp:nvSpPr>
        <dsp:cNvPr id="0" name=""/>
        <dsp:cNvSpPr/>
      </dsp:nvSpPr>
      <dsp:spPr>
        <a:xfrm>
          <a:off x="791791" y="2192766"/>
          <a:ext cx="2310760" cy="70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</a:rPr>
            <a:t>Players are connected by phone or computer networks </a:t>
          </a:r>
        </a:p>
      </dsp:txBody>
      <dsp:txXfrm>
        <a:off x="791791" y="2192766"/>
        <a:ext cx="2310760" cy="704500"/>
      </dsp:txXfrm>
    </dsp:sp>
    <dsp:sp modelId="{FD018B1E-B68E-435B-A3D9-4711D635BC04}">
      <dsp:nvSpPr>
        <dsp:cNvPr id="0" name=""/>
        <dsp:cNvSpPr/>
      </dsp:nvSpPr>
      <dsp:spPr>
        <a:xfrm>
          <a:off x="791791" y="3073391"/>
          <a:ext cx="2310760" cy="70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Example: NASDAQ</a:t>
          </a:r>
        </a:p>
      </dsp:txBody>
      <dsp:txXfrm>
        <a:off x="791791" y="3073391"/>
        <a:ext cx="2310760" cy="704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4B99E-1D68-4E6C-B00A-D2436B19D3CC}">
      <dsp:nvSpPr>
        <dsp:cNvPr id="0" name=""/>
        <dsp:cNvSpPr/>
      </dsp:nvSpPr>
      <dsp:spPr>
        <a:xfrm>
          <a:off x="329639" y="2104703"/>
          <a:ext cx="462152" cy="132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076" y="0"/>
              </a:lnTo>
              <a:lnTo>
                <a:pt x="231076" y="1320937"/>
              </a:lnTo>
              <a:lnTo>
                <a:pt x="462152" y="13209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25729" y="2730186"/>
        <a:ext cx="69972" cy="69972"/>
      </dsp:txXfrm>
    </dsp:sp>
    <dsp:sp modelId="{5892D4C6-5102-4713-B9C6-0BD9808BBC22}">
      <dsp:nvSpPr>
        <dsp:cNvPr id="0" name=""/>
        <dsp:cNvSpPr/>
      </dsp:nvSpPr>
      <dsp:spPr>
        <a:xfrm>
          <a:off x="329639" y="2104703"/>
          <a:ext cx="462152" cy="440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076" y="0"/>
              </a:lnTo>
              <a:lnTo>
                <a:pt x="231076" y="440312"/>
              </a:lnTo>
              <a:lnTo>
                <a:pt x="462152" y="440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4757" y="2308901"/>
        <a:ext cx="31916" cy="31916"/>
      </dsp:txXfrm>
    </dsp:sp>
    <dsp:sp modelId="{3C045368-614E-4121-8D3E-2A0C2AA5CA60}">
      <dsp:nvSpPr>
        <dsp:cNvPr id="0" name=""/>
        <dsp:cNvSpPr/>
      </dsp:nvSpPr>
      <dsp:spPr>
        <a:xfrm>
          <a:off x="329639" y="1664390"/>
          <a:ext cx="462152" cy="440312"/>
        </a:xfrm>
        <a:custGeom>
          <a:avLst/>
          <a:gdLst/>
          <a:ahLst/>
          <a:cxnLst/>
          <a:rect l="0" t="0" r="0" b="0"/>
          <a:pathLst>
            <a:path>
              <a:moveTo>
                <a:pt x="0" y="440312"/>
              </a:moveTo>
              <a:lnTo>
                <a:pt x="231076" y="440312"/>
              </a:lnTo>
              <a:lnTo>
                <a:pt x="231076" y="0"/>
              </a:lnTo>
              <a:lnTo>
                <a:pt x="4621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4757" y="1868589"/>
        <a:ext cx="31916" cy="31916"/>
      </dsp:txXfrm>
    </dsp:sp>
    <dsp:sp modelId="{D70CAB8D-BF12-4444-A09E-55824C95308D}">
      <dsp:nvSpPr>
        <dsp:cNvPr id="0" name=""/>
        <dsp:cNvSpPr/>
      </dsp:nvSpPr>
      <dsp:spPr>
        <a:xfrm>
          <a:off x="329639" y="783765"/>
          <a:ext cx="462152" cy="1320937"/>
        </a:xfrm>
        <a:custGeom>
          <a:avLst/>
          <a:gdLst/>
          <a:ahLst/>
          <a:cxnLst/>
          <a:rect l="0" t="0" r="0" b="0"/>
          <a:pathLst>
            <a:path>
              <a:moveTo>
                <a:pt x="0" y="1320937"/>
              </a:moveTo>
              <a:lnTo>
                <a:pt x="231076" y="1320937"/>
              </a:lnTo>
              <a:lnTo>
                <a:pt x="231076" y="0"/>
              </a:lnTo>
              <a:lnTo>
                <a:pt x="4621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25729" y="1409248"/>
        <a:ext cx="69972" cy="69972"/>
      </dsp:txXfrm>
    </dsp:sp>
    <dsp:sp modelId="{FECA3D2C-B8A3-443D-A588-041C24D58837}">
      <dsp:nvSpPr>
        <dsp:cNvPr id="0" name=""/>
        <dsp:cNvSpPr/>
      </dsp:nvSpPr>
      <dsp:spPr>
        <a:xfrm rot="16200000">
          <a:off x="-1688347" y="1940664"/>
          <a:ext cx="3707895" cy="32807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</a:rPr>
            <a:t>Exchange Trading</a:t>
          </a:r>
        </a:p>
      </dsp:txBody>
      <dsp:txXfrm>
        <a:off x="-1688347" y="1940664"/>
        <a:ext cx="3707895" cy="328078"/>
      </dsp:txXfrm>
    </dsp:sp>
    <dsp:sp modelId="{9ADF1C52-FF67-4FC8-A10E-53298768065F}">
      <dsp:nvSpPr>
        <dsp:cNvPr id="0" name=""/>
        <dsp:cNvSpPr/>
      </dsp:nvSpPr>
      <dsp:spPr>
        <a:xfrm>
          <a:off x="791791" y="431515"/>
          <a:ext cx="2310760" cy="70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They have a physical location where trading takes place. </a:t>
          </a:r>
        </a:p>
      </dsp:txBody>
      <dsp:txXfrm>
        <a:off x="791791" y="431515"/>
        <a:ext cx="2310760" cy="704500"/>
      </dsp:txXfrm>
    </dsp:sp>
    <dsp:sp modelId="{8205E009-4950-4F23-ADAD-01F241722A1D}">
      <dsp:nvSpPr>
        <dsp:cNvPr id="0" name=""/>
        <dsp:cNvSpPr/>
      </dsp:nvSpPr>
      <dsp:spPr>
        <a:xfrm>
          <a:off x="791791" y="1312140"/>
          <a:ext cx="2310760" cy="70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They are transparent; Monitored by regulators</a:t>
          </a:r>
        </a:p>
      </dsp:txBody>
      <dsp:txXfrm>
        <a:off x="791791" y="1312140"/>
        <a:ext cx="2310760" cy="704500"/>
      </dsp:txXfrm>
    </dsp:sp>
    <dsp:sp modelId="{903B2EA8-A6CC-45A9-A86B-E1887D8E18BD}">
      <dsp:nvSpPr>
        <dsp:cNvPr id="0" name=""/>
        <dsp:cNvSpPr/>
      </dsp:nvSpPr>
      <dsp:spPr>
        <a:xfrm>
          <a:off x="791791" y="2192766"/>
          <a:ext cx="2310760" cy="70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Players are bound to trade on the exchange</a:t>
          </a:r>
        </a:p>
      </dsp:txBody>
      <dsp:txXfrm>
        <a:off x="791791" y="2192766"/>
        <a:ext cx="2310760" cy="704500"/>
      </dsp:txXfrm>
    </dsp:sp>
    <dsp:sp modelId="{A3444E77-9025-462A-986E-CAA77B65D5AC}">
      <dsp:nvSpPr>
        <dsp:cNvPr id="0" name=""/>
        <dsp:cNvSpPr/>
      </dsp:nvSpPr>
      <dsp:spPr>
        <a:xfrm>
          <a:off x="791791" y="3073391"/>
          <a:ext cx="2310760" cy="70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Example: NYSE, LSE, AMEX</a:t>
          </a:r>
        </a:p>
      </dsp:txBody>
      <dsp:txXfrm>
        <a:off x="791791" y="3073391"/>
        <a:ext cx="2310760" cy="70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75B7-AF20-48B9-9A82-A8FADDEC1B1A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1BB03-CCA3-47CC-9810-8C7AB22FD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2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1BB03-CCA3-47CC-9810-8C7AB22FD4A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8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11236"/>
            <a:ext cx="1835876" cy="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3200" y="2619995"/>
            <a:ext cx="232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Name: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Shubham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Rawlani</a:t>
            </a:r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Shraddhaa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Parkar</a:t>
            </a:r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Priya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Balgi</a:t>
            </a:r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366727" y="293777"/>
            <a:ext cx="4637313" cy="19303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Over-the-counter financial trading optimization</a:t>
            </a:r>
            <a:endParaRPr lang="en-US" sz="4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A42D5-9EAF-4EBC-A0F1-C666628F49A8}"/>
              </a:ext>
            </a:extLst>
          </p:cNvPr>
          <p:cNvSpPr txBox="1"/>
          <p:nvPr/>
        </p:nvSpPr>
        <p:spPr>
          <a:xfrm>
            <a:off x="5858069" y="4351253"/>
            <a:ext cx="3043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Subject: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 590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Year: </a:t>
            </a:r>
            <a:r>
              <a:rPr lang="en-US" sz="2000" dirty="0">
                <a:solidFill>
                  <a:schemeClr val="bg1"/>
                </a:solidFill>
                <a:latin typeface="Calibri" charset="0"/>
              </a:rPr>
              <a:t>Fall 2018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Date: </a:t>
            </a:r>
            <a:r>
              <a:rPr lang="en-US" sz="2000" dirty="0">
                <a:solidFill>
                  <a:schemeClr val="bg1"/>
                </a:solidFill>
                <a:latin typeface="Calibri" charset="0"/>
              </a:rPr>
              <a:t>9th December 2018</a:t>
            </a: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2CF5-0D4F-490D-9559-07FB46E5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" y="500780"/>
            <a:ext cx="8305800" cy="629661"/>
          </a:xfrm>
        </p:spPr>
        <p:txBody>
          <a:bodyPr/>
          <a:lstStyle/>
          <a:p>
            <a:r>
              <a:rPr lang="en-IN" sz="3000" dirty="0"/>
              <a:t> Working: OTC Trading in Commodity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8CC7-3862-4EF2-9C4B-44326E53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57749"/>
            <a:ext cx="83058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IN" sz="14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35F958-4E28-4202-81BB-EA50C83565DB}"/>
              </a:ext>
            </a:extLst>
          </p:cNvPr>
          <p:cNvCxnSpPr/>
          <p:nvPr/>
        </p:nvCxnSpPr>
        <p:spPr>
          <a:xfrm>
            <a:off x="494522" y="1031027"/>
            <a:ext cx="80429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A9DE7E-BC78-43AC-8F00-E950A05C431B}"/>
              </a:ext>
            </a:extLst>
          </p:cNvPr>
          <p:cNvSpPr txBox="1">
            <a:spLocks/>
          </p:cNvSpPr>
          <p:nvPr/>
        </p:nvSpPr>
        <p:spPr>
          <a:xfrm>
            <a:off x="533400" y="1074174"/>
            <a:ext cx="7907594" cy="3537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</a:rPr>
              <a:t>Monte-Carlo Simulation</a:t>
            </a:r>
          </a:p>
          <a:p>
            <a:r>
              <a:rPr lang="en-IN" sz="1400" b="1" dirty="0">
                <a:latin typeface="Calibri" panose="020F0502020204030204" pitchFamily="34" charset="0"/>
              </a:rPr>
              <a:t>Output:</a:t>
            </a:r>
          </a:p>
          <a:p>
            <a:endParaRPr lang="en-IN" sz="1400" b="1" dirty="0">
              <a:latin typeface="Calibri" panose="020F0502020204030204" pitchFamily="34" charset="0"/>
            </a:endParaRPr>
          </a:p>
          <a:p>
            <a:endParaRPr lang="en-IN" sz="1400" b="1" dirty="0">
              <a:latin typeface="Calibri" panose="020F0502020204030204" pitchFamily="34" charset="0"/>
            </a:endParaRPr>
          </a:p>
          <a:p>
            <a:endParaRPr lang="en-IN" sz="1400" b="1" dirty="0">
              <a:latin typeface="Calibri" panose="020F0502020204030204" pitchFamily="34" charset="0"/>
            </a:endParaRPr>
          </a:p>
          <a:p>
            <a:endParaRPr lang="en-IN" sz="1400" b="1" dirty="0">
              <a:latin typeface="Calibri" panose="020F0502020204030204" pitchFamily="34" charset="0"/>
            </a:endParaRPr>
          </a:p>
          <a:p>
            <a:endParaRPr lang="en-IN" sz="14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endParaRPr lang="en-IN" sz="1400" b="1" dirty="0">
              <a:latin typeface="Calibri" panose="020F0502020204030204" pitchFamily="34" charset="0"/>
            </a:endParaRPr>
          </a:p>
          <a:p>
            <a:r>
              <a:rPr lang="en-IN" sz="1400" b="1" dirty="0">
                <a:latin typeface="Calibri" panose="020F0502020204030204" pitchFamily="34" charset="0"/>
              </a:rPr>
              <a:t>Future Scope: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Display output in graphical format as below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Consider case for multiple client requests.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 Consider seconds in call timings.</a:t>
            </a:r>
          </a:p>
          <a:p>
            <a:pPr marL="457200" lvl="1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endParaRPr lang="en-IN" sz="1400" b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6F349A-4E6E-433B-BA07-B1FD5E000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074952"/>
              </p:ext>
            </p:extLst>
          </p:nvPr>
        </p:nvGraphicFramePr>
        <p:xfrm>
          <a:off x="1397413" y="4445285"/>
          <a:ext cx="2653479" cy="154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2371BD-E81D-4FEE-B7BE-85C9F3E87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713153"/>
              </p:ext>
            </p:extLst>
          </p:nvPr>
        </p:nvGraphicFramePr>
        <p:xfrm>
          <a:off x="4297926" y="4317469"/>
          <a:ext cx="2653480" cy="168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13B386-1CE1-48BC-8EEB-5CC9D79DD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89349"/>
              </p:ext>
            </p:extLst>
          </p:nvPr>
        </p:nvGraphicFramePr>
        <p:xfrm>
          <a:off x="930378" y="1648742"/>
          <a:ext cx="282185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722">
                  <a:extLst>
                    <a:ext uri="{9D8B030D-6E8A-4147-A177-3AD203B41FA5}">
                      <a16:colId xmlns:a16="http://schemas.microsoft.com/office/drawing/2014/main" val="3383971287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3623582878"/>
                    </a:ext>
                  </a:extLst>
                </a:gridCol>
              </a:tblGrid>
              <a:tr h="18118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alibri" panose="020F0502020204030204" pitchFamily="34" charset="0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alibri" panose="020F0502020204030204" pitchFamily="34" charset="0"/>
                        </a:rPr>
                        <a:t>Call Drop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4866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33300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65600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9447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5511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6EFF930-114A-4109-B7A0-8EED07AD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89032"/>
              </p:ext>
            </p:extLst>
          </p:nvPr>
        </p:nvGraphicFramePr>
        <p:xfrm>
          <a:off x="4010339" y="1662396"/>
          <a:ext cx="374503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683">
                  <a:extLst>
                    <a:ext uri="{9D8B030D-6E8A-4147-A177-3AD203B41FA5}">
                      <a16:colId xmlns:a16="http://schemas.microsoft.com/office/drawing/2014/main" val="3383971287"/>
                    </a:ext>
                  </a:extLst>
                </a:gridCol>
                <a:gridCol w="2725356">
                  <a:extLst>
                    <a:ext uri="{9D8B030D-6E8A-4147-A177-3AD203B41FA5}">
                      <a16:colId xmlns:a16="http://schemas.microsoft.com/office/drawing/2014/main" val="3623582878"/>
                    </a:ext>
                  </a:extLst>
                </a:gridCol>
              </a:tblGrid>
              <a:tr h="269992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alibri" panose="020F0502020204030204" pitchFamily="34" charset="0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 lang="en-IN" sz="1300" b="0" i="0" u="none" strike="noStrike" kern="1200" baseline="0" dirty="0">
                          <a:solidFill>
                            <a:srgbClr val="FA63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Average Response 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4866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33300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65600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9447"/>
                  </a:ext>
                </a:extLst>
              </a:tr>
              <a:tr h="1847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55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0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10" y="2720181"/>
            <a:ext cx="7045036" cy="1143000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Thank You.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918ED-CC69-4582-BF2F-707D41ED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4407-F4B8-404D-81E9-9B73779D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027"/>
            <a:ext cx="8305800" cy="1143000"/>
          </a:xfrm>
        </p:spPr>
        <p:txBody>
          <a:bodyPr anchor="ctr"/>
          <a:lstStyle/>
          <a:p>
            <a:r>
              <a:rPr lang="en-IN" dirty="0"/>
              <a:t>Agenda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6FBE28A-BDFB-4088-AF53-75533F655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875964"/>
              </p:ext>
            </p:extLst>
          </p:nvPr>
        </p:nvGraphicFramePr>
        <p:xfrm>
          <a:off x="628650" y="1533204"/>
          <a:ext cx="7886700" cy="2402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6436">
                  <a:extLst>
                    <a:ext uri="{9D8B030D-6E8A-4147-A177-3AD203B41FA5}">
                      <a16:colId xmlns:a16="http://schemas.microsoft.com/office/drawing/2014/main" val="236169913"/>
                    </a:ext>
                  </a:extLst>
                </a:gridCol>
                <a:gridCol w="5380264">
                  <a:extLst>
                    <a:ext uri="{9D8B030D-6E8A-4147-A177-3AD203B41FA5}">
                      <a16:colId xmlns:a16="http://schemas.microsoft.com/office/drawing/2014/main" val="1509855740"/>
                    </a:ext>
                  </a:extLst>
                </a:gridCol>
              </a:tblGrid>
              <a:tr h="2371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Page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9617417"/>
                  </a:ext>
                </a:extLst>
              </a:tr>
              <a:tr h="422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Introduction: OTC Market Trading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3265656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OTC Market Figures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9043468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OTC vs. Exchange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4762853"/>
                  </a:ext>
                </a:extLst>
              </a:tr>
              <a:tr h="411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Case Study : OTC Trading in Commodity marketplaces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121122"/>
                  </a:ext>
                </a:extLst>
              </a:tr>
              <a:tr h="5430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Working: OTC Trading in Commodity marketplaces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102042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41698B-4A0D-471D-9E63-A766A7D9FD2D}"/>
              </a:ext>
            </a:extLst>
          </p:cNvPr>
          <p:cNvCxnSpPr/>
          <p:nvPr/>
        </p:nvCxnSpPr>
        <p:spPr>
          <a:xfrm>
            <a:off x="494522" y="1031027"/>
            <a:ext cx="80429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F2FB-F519-4B55-9A4F-A3A327AB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: OTC Market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042F-D2CE-4B85-A3EA-499242BF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198980"/>
            <a:ext cx="8604381" cy="4525963"/>
          </a:xfrm>
        </p:spPr>
        <p:txBody>
          <a:bodyPr/>
          <a:lstStyle/>
          <a:p>
            <a:r>
              <a:rPr lang="en-IN" sz="1600" dirty="0">
                <a:solidFill>
                  <a:srgbClr val="13294B"/>
                </a:solidFill>
                <a:latin typeface="Calibri" charset="0"/>
              </a:rPr>
              <a:t>OTC market is a significant part of the world of global finance.</a:t>
            </a:r>
          </a:p>
          <a:p>
            <a:r>
              <a:rPr lang="en-IN" sz="1600" dirty="0">
                <a:solidFill>
                  <a:srgbClr val="13294B"/>
                </a:solidFill>
                <a:latin typeface="Calibri" charset="0"/>
              </a:rPr>
              <a:t>A security is a tradable financial asset. </a:t>
            </a:r>
          </a:p>
          <a:p>
            <a:r>
              <a:rPr lang="en-IN" sz="1600" dirty="0">
                <a:solidFill>
                  <a:srgbClr val="13294B"/>
                </a:solidFill>
                <a:latin typeface="Calibri" charset="0"/>
              </a:rPr>
              <a:t>OTC trading is a security traded directly between 2 parties without an exchange.</a:t>
            </a:r>
          </a:p>
          <a:p>
            <a:r>
              <a:rPr lang="en-IN" sz="1600" dirty="0">
                <a:solidFill>
                  <a:srgbClr val="13294B"/>
                </a:solidFill>
                <a:latin typeface="Calibri" charset="0"/>
              </a:rPr>
              <a:t>The securities that can be traded are:</a:t>
            </a:r>
          </a:p>
          <a:p>
            <a:endParaRPr lang="en-IN" sz="1600" dirty="0">
              <a:solidFill>
                <a:srgbClr val="13294B"/>
              </a:solidFill>
              <a:latin typeface="Calibri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83A502-DD5E-4D1E-952F-B501DA58344C}"/>
              </a:ext>
            </a:extLst>
          </p:cNvPr>
          <p:cNvCxnSpPr/>
          <p:nvPr/>
        </p:nvCxnSpPr>
        <p:spPr>
          <a:xfrm>
            <a:off x="494522" y="1031027"/>
            <a:ext cx="80429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82DB9E-713F-40A5-AF2E-3F30FC68C069}"/>
              </a:ext>
            </a:extLst>
          </p:cNvPr>
          <p:cNvGrpSpPr/>
          <p:nvPr/>
        </p:nvGrpSpPr>
        <p:grpSpPr>
          <a:xfrm>
            <a:off x="2242774" y="2564494"/>
            <a:ext cx="5229945" cy="2921904"/>
            <a:chOff x="1860219" y="2219263"/>
            <a:chExt cx="5229945" cy="292190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299510-213A-4157-96E6-F72CEB5477DB}"/>
                </a:ext>
              </a:extLst>
            </p:cNvPr>
            <p:cNvSpPr/>
            <p:nvPr/>
          </p:nvSpPr>
          <p:spPr>
            <a:xfrm>
              <a:off x="1860219" y="2219263"/>
              <a:ext cx="1709132" cy="2921904"/>
            </a:xfrm>
            <a:custGeom>
              <a:avLst/>
              <a:gdLst>
                <a:gd name="connsiteX0" fmla="*/ 0 w 1709132"/>
                <a:gd name="connsiteY0" fmla="*/ 170913 h 2833270"/>
                <a:gd name="connsiteX1" fmla="*/ 170913 w 1709132"/>
                <a:gd name="connsiteY1" fmla="*/ 0 h 2833270"/>
                <a:gd name="connsiteX2" fmla="*/ 1538219 w 1709132"/>
                <a:gd name="connsiteY2" fmla="*/ 0 h 2833270"/>
                <a:gd name="connsiteX3" fmla="*/ 1709132 w 1709132"/>
                <a:gd name="connsiteY3" fmla="*/ 170913 h 2833270"/>
                <a:gd name="connsiteX4" fmla="*/ 1709132 w 1709132"/>
                <a:gd name="connsiteY4" fmla="*/ 2662357 h 2833270"/>
                <a:gd name="connsiteX5" fmla="*/ 1538219 w 1709132"/>
                <a:gd name="connsiteY5" fmla="*/ 2833270 h 2833270"/>
                <a:gd name="connsiteX6" fmla="*/ 170913 w 1709132"/>
                <a:gd name="connsiteY6" fmla="*/ 2833270 h 2833270"/>
                <a:gd name="connsiteX7" fmla="*/ 0 w 1709132"/>
                <a:gd name="connsiteY7" fmla="*/ 2662357 h 2833270"/>
                <a:gd name="connsiteX8" fmla="*/ 0 w 1709132"/>
                <a:gd name="connsiteY8" fmla="*/ 170913 h 283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9132" h="2833270">
                  <a:moveTo>
                    <a:pt x="0" y="170913"/>
                  </a:moveTo>
                  <a:cubicBezTo>
                    <a:pt x="0" y="76520"/>
                    <a:pt x="76520" y="0"/>
                    <a:pt x="170913" y="0"/>
                  </a:cubicBezTo>
                  <a:lnTo>
                    <a:pt x="1538219" y="0"/>
                  </a:lnTo>
                  <a:cubicBezTo>
                    <a:pt x="1632612" y="0"/>
                    <a:pt x="1709132" y="76520"/>
                    <a:pt x="1709132" y="170913"/>
                  </a:cubicBezTo>
                  <a:lnTo>
                    <a:pt x="1709132" y="2662357"/>
                  </a:lnTo>
                  <a:cubicBezTo>
                    <a:pt x="1709132" y="2756750"/>
                    <a:pt x="1632612" y="2833270"/>
                    <a:pt x="1538219" y="2833270"/>
                  </a:cubicBezTo>
                  <a:lnTo>
                    <a:pt x="170913" y="2833270"/>
                  </a:lnTo>
                  <a:cubicBezTo>
                    <a:pt x="76520" y="2833270"/>
                    <a:pt x="0" y="2756750"/>
                    <a:pt x="0" y="2662357"/>
                  </a:cubicBezTo>
                  <a:lnTo>
                    <a:pt x="0" y="17091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1218652" rIns="85344" bIns="65199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Commodities: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Soft : Agricultural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Hard: Metals 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2842A14-DD9A-45A4-9FE1-C0C9CEB5F8FA}"/>
                </a:ext>
              </a:extLst>
            </p:cNvPr>
            <p:cNvSpPr/>
            <p:nvPr/>
          </p:nvSpPr>
          <p:spPr>
            <a:xfrm>
              <a:off x="2109997" y="2390971"/>
              <a:ext cx="1209577" cy="1145336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7000" r="-3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EFD0F0-3C34-4E88-8353-95D1A40674CC}"/>
                </a:ext>
              </a:extLst>
            </p:cNvPr>
            <p:cNvSpPr/>
            <p:nvPr/>
          </p:nvSpPr>
          <p:spPr>
            <a:xfrm>
              <a:off x="3620626" y="2219263"/>
              <a:ext cx="1709132" cy="2921904"/>
            </a:xfrm>
            <a:custGeom>
              <a:avLst/>
              <a:gdLst>
                <a:gd name="connsiteX0" fmla="*/ 0 w 1709132"/>
                <a:gd name="connsiteY0" fmla="*/ 170913 h 2833270"/>
                <a:gd name="connsiteX1" fmla="*/ 170913 w 1709132"/>
                <a:gd name="connsiteY1" fmla="*/ 0 h 2833270"/>
                <a:gd name="connsiteX2" fmla="*/ 1538219 w 1709132"/>
                <a:gd name="connsiteY2" fmla="*/ 0 h 2833270"/>
                <a:gd name="connsiteX3" fmla="*/ 1709132 w 1709132"/>
                <a:gd name="connsiteY3" fmla="*/ 170913 h 2833270"/>
                <a:gd name="connsiteX4" fmla="*/ 1709132 w 1709132"/>
                <a:gd name="connsiteY4" fmla="*/ 2662357 h 2833270"/>
                <a:gd name="connsiteX5" fmla="*/ 1538219 w 1709132"/>
                <a:gd name="connsiteY5" fmla="*/ 2833270 h 2833270"/>
                <a:gd name="connsiteX6" fmla="*/ 170913 w 1709132"/>
                <a:gd name="connsiteY6" fmla="*/ 2833270 h 2833270"/>
                <a:gd name="connsiteX7" fmla="*/ 0 w 1709132"/>
                <a:gd name="connsiteY7" fmla="*/ 2662357 h 2833270"/>
                <a:gd name="connsiteX8" fmla="*/ 0 w 1709132"/>
                <a:gd name="connsiteY8" fmla="*/ 170913 h 283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9132" h="2833270">
                  <a:moveTo>
                    <a:pt x="0" y="170913"/>
                  </a:moveTo>
                  <a:cubicBezTo>
                    <a:pt x="0" y="76520"/>
                    <a:pt x="76520" y="0"/>
                    <a:pt x="170913" y="0"/>
                  </a:cubicBezTo>
                  <a:lnTo>
                    <a:pt x="1538219" y="0"/>
                  </a:lnTo>
                  <a:cubicBezTo>
                    <a:pt x="1632612" y="0"/>
                    <a:pt x="1709132" y="76520"/>
                    <a:pt x="1709132" y="170913"/>
                  </a:cubicBezTo>
                  <a:lnTo>
                    <a:pt x="1709132" y="2662357"/>
                  </a:lnTo>
                  <a:cubicBezTo>
                    <a:pt x="1709132" y="2756750"/>
                    <a:pt x="1632612" y="2833270"/>
                    <a:pt x="1538219" y="2833270"/>
                  </a:cubicBezTo>
                  <a:lnTo>
                    <a:pt x="170913" y="2833270"/>
                  </a:lnTo>
                  <a:cubicBezTo>
                    <a:pt x="76520" y="2833270"/>
                    <a:pt x="0" y="2756750"/>
                    <a:pt x="0" y="2662357"/>
                  </a:cubicBezTo>
                  <a:lnTo>
                    <a:pt x="0" y="17091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1218652" rIns="85344" bIns="65199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200" kern="1200" dirty="0">
                <a:latin typeface="Calibri" panose="020F0502020204030204" pitchFamily="34" charset="0"/>
              </a:endParaRP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Financial instruments: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Stocks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Loan 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Deposits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D504B5-37B3-433D-8391-47FF3E5227C2}"/>
                </a:ext>
              </a:extLst>
            </p:cNvPr>
            <p:cNvSpPr/>
            <p:nvPr/>
          </p:nvSpPr>
          <p:spPr>
            <a:xfrm>
              <a:off x="3870403" y="2390971"/>
              <a:ext cx="1209577" cy="1145336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4000" r="-34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9778DA7-E88B-4600-81AD-10F05B7A9F43}"/>
                </a:ext>
              </a:extLst>
            </p:cNvPr>
            <p:cNvSpPr/>
            <p:nvPr/>
          </p:nvSpPr>
          <p:spPr>
            <a:xfrm>
              <a:off x="5381032" y="2219263"/>
              <a:ext cx="1709132" cy="2921904"/>
            </a:xfrm>
            <a:custGeom>
              <a:avLst/>
              <a:gdLst>
                <a:gd name="connsiteX0" fmla="*/ 0 w 1709132"/>
                <a:gd name="connsiteY0" fmla="*/ 170913 h 2833270"/>
                <a:gd name="connsiteX1" fmla="*/ 170913 w 1709132"/>
                <a:gd name="connsiteY1" fmla="*/ 0 h 2833270"/>
                <a:gd name="connsiteX2" fmla="*/ 1538219 w 1709132"/>
                <a:gd name="connsiteY2" fmla="*/ 0 h 2833270"/>
                <a:gd name="connsiteX3" fmla="*/ 1709132 w 1709132"/>
                <a:gd name="connsiteY3" fmla="*/ 170913 h 2833270"/>
                <a:gd name="connsiteX4" fmla="*/ 1709132 w 1709132"/>
                <a:gd name="connsiteY4" fmla="*/ 2662357 h 2833270"/>
                <a:gd name="connsiteX5" fmla="*/ 1538219 w 1709132"/>
                <a:gd name="connsiteY5" fmla="*/ 2833270 h 2833270"/>
                <a:gd name="connsiteX6" fmla="*/ 170913 w 1709132"/>
                <a:gd name="connsiteY6" fmla="*/ 2833270 h 2833270"/>
                <a:gd name="connsiteX7" fmla="*/ 0 w 1709132"/>
                <a:gd name="connsiteY7" fmla="*/ 2662357 h 2833270"/>
                <a:gd name="connsiteX8" fmla="*/ 0 w 1709132"/>
                <a:gd name="connsiteY8" fmla="*/ 170913 h 283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9132" h="2833270">
                  <a:moveTo>
                    <a:pt x="0" y="170913"/>
                  </a:moveTo>
                  <a:cubicBezTo>
                    <a:pt x="0" y="76520"/>
                    <a:pt x="76520" y="0"/>
                    <a:pt x="170913" y="0"/>
                  </a:cubicBezTo>
                  <a:lnTo>
                    <a:pt x="1538219" y="0"/>
                  </a:lnTo>
                  <a:cubicBezTo>
                    <a:pt x="1632612" y="0"/>
                    <a:pt x="1709132" y="76520"/>
                    <a:pt x="1709132" y="170913"/>
                  </a:cubicBezTo>
                  <a:lnTo>
                    <a:pt x="1709132" y="2662357"/>
                  </a:lnTo>
                  <a:cubicBezTo>
                    <a:pt x="1709132" y="2756750"/>
                    <a:pt x="1632612" y="2833270"/>
                    <a:pt x="1538219" y="2833270"/>
                  </a:cubicBezTo>
                  <a:lnTo>
                    <a:pt x="170913" y="2833270"/>
                  </a:lnTo>
                  <a:cubicBezTo>
                    <a:pt x="76520" y="2833270"/>
                    <a:pt x="0" y="2756750"/>
                    <a:pt x="0" y="2662357"/>
                  </a:cubicBezTo>
                  <a:lnTo>
                    <a:pt x="0" y="17091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1218652" rIns="85344" bIns="65199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200" kern="1200" dirty="0">
                <a:latin typeface="Calibri" panose="020F0502020204030204" pitchFamily="34" charset="0"/>
              </a:endParaRP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200" kern="1200" dirty="0">
                <a:latin typeface="Calibri" panose="020F0502020204030204" pitchFamily="34" charset="0"/>
              </a:endParaRP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Derivatives: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Forward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Futures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Options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Calibri" panose="020F0502020204030204" pitchFamily="34" charset="0"/>
                </a:rPr>
                <a:t>Swaps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5C9AA7-4FF1-4B92-AC53-2421476DB9AC}"/>
                </a:ext>
              </a:extLst>
            </p:cNvPr>
            <p:cNvSpPr/>
            <p:nvPr/>
          </p:nvSpPr>
          <p:spPr>
            <a:xfrm>
              <a:off x="5630810" y="2390971"/>
              <a:ext cx="1209577" cy="1145336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5000" r="-4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B4998AE8-2C5D-4EBF-A474-389DF6BE8089}"/>
                </a:ext>
              </a:extLst>
            </p:cNvPr>
            <p:cNvSpPr/>
            <p:nvPr/>
          </p:nvSpPr>
          <p:spPr>
            <a:xfrm>
              <a:off x="2068406" y="4653837"/>
              <a:ext cx="4813571" cy="424990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B91D7E-1C54-40F4-BB9D-EB53D831352E}"/>
                </a:ext>
              </a:extLst>
            </p:cNvPr>
            <p:cNvSpPr txBox="1"/>
            <p:nvPr/>
          </p:nvSpPr>
          <p:spPr>
            <a:xfrm>
              <a:off x="2649894" y="4702633"/>
              <a:ext cx="4301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</a:rPr>
                <a:t>Traded through phone, email, electronic trading system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1B18CDE-608D-487E-B5A8-C56120C2EC62}"/>
              </a:ext>
            </a:extLst>
          </p:cNvPr>
          <p:cNvSpPr txBox="1"/>
          <p:nvPr/>
        </p:nvSpPr>
        <p:spPr>
          <a:xfrm>
            <a:off x="587827" y="6279499"/>
            <a:ext cx="425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</a:rPr>
              <a:t>Source : Investopedia/Wikipedia</a:t>
            </a:r>
          </a:p>
        </p:txBody>
      </p:sp>
    </p:spTree>
    <p:extLst>
      <p:ext uri="{BB962C8B-B14F-4D97-AF65-F5344CB8AC3E}">
        <p14:creationId xmlns:p14="http://schemas.microsoft.com/office/powerpoint/2010/main" val="42064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E25F-A2E3-4567-BC07-56F2A986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OTC Market Figures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7F1714-9DAF-4FAC-BD7E-31FF1F1DC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309820"/>
              </p:ext>
            </p:extLst>
          </p:nvPr>
        </p:nvGraphicFramePr>
        <p:xfrm>
          <a:off x="1351383" y="1562878"/>
          <a:ext cx="6719596" cy="3942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CE334-8C74-4C24-8E4A-75EE99033289}"/>
              </a:ext>
            </a:extLst>
          </p:cNvPr>
          <p:cNvCxnSpPr/>
          <p:nvPr/>
        </p:nvCxnSpPr>
        <p:spPr>
          <a:xfrm>
            <a:off x="494522" y="1031027"/>
            <a:ext cx="80429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58DDF7-9AC7-45DA-8C6B-31FF938626BD}"/>
              </a:ext>
            </a:extLst>
          </p:cNvPr>
          <p:cNvSpPr txBox="1"/>
          <p:nvPr/>
        </p:nvSpPr>
        <p:spPr>
          <a:xfrm>
            <a:off x="587827" y="6279499"/>
            <a:ext cx="573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</a:rPr>
              <a:t>Source : U.S. Securities and Exchange Commission Investopedia/Wikipedia/BIS</a:t>
            </a:r>
          </a:p>
          <a:p>
            <a:endParaRPr lang="en-IN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E145-50D1-4744-881B-AD14B46C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22236"/>
          </a:xfrm>
        </p:spPr>
        <p:txBody>
          <a:bodyPr/>
          <a:lstStyle/>
          <a:p>
            <a:r>
              <a:rPr lang="en-IN" dirty="0"/>
              <a:t>OTC vs Exchange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E345C1-B9C6-447D-9407-EFCAAEBB0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356651"/>
              </p:ext>
            </p:extLst>
          </p:nvPr>
        </p:nvGraphicFramePr>
        <p:xfrm>
          <a:off x="796083" y="1249001"/>
          <a:ext cx="3104113" cy="420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56A1B-2D3F-4A8C-A4A7-084F7A9EB681}"/>
              </a:ext>
            </a:extLst>
          </p:cNvPr>
          <p:cNvCxnSpPr/>
          <p:nvPr/>
        </p:nvCxnSpPr>
        <p:spPr>
          <a:xfrm>
            <a:off x="494522" y="1031027"/>
            <a:ext cx="80429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70F6C7C-04E1-44DC-9152-00CCB8A51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147443"/>
              </p:ext>
            </p:extLst>
          </p:nvPr>
        </p:nvGraphicFramePr>
        <p:xfrm>
          <a:off x="4817577" y="1249001"/>
          <a:ext cx="3104113" cy="420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CC86AE-7BAE-415C-B3C8-83679B1E7DC0}"/>
              </a:ext>
            </a:extLst>
          </p:cNvPr>
          <p:cNvSpPr txBox="1">
            <a:spLocks/>
          </p:cNvSpPr>
          <p:nvPr/>
        </p:nvSpPr>
        <p:spPr>
          <a:xfrm>
            <a:off x="381000" y="1065177"/>
            <a:ext cx="83058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latin typeface="Calibri" panose="020F0502020204030204" pitchFamily="34" charset="0"/>
              </a:rPr>
              <a:t>Difference Between OTC and Exchange Trading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74409-A9A1-48B8-B17B-9BDFF3D10773}"/>
              </a:ext>
            </a:extLst>
          </p:cNvPr>
          <p:cNvSpPr txBox="1"/>
          <p:nvPr/>
        </p:nvSpPr>
        <p:spPr>
          <a:xfrm>
            <a:off x="587827" y="6279499"/>
            <a:ext cx="425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Calibri" panose="020F0502020204030204" pitchFamily="34" charset="0"/>
              </a:rPr>
              <a:t>Source : Investopedia/Wikipedia/IMF</a:t>
            </a:r>
          </a:p>
        </p:txBody>
      </p:sp>
    </p:spTree>
    <p:extLst>
      <p:ext uri="{BB962C8B-B14F-4D97-AF65-F5344CB8AC3E}">
        <p14:creationId xmlns:p14="http://schemas.microsoft.com/office/powerpoint/2010/main" val="30341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AF47-4DE5-4AFD-A04B-05DA379F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3" y="461253"/>
            <a:ext cx="8411497" cy="481137"/>
          </a:xfrm>
        </p:spPr>
        <p:txBody>
          <a:bodyPr/>
          <a:lstStyle/>
          <a:p>
            <a:r>
              <a:rPr lang="en-IN" sz="3000" dirty="0"/>
              <a:t>Case Study : OTC Trading in Commodity marketplaces</a:t>
            </a:r>
            <a:br>
              <a:rPr lang="en-IN" sz="3000" dirty="0"/>
            </a:br>
            <a:endParaRPr lang="en-IN" sz="3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57056C-C186-47C8-8767-E6EFB74BC6B3}"/>
              </a:ext>
            </a:extLst>
          </p:cNvPr>
          <p:cNvCxnSpPr/>
          <p:nvPr/>
        </p:nvCxnSpPr>
        <p:spPr>
          <a:xfrm>
            <a:off x="494522" y="1031027"/>
            <a:ext cx="80429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EC09217-5540-4458-83C5-2C052C7963F9}"/>
              </a:ext>
            </a:extLst>
          </p:cNvPr>
          <p:cNvGrpSpPr/>
          <p:nvPr/>
        </p:nvGrpSpPr>
        <p:grpSpPr>
          <a:xfrm>
            <a:off x="-102636" y="1266635"/>
            <a:ext cx="8814016" cy="4703084"/>
            <a:chOff x="-102636" y="1266635"/>
            <a:chExt cx="8814016" cy="470308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078AC2-2390-45F8-8A66-016DC1DB5B01}"/>
                </a:ext>
              </a:extLst>
            </p:cNvPr>
            <p:cNvSpPr/>
            <p:nvPr/>
          </p:nvSpPr>
          <p:spPr>
            <a:xfrm>
              <a:off x="417059" y="1632855"/>
              <a:ext cx="2148862" cy="310573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00" dirty="0">
                <a:latin typeface="Calibri" panose="020F0502020204030204" pitchFamily="34" charset="0"/>
              </a:endParaRPr>
            </a:p>
            <a:p>
              <a:pPr algn="ctr"/>
              <a:endParaRPr lang="en-IN" sz="1000" dirty="0">
                <a:latin typeface="Calibri" panose="020F0502020204030204" pitchFamily="34" charset="0"/>
              </a:endParaRPr>
            </a:p>
            <a:p>
              <a:pPr algn="ctr"/>
              <a:endParaRPr lang="en-IN" sz="1000" dirty="0">
                <a:latin typeface="Calibri" panose="020F0502020204030204" pitchFamily="34" charset="0"/>
              </a:endParaRPr>
            </a:p>
            <a:p>
              <a:pPr algn="ctr"/>
              <a:endParaRPr lang="en-IN" sz="1000" dirty="0">
                <a:latin typeface="Calibri" panose="020F0502020204030204" pitchFamily="34" charset="0"/>
              </a:endParaRPr>
            </a:p>
            <a:p>
              <a:pPr algn="ctr"/>
              <a:endParaRPr lang="en-IN" sz="1000" dirty="0">
                <a:latin typeface="Calibri" panose="020F050202020403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FBB271-6428-4D61-955B-5FBD8955EC0C}"/>
                </a:ext>
              </a:extLst>
            </p:cNvPr>
            <p:cNvGrpSpPr/>
            <p:nvPr/>
          </p:nvGrpSpPr>
          <p:grpSpPr>
            <a:xfrm>
              <a:off x="812927" y="1910223"/>
              <a:ext cx="1251856" cy="634181"/>
              <a:chOff x="793104" y="2454252"/>
              <a:chExt cx="1251856" cy="634181"/>
            </a:xfrm>
          </p:grpSpPr>
          <p:sp>
            <p:nvSpPr>
              <p:cNvPr id="5" name="Smiley Face 4">
                <a:extLst>
                  <a:ext uri="{FF2B5EF4-FFF2-40B4-BE49-F238E27FC236}">
                    <a16:creationId xmlns:a16="http://schemas.microsoft.com/office/drawing/2014/main" id="{13D23775-A742-460D-811C-7025FA22262F}"/>
                  </a:ext>
                </a:extLst>
              </p:cNvPr>
              <p:cNvSpPr/>
              <p:nvPr/>
            </p:nvSpPr>
            <p:spPr>
              <a:xfrm>
                <a:off x="793104" y="2472612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Smiley Face 5">
                <a:extLst>
                  <a:ext uri="{FF2B5EF4-FFF2-40B4-BE49-F238E27FC236}">
                    <a16:creationId xmlns:a16="http://schemas.microsoft.com/office/drawing/2014/main" id="{8C422CED-7FA1-4958-81AE-83BAE12F4836}"/>
                  </a:ext>
                </a:extLst>
              </p:cNvPr>
              <p:cNvSpPr/>
              <p:nvPr/>
            </p:nvSpPr>
            <p:spPr>
              <a:xfrm>
                <a:off x="1345164" y="2463580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Smiley Face 7">
                <a:extLst>
                  <a:ext uri="{FF2B5EF4-FFF2-40B4-BE49-F238E27FC236}">
                    <a16:creationId xmlns:a16="http://schemas.microsoft.com/office/drawing/2014/main" id="{6F64CA8C-2C78-4C12-95AF-466D74C7AE12}"/>
                  </a:ext>
                </a:extLst>
              </p:cNvPr>
              <p:cNvSpPr/>
              <p:nvPr/>
            </p:nvSpPr>
            <p:spPr>
              <a:xfrm>
                <a:off x="1054746" y="2454252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864DE-A55B-47BD-9677-A2F930F496C2}"/>
                </a:ext>
              </a:extLst>
            </p:cNvPr>
            <p:cNvGrpSpPr/>
            <p:nvPr/>
          </p:nvGrpSpPr>
          <p:grpSpPr>
            <a:xfrm>
              <a:off x="3304982" y="1635967"/>
              <a:ext cx="2422067" cy="3103181"/>
              <a:chOff x="3304982" y="1617311"/>
              <a:chExt cx="2422067" cy="3788224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C800EAB-8936-44DF-9AC7-F5899696C4AA}"/>
                  </a:ext>
                </a:extLst>
              </p:cNvPr>
              <p:cNvSpPr/>
              <p:nvPr/>
            </p:nvSpPr>
            <p:spPr>
              <a:xfrm>
                <a:off x="3304982" y="1617311"/>
                <a:ext cx="2422067" cy="3788224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050" name="Picture 2" descr="Related image">
                <a:extLst>
                  <a:ext uri="{FF2B5EF4-FFF2-40B4-BE49-F238E27FC236}">
                    <a16:creationId xmlns:a16="http://schemas.microsoft.com/office/drawing/2014/main" id="{7E07EE65-62FC-4D36-AB11-F192A113E6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3557" y="1827573"/>
                <a:ext cx="1025587" cy="1025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947977C-E929-4486-9AF1-F14CFA1AF60F}"/>
                </a:ext>
              </a:extLst>
            </p:cNvPr>
            <p:cNvSpPr/>
            <p:nvPr/>
          </p:nvSpPr>
          <p:spPr>
            <a:xfrm>
              <a:off x="6494403" y="1626636"/>
              <a:ext cx="2148862" cy="310318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D18C53-81BA-440B-A3D1-7886711EFC09}"/>
                </a:ext>
              </a:extLst>
            </p:cNvPr>
            <p:cNvGrpSpPr/>
            <p:nvPr/>
          </p:nvGrpSpPr>
          <p:grpSpPr>
            <a:xfrm>
              <a:off x="6954020" y="1880526"/>
              <a:ext cx="1251856" cy="634181"/>
              <a:chOff x="793104" y="2454252"/>
              <a:chExt cx="1251856" cy="634181"/>
            </a:xfrm>
          </p:grpSpPr>
          <p:sp>
            <p:nvSpPr>
              <p:cNvPr id="15" name="Smiley Face 14">
                <a:extLst>
                  <a:ext uri="{FF2B5EF4-FFF2-40B4-BE49-F238E27FC236}">
                    <a16:creationId xmlns:a16="http://schemas.microsoft.com/office/drawing/2014/main" id="{3DD36236-614E-4340-B2A6-64EC0CA49B7F}"/>
                  </a:ext>
                </a:extLst>
              </p:cNvPr>
              <p:cNvSpPr/>
              <p:nvPr/>
            </p:nvSpPr>
            <p:spPr>
              <a:xfrm>
                <a:off x="793104" y="2472612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Smiley Face 15">
                <a:extLst>
                  <a:ext uri="{FF2B5EF4-FFF2-40B4-BE49-F238E27FC236}">
                    <a16:creationId xmlns:a16="http://schemas.microsoft.com/office/drawing/2014/main" id="{CB17984F-2E95-442A-A140-8F6AC1E5AFE8}"/>
                  </a:ext>
                </a:extLst>
              </p:cNvPr>
              <p:cNvSpPr/>
              <p:nvPr/>
            </p:nvSpPr>
            <p:spPr>
              <a:xfrm>
                <a:off x="1345164" y="2463580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1236FD6C-9636-43FE-9C15-9B35820673A9}"/>
                  </a:ext>
                </a:extLst>
              </p:cNvPr>
              <p:cNvSpPr/>
              <p:nvPr/>
            </p:nvSpPr>
            <p:spPr>
              <a:xfrm>
                <a:off x="1054746" y="2454252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7AEF26-D0FD-427D-A4CB-F268964750D5}"/>
                </a:ext>
              </a:extLst>
            </p:cNvPr>
            <p:cNvSpPr txBox="1"/>
            <p:nvPr/>
          </p:nvSpPr>
          <p:spPr>
            <a:xfrm>
              <a:off x="1013338" y="1266635"/>
              <a:ext cx="822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libri" panose="020F0502020204030204" pitchFamily="34" charset="0"/>
                </a:rPr>
                <a:t>Client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38014D-4C6D-4CB1-BFAE-1B0B9C8E6E54}"/>
                </a:ext>
              </a:extLst>
            </p:cNvPr>
            <p:cNvSpPr txBox="1"/>
            <p:nvPr/>
          </p:nvSpPr>
          <p:spPr>
            <a:xfrm>
              <a:off x="7174652" y="1269742"/>
              <a:ext cx="1031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libri" panose="020F0502020204030204" pitchFamily="34" charset="0"/>
                </a:rPr>
                <a:t>Supplier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5BC028-29D5-4942-A795-8CB326EB6BE2}"/>
                </a:ext>
              </a:extLst>
            </p:cNvPr>
            <p:cNvSpPr txBox="1"/>
            <p:nvPr/>
          </p:nvSpPr>
          <p:spPr>
            <a:xfrm>
              <a:off x="3941705" y="1282962"/>
              <a:ext cx="128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libri" panose="020F0502020204030204" pitchFamily="34" charset="0"/>
                </a:rPr>
                <a:t>NBFC/IB *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BA042D-519C-4CC4-85C0-91542D909A84}"/>
                </a:ext>
              </a:extLst>
            </p:cNvPr>
            <p:cNvSpPr txBox="1"/>
            <p:nvPr/>
          </p:nvSpPr>
          <p:spPr>
            <a:xfrm>
              <a:off x="27992" y="5754275"/>
              <a:ext cx="3297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IN" sz="800" dirty="0">
                  <a:latin typeface="Calibri" panose="020F0502020204030204" pitchFamily="34" charset="0"/>
                </a:rPr>
                <a:t>NBFC/IB :  Non Banking Financial Services / Investment Bank  </a:t>
              </a:r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F6474957-4241-4E57-9672-2112C13C46F8}"/>
                </a:ext>
              </a:extLst>
            </p:cNvPr>
            <p:cNvSpPr/>
            <p:nvPr/>
          </p:nvSpPr>
          <p:spPr>
            <a:xfrm>
              <a:off x="2569421" y="3247053"/>
              <a:ext cx="739747" cy="419857"/>
            </a:xfrm>
            <a:prstGeom prst="leftRightArrow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60B1FDEF-EBEF-424D-BEF2-37A904658E87}"/>
                </a:ext>
              </a:extLst>
            </p:cNvPr>
            <p:cNvSpPr/>
            <p:nvPr/>
          </p:nvSpPr>
          <p:spPr>
            <a:xfrm>
              <a:off x="5754656" y="3247053"/>
              <a:ext cx="739747" cy="419857"/>
            </a:xfrm>
            <a:prstGeom prst="leftRightArrow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DD145-0A6F-490C-B364-A8F7FE45815F}"/>
                </a:ext>
              </a:extLst>
            </p:cNvPr>
            <p:cNvSpPr txBox="1"/>
            <p:nvPr/>
          </p:nvSpPr>
          <p:spPr>
            <a:xfrm>
              <a:off x="-102636" y="2815257"/>
              <a:ext cx="297646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41338" lvl="1" indent="-84138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panose="020F0502020204030204" pitchFamily="34" charset="0"/>
                </a:rPr>
                <a:t>Client can be Trader</a:t>
              </a:r>
            </a:p>
            <a:p>
              <a:pPr marL="541338" lvl="1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panose="020F0502020204030204" pitchFamily="34" charset="0"/>
                </a:rPr>
                <a:t>Client buys the commodity </a:t>
              </a:r>
            </a:p>
            <a:p>
              <a:pPr marL="541338" lvl="1" indent="-84138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panose="020F0502020204030204" pitchFamily="34" charset="0"/>
                </a:rPr>
                <a:t>Client contacts NBFC/IB to request for commodity procurement.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IN" sz="1400" dirty="0">
                <a:latin typeface="Calibri" panose="020F0502020204030204" pitchFamily="34" charset="0"/>
              </a:endParaRPr>
            </a:p>
            <a:p>
              <a:pPr lvl="1"/>
              <a:endParaRPr lang="en-IN" sz="1400" dirty="0">
                <a:latin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6ACE24-2E53-4A10-8E8A-B25B150FEE0B}"/>
                </a:ext>
              </a:extLst>
            </p:cNvPr>
            <p:cNvSpPr txBox="1"/>
            <p:nvPr/>
          </p:nvSpPr>
          <p:spPr>
            <a:xfrm>
              <a:off x="2842137" y="2830007"/>
              <a:ext cx="29764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41338" lvl="1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panose="020F0502020204030204" pitchFamily="34" charset="0"/>
                </a:rPr>
                <a:t>NBFC/IB act as a broker to Client &amp; Supplier.</a:t>
              </a:r>
            </a:p>
            <a:p>
              <a:pPr marL="541338" lvl="1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panose="020F0502020204030204" pitchFamily="34" charset="0"/>
                </a:rPr>
                <a:t>NBFC &amp; IB have many-to-many relation with client &amp; Supplier</a:t>
              </a:r>
            </a:p>
            <a:p>
              <a:pPr marL="541338" lvl="1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panose="020F0502020204030204" pitchFamily="34" charset="0"/>
                </a:rPr>
                <a:t>NBFC/IB take client request for commodity procurement.</a:t>
              </a:r>
            </a:p>
            <a:p>
              <a:pPr marL="541338" lvl="1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panose="020F0502020204030204" pitchFamily="34" charset="0"/>
                </a:rPr>
                <a:t>NBFC/IB contact suppliers to fulfil client requests.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IN" sz="1400" dirty="0">
                <a:latin typeface="Calibri" panose="020F0502020204030204" pitchFamily="34" charset="0"/>
              </a:endParaRPr>
            </a:p>
            <a:p>
              <a:pPr lvl="1"/>
              <a:endParaRPr lang="en-IN" sz="1400" dirty="0">
                <a:latin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DB93E4-5851-4049-AE9C-9A80B878AD92}"/>
                </a:ext>
              </a:extLst>
            </p:cNvPr>
            <p:cNvSpPr txBox="1"/>
            <p:nvPr/>
          </p:nvSpPr>
          <p:spPr>
            <a:xfrm>
              <a:off x="5998293" y="2839837"/>
              <a:ext cx="271308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41338" lvl="1" indent="-84138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panose="020F0502020204030204" pitchFamily="34" charset="0"/>
                </a:rPr>
                <a:t>Supplier can be Trader/</a:t>
              </a:r>
            </a:p>
            <a:p>
              <a:pPr lvl="1"/>
              <a:r>
                <a:rPr lang="en-IN" sz="1400" dirty="0">
                  <a:latin typeface="Calibri" panose="020F0502020204030204" pitchFamily="34" charset="0"/>
                </a:rPr>
                <a:t>Farmer</a:t>
              </a:r>
            </a:p>
            <a:p>
              <a:pPr marL="541338" lvl="1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panose="020F0502020204030204" pitchFamily="34" charset="0"/>
                </a:rPr>
                <a:t>Supplier sells the commodity  to the NBFC/IB</a:t>
              </a:r>
            </a:p>
            <a:p>
              <a:pPr lvl="1"/>
              <a:endParaRPr lang="en-IN" sz="1400" dirty="0">
                <a:latin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F96744-8507-45B8-82BF-341533A94FAC}"/>
                </a:ext>
              </a:extLst>
            </p:cNvPr>
            <p:cNvSpPr/>
            <p:nvPr/>
          </p:nvSpPr>
          <p:spPr>
            <a:xfrm>
              <a:off x="1061555" y="5045234"/>
              <a:ext cx="7125607" cy="550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Calibri" panose="020F0502020204030204" pitchFamily="34" charset="0"/>
                </a:rPr>
                <a:t>Client’s and Supplier’s contact NBFC/IB as it is easier to buy and sell commodity.</a:t>
              </a:r>
            </a:p>
            <a:p>
              <a:pPr algn="ctr"/>
              <a:r>
                <a:rPr lang="en-IN" sz="1400" dirty="0">
                  <a:solidFill>
                    <a:schemeClr val="tx1"/>
                  </a:solidFill>
                  <a:latin typeface="Calibri" panose="020F0502020204030204" pitchFamily="34" charset="0"/>
                </a:rPr>
                <a:t>NBFC/IB have larger access to the client supplier network.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5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00D58B-3931-4376-B516-5B42A03EEE23}"/>
              </a:ext>
            </a:extLst>
          </p:cNvPr>
          <p:cNvGrpSpPr/>
          <p:nvPr/>
        </p:nvGrpSpPr>
        <p:grpSpPr>
          <a:xfrm>
            <a:off x="337205" y="1031027"/>
            <a:ext cx="8200305" cy="4772882"/>
            <a:chOff x="337205" y="1031027"/>
            <a:chExt cx="8200305" cy="477288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082C3BA-A056-4180-94F3-E8549251B49E}"/>
                </a:ext>
              </a:extLst>
            </p:cNvPr>
            <p:cNvCxnSpPr/>
            <p:nvPr/>
          </p:nvCxnSpPr>
          <p:spPr>
            <a:xfrm>
              <a:off x="494522" y="1031027"/>
              <a:ext cx="804298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1" name="Group 5120">
              <a:extLst>
                <a:ext uri="{FF2B5EF4-FFF2-40B4-BE49-F238E27FC236}">
                  <a16:creationId xmlns:a16="http://schemas.microsoft.com/office/drawing/2014/main" id="{BBBACC9B-64FC-4384-BE32-1E6C85589D64}"/>
                </a:ext>
              </a:extLst>
            </p:cNvPr>
            <p:cNvGrpSpPr/>
            <p:nvPr/>
          </p:nvGrpSpPr>
          <p:grpSpPr>
            <a:xfrm>
              <a:off x="337205" y="1776705"/>
              <a:ext cx="8190474" cy="2630460"/>
              <a:chOff x="337205" y="1501400"/>
              <a:chExt cx="8190474" cy="26304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B219031-930A-44E1-AA93-7BCB3FC9FC1C}"/>
                  </a:ext>
                </a:extLst>
              </p:cNvPr>
              <p:cNvSpPr/>
              <p:nvPr/>
            </p:nvSpPr>
            <p:spPr>
              <a:xfrm>
                <a:off x="5808609" y="1501401"/>
                <a:ext cx="2719070" cy="169408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Smiley Face 5">
                <a:extLst>
                  <a:ext uri="{FF2B5EF4-FFF2-40B4-BE49-F238E27FC236}">
                    <a16:creationId xmlns:a16="http://schemas.microsoft.com/office/drawing/2014/main" id="{4E341B5E-6040-440E-B7A3-6A64BA44673E}"/>
                  </a:ext>
                </a:extLst>
              </p:cNvPr>
              <p:cNvSpPr/>
              <p:nvPr/>
            </p:nvSpPr>
            <p:spPr>
              <a:xfrm>
                <a:off x="1019405" y="1595875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094CA5-6166-4BB9-8668-3DAD06AC0B3F}"/>
                  </a:ext>
                </a:extLst>
              </p:cNvPr>
              <p:cNvSpPr txBox="1"/>
              <p:nvPr/>
            </p:nvSpPr>
            <p:spPr>
              <a:xfrm>
                <a:off x="337205" y="2320414"/>
                <a:ext cx="22978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Calibri" panose="020F0502020204030204" pitchFamily="34" charset="0"/>
                  </a:rPr>
                  <a:t>Client A has a commodity procurement request and will contact Edelweiss</a:t>
                </a:r>
              </a:p>
            </p:txBody>
          </p:sp>
          <p:pic>
            <p:nvPicPr>
              <p:cNvPr id="11" name="Picture 2" descr="Related image">
                <a:extLst>
                  <a:ext uri="{FF2B5EF4-FFF2-40B4-BE49-F238E27FC236}">
                    <a16:creationId xmlns:a16="http://schemas.microsoft.com/office/drawing/2014/main" id="{673FEC9B-A7F1-4162-8597-ED6C6FBD0C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3452" y="1501400"/>
                <a:ext cx="1025587" cy="840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AF9FA77D-7E9D-420F-AAE1-9F67082A44E2}"/>
                  </a:ext>
                </a:extLst>
              </p:cNvPr>
              <p:cNvSpPr/>
              <p:nvPr/>
            </p:nvSpPr>
            <p:spPr>
              <a:xfrm>
                <a:off x="2047319" y="1823603"/>
                <a:ext cx="1025587" cy="294968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D60E0F-2A0D-483B-B613-CA56AA660A9A}"/>
                  </a:ext>
                </a:extLst>
              </p:cNvPr>
              <p:cNvSpPr txBox="1"/>
              <p:nvPr/>
            </p:nvSpPr>
            <p:spPr>
              <a:xfrm>
                <a:off x="2792361" y="2335163"/>
                <a:ext cx="22978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Calibri" panose="020F0502020204030204" pitchFamily="34" charset="0"/>
                  </a:rPr>
                  <a:t>Edelweiss will capture the procurement details and enter it in the system </a:t>
                </a:r>
              </a:p>
            </p:txBody>
          </p:sp>
          <p:sp>
            <p:nvSpPr>
              <p:cNvPr id="14" name="Smiley Face 13">
                <a:extLst>
                  <a:ext uri="{FF2B5EF4-FFF2-40B4-BE49-F238E27FC236}">
                    <a16:creationId xmlns:a16="http://schemas.microsoft.com/office/drawing/2014/main" id="{3298E6F3-9088-4141-8CFF-111753872F62}"/>
                  </a:ext>
                </a:extLst>
              </p:cNvPr>
              <p:cNvSpPr/>
              <p:nvPr/>
            </p:nvSpPr>
            <p:spPr>
              <a:xfrm>
                <a:off x="5960112" y="1660958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5122" name="Picture 2" descr="Image result for mobile phone symbol">
                <a:extLst>
                  <a:ext uri="{FF2B5EF4-FFF2-40B4-BE49-F238E27FC236}">
                    <a16:creationId xmlns:a16="http://schemas.microsoft.com/office/drawing/2014/main" id="{7FEE4E59-505F-492A-A7E1-3FE2E1A08F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1420" y="1683985"/>
                <a:ext cx="569765" cy="569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Smiley Face 15">
                <a:extLst>
                  <a:ext uri="{FF2B5EF4-FFF2-40B4-BE49-F238E27FC236}">
                    <a16:creationId xmlns:a16="http://schemas.microsoft.com/office/drawing/2014/main" id="{5B4DA380-FEC2-48D1-A8BF-90A07814087B}"/>
                  </a:ext>
                </a:extLst>
              </p:cNvPr>
              <p:cNvSpPr/>
              <p:nvPr/>
            </p:nvSpPr>
            <p:spPr>
              <a:xfrm>
                <a:off x="7290941" y="1695370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7" name="Picture 2" descr="Image result for mobile phone symbol">
                <a:extLst>
                  <a:ext uri="{FF2B5EF4-FFF2-40B4-BE49-F238E27FC236}">
                    <a16:creationId xmlns:a16="http://schemas.microsoft.com/office/drawing/2014/main" id="{0238DA76-CA3E-4FE2-ACDC-CD3614D79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2585" y="1698733"/>
                <a:ext cx="569765" cy="569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Smiley Face 17">
                <a:extLst>
                  <a:ext uri="{FF2B5EF4-FFF2-40B4-BE49-F238E27FC236}">
                    <a16:creationId xmlns:a16="http://schemas.microsoft.com/office/drawing/2014/main" id="{A01FF6CD-C4F1-475D-A049-C36493D4FA31}"/>
                  </a:ext>
                </a:extLst>
              </p:cNvPr>
              <p:cNvSpPr/>
              <p:nvPr/>
            </p:nvSpPr>
            <p:spPr>
              <a:xfrm>
                <a:off x="5954403" y="2443257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9" name="Picture 2" descr="Image result for mobile phone symbol">
                <a:extLst>
                  <a:ext uri="{FF2B5EF4-FFF2-40B4-BE49-F238E27FC236}">
                    <a16:creationId xmlns:a16="http://schemas.microsoft.com/office/drawing/2014/main" id="{BF2128E6-2206-4A72-B281-85AF0430A3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8112" y="2443257"/>
                <a:ext cx="569765" cy="569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9B36245C-A5EC-4420-8425-CCE0C0FBF3E0}"/>
                  </a:ext>
                </a:extLst>
              </p:cNvPr>
              <p:cNvSpPr/>
              <p:nvPr/>
            </p:nvSpPr>
            <p:spPr>
              <a:xfrm>
                <a:off x="4506184" y="1859259"/>
                <a:ext cx="1025587" cy="294968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23" name="Smiley Face 22">
                <a:extLst>
                  <a:ext uri="{FF2B5EF4-FFF2-40B4-BE49-F238E27FC236}">
                    <a16:creationId xmlns:a16="http://schemas.microsoft.com/office/drawing/2014/main" id="{BB1D2A6F-5A3E-4D85-96BA-AC0A1C7DE909}"/>
                  </a:ext>
                </a:extLst>
              </p:cNvPr>
              <p:cNvSpPr/>
              <p:nvPr/>
            </p:nvSpPr>
            <p:spPr>
              <a:xfrm>
                <a:off x="7290941" y="2465831"/>
                <a:ext cx="699796" cy="615821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4" name="Picture 2" descr="Image result for mobile phone symbol">
                <a:extLst>
                  <a:ext uri="{FF2B5EF4-FFF2-40B4-BE49-F238E27FC236}">
                    <a16:creationId xmlns:a16="http://schemas.microsoft.com/office/drawing/2014/main" id="{634F22A3-0278-4794-9313-53979AD619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2584" y="2465831"/>
                <a:ext cx="569765" cy="569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F1B683-2460-4223-B749-BDB2C5A32D3C}"/>
                  </a:ext>
                </a:extLst>
              </p:cNvPr>
              <p:cNvSpPr txBox="1"/>
              <p:nvPr/>
            </p:nvSpPr>
            <p:spPr>
              <a:xfrm>
                <a:off x="5911067" y="3177753"/>
                <a:ext cx="251828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Calibri" panose="020F0502020204030204" pitchFamily="34" charset="0"/>
                  </a:rPr>
                  <a:t>Supplier A,B,C,D receive a push message on their registered numbers and contact Edelweiss on priority to seal the deal </a:t>
                </a:r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083D7597-7EB6-40F9-B1E3-F6C1AEFB6E5A}"/>
                  </a:ext>
                </a:extLst>
              </p:cNvPr>
              <p:cNvSpPr/>
              <p:nvPr/>
            </p:nvSpPr>
            <p:spPr>
              <a:xfrm rot="16200000">
                <a:off x="3641373" y="3204859"/>
                <a:ext cx="575672" cy="270821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CF603D-E3AE-4049-8327-A601B49365EC}"/>
                  </a:ext>
                </a:extLst>
              </p:cNvPr>
              <p:cNvSpPr/>
              <p:nvPr/>
            </p:nvSpPr>
            <p:spPr>
              <a:xfrm>
                <a:off x="3867973" y="3608438"/>
                <a:ext cx="1743998" cy="13273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120" name="Rectangle 5119">
              <a:extLst>
                <a:ext uri="{FF2B5EF4-FFF2-40B4-BE49-F238E27FC236}">
                  <a16:creationId xmlns:a16="http://schemas.microsoft.com/office/drawing/2014/main" id="{4E67A8EE-D3E5-4723-803A-EE7F11586587}"/>
                </a:ext>
              </a:extLst>
            </p:cNvPr>
            <p:cNvSpPr/>
            <p:nvPr/>
          </p:nvSpPr>
          <p:spPr>
            <a:xfrm>
              <a:off x="349044" y="4418914"/>
              <a:ext cx="781070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>
                  <a:latin typeface="Calibri" charset="0"/>
                </a:rPr>
                <a:t>Challenges in Commodity OTC Trading Strategy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charset="0"/>
                </a:rPr>
                <a:t>N suppliers contact Edelweiss and hence, it is very essential to prioritize every call and if not done, the following repercussion may take place:</a:t>
              </a:r>
            </a:p>
            <a:p>
              <a:pPr marL="546100" lvl="1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charset="0"/>
                </a:rPr>
                <a:t>Supplier relation disrupted</a:t>
              </a:r>
            </a:p>
            <a:p>
              <a:pPr marL="546100" lvl="1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charset="0"/>
                </a:rPr>
                <a:t>Loss of better deal</a:t>
              </a:r>
            </a:p>
            <a:p>
              <a:pPr marL="546100" lvl="1" indent="-8890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Calibri" charset="0"/>
                </a:rPr>
                <a:t>Client’s loss of trust</a:t>
              </a:r>
            </a:p>
          </p:txBody>
        </p:sp>
        <p:sp>
          <p:nvSpPr>
            <p:cNvPr id="5123" name="Rectangle 5122">
              <a:extLst>
                <a:ext uri="{FF2B5EF4-FFF2-40B4-BE49-F238E27FC236}">
                  <a16:creationId xmlns:a16="http://schemas.microsoft.com/office/drawing/2014/main" id="{C473AC51-A363-469A-8209-7B9E5EE95353}"/>
                </a:ext>
              </a:extLst>
            </p:cNvPr>
            <p:cNvSpPr/>
            <p:nvPr/>
          </p:nvSpPr>
          <p:spPr>
            <a:xfrm>
              <a:off x="398205" y="1060725"/>
              <a:ext cx="625599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>
                  <a:latin typeface="Calibri" panose="020F0502020204030204" pitchFamily="34" charset="0"/>
                </a:rPr>
                <a:t>Working:</a:t>
              </a:r>
            </a:p>
            <a:p>
              <a:r>
                <a:rPr lang="en-IN" sz="1400" dirty="0">
                  <a:latin typeface="Calibri" charset="0"/>
                </a:rPr>
                <a:t>Key Players: Client A; Supplier A, B, C, D; NBFC: Edelweiss</a:t>
              </a:r>
            </a:p>
            <a:p>
              <a:endParaRPr lang="en-IN" b="1" dirty="0">
                <a:latin typeface="Calibri" charset="0"/>
              </a:endParaRPr>
            </a:p>
            <a:p>
              <a:endParaRPr lang="en-IN" b="1" dirty="0">
                <a:latin typeface="Calibri" charset="0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0A3D9687-8290-4626-AE38-8DCBC10A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3" y="461253"/>
            <a:ext cx="8411497" cy="481137"/>
          </a:xfrm>
        </p:spPr>
        <p:txBody>
          <a:bodyPr/>
          <a:lstStyle/>
          <a:p>
            <a:r>
              <a:rPr lang="en-IN" sz="3000" dirty="0"/>
              <a:t>Case Study : OTC Trading in Commodity marketplaces</a:t>
            </a:r>
            <a:br>
              <a:rPr lang="en-IN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70353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2CF5-0D4F-490D-9559-07FB46E5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" y="500780"/>
            <a:ext cx="8305800" cy="629661"/>
          </a:xfrm>
        </p:spPr>
        <p:txBody>
          <a:bodyPr/>
          <a:lstStyle/>
          <a:p>
            <a:r>
              <a:rPr lang="en-IN" sz="3000" dirty="0"/>
              <a:t> Working: OTC Trading in Commodity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8CC7-3862-4EF2-9C4B-44326E53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93" y="1059428"/>
            <a:ext cx="8389374" cy="46692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Calibri" panose="020F0502020204030204" pitchFamily="34" charset="0"/>
              </a:rPr>
              <a:t>To prioritize every supplier call, it is essential to perform an in depth analysis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latin typeface="Calibri" panose="020F0502020204030204" pitchFamily="34" charset="0"/>
              </a:rPr>
              <a:t>The </a:t>
            </a:r>
            <a:r>
              <a:rPr lang="en-IN" sz="1400" b="1" dirty="0">
                <a:latin typeface="Calibri" panose="020F0502020204030204" pitchFamily="34" charset="0"/>
              </a:rPr>
              <a:t>simulation variables of uncertainty </a:t>
            </a:r>
            <a:r>
              <a:rPr lang="en-IN" sz="1400" dirty="0">
                <a:latin typeface="Calibri" panose="020F0502020204030204" pitchFamily="34" charset="0"/>
              </a:rPr>
              <a:t>to be considered  are :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number of suppliers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average call time of supplier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 time the supplier is willing to hold the call before hanging up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average response time from IB/NBFC 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number of employees required to reduce the average response time from IB/NBFC. 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Calibri" panose="020F0502020204030204" pitchFamily="34" charset="0"/>
              </a:rPr>
              <a:t>Hypothesis </a:t>
            </a:r>
            <a:r>
              <a:rPr lang="en-IN" sz="1400" dirty="0">
                <a:latin typeface="Calibri" panose="020F0502020204030204" pitchFamily="34" charset="0"/>
              </a:rPr>
              <a:t>before running the simulation: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As the number of employees increase, there should be a decrease in response time and call drop percentage.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Number of suppliers decrease will cause response time to drop provided the number of employees from IB/NBFC are constant.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Calibri" panose="020F0502020204030204" pitchFamily="34" charset="0"/>
              </a:rPr>
              <a:t>Assumptions: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The case considered is post a client request.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</a:rPr>
              <a:t>Call timings are only recorded in minutes.</a:t>
            </a:r>
            <a:endParaRPr lang="en-IN" sz="1400" b="1" dirty="0">
              <a:latin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en-IN" sz="1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35F958-4E28-4202-81BB-EA50C83565DB}"/>
              </a:ext>
            </a:extLst>
          </p:cNvPr>
          <p:cNvCxnSpPr/>
          <p:nvPr/>
        </p:nvCxnSpPr>
        <p:spPr>
          <a:xfrm>
            <a:off x="494522" y="1031027"/>
            <a:ext cx="80429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3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D59C40-8C49-4DF3-AB05-74FAF4173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50" y="1390933"/>
            <a:ext cx="4124786" cy="207469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6540EB-1021-49C8-8964-96A5F4F55084}"/>
              </a:ext>
            </a:extLst>
          </p:cNvPr>
          <p:cNvSpPr txBox="1">
            <a:spLocks/>
          </p:cNvSpPr>
          <p:nvPr/>
        </p:nvSpPr>
        <p:spPr>
          <a:xfrm>
            <a:off x="135194" y="500780"/>
            <a:ext cx="8305800" cy="62966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/>
              <a:t> Working: OTC Trading in Commodity marketplaces</a:t>
            </a:r>
            <a:endParaRPr lang="en-IN" sz="3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2B630-272D-4CCB-B494-A36009315A8A}"/>
              </a:ext>
            </a:extLst>
          </p:cNvPr>
          <p:cNvCxnSpPr/>
          <p:nvPr/>
        </p:nvCxnSpPr>
        <p:spPr>
          <a:xfrm>
            <a:off x="494522" y="1031027"/>
            <a:ext cx="80429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2059EB9-08F9-493B-A955-F323A08B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07" y="3569110"/>
            <a:ext cx="4886787" cy="2179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A6FEBE-29AE-494A-861F-F07C04140626}"/>
              </a:ext>
            </a:extLst>
          </p:cNvPr>
          <p:cNvSpPr txBox="1"/>
          <p:nvPr/>
        </p:nvSpPr>
        <p:spPr>
          <a:xfrm>
            <a:off x="5299586" y="1858297"/>
            <a:ext cx="311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</a:rPr>
              <a:t>Fig: Formula for Drop-out percentage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AB4E8-502C-4361-9337-33BC78B407BC}"/>
              </a:ext>
            </a:extLst>
          </p:cNvPr>
          <p:cNvSpPr txBox="1"/>
          <p:nvPr/>
        </p:nvSpPr>
        <p:spPr>
          <a:xfrm>
            <a:off x="604682" y="4348996"/>
            <a:ext cx="311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libri" panose="020F0502020204030204" pitchFamily="34" charset="0"/>
              </a:rPr>
              <a:t>Fig: Supplier call time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769</Words>
  <Application>Microsoft Office PowerPoint</Application>
  <PresentationFormat>On-screen Show (4:3)</PresentationFormat>
  <Paragraphs>167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Garamond</vt:lpstr>
      <vt:lpstr>Georgia</vt:lpstr>
      <vt:lpstr>Trebuchet MS</vt:lpstr>
      <vt:lpstr>Wingdings</vt:lpstr>
      <vt:lpstr>ThemeILtemplates</vt:lpstr>
      <vt:lpstr>PowerPoint Presentation</vt:lpstr>
      <vt:lpstr>Agenda</vt:lpstr>
      <vt:lpstr>Introduction : OTC Market Trading</vt:lpstr>
      <vt:lpstr>OTC Market Figures</vt:lpstr>
      <vt:lpstr>OTC vs Exchange</vt:lpstr>
      <vt:lpstr>Case Study : OTC Trading in Commodity marketplaces </vt:lpstr>
      <vt:lpstr>Case Study : OTC Trading in Commodity marketplaces </vt:lpstr>
      <vt:lpstr> Working: OTC Trading in Commodity marketplaces</vt:lpstr>
      <vt:lpstr>PowerPoint Presentation</vt:lpstr>
      <vt:lpstr> Working: OTC Trading in Commodity marketplaces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Parkar, Shradhaa</cp:lastModifiedBy>
  <cp:revision>507</cp:revision>
  <dcterms:created xsi:type="dcterms:W3CDTF">2016-01-13T21:18:08Z</dcterms:created>
  <dcterms:modified xsi:type="dcterms:W3CDTF">2018-12-07T08:31:44Z</dcterms:modified>
</cp:coreProperties>
</file>