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73" r:id="rId12"/>
    <p:sldId id="267" r:id="rId13"/>
    <p:sldId id="268" r:id="rId14"/>
    <p:sldId id="269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205" autoAdjust="0"/>
  </p:normalViewPr>
  <p:slideViewPr>
    <p:cSldViewPr snapToGrid="0">
      <p:cViewPr varScale="1">
        <p:scale>
          <a:sx n="49" d="100"/>
          <a:sy n="49" d="100"/>
        </p:scale>
        <p:origin x="1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96F9E-FC0C-45E5-AF37-8F4CF02D74F7}" type="datetimeFigureOut">
              <a:rPr lang="en-SG" smtClean="0"/>
              <a:t>19/3/2024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7E65C-CD0B-47A1-8BB9-201393EF62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21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E65C-CD0B-47A1-8BB9-201393EF621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8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E65C-CD0B-47A1-8BB9-201393EF621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50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E65C-CD0B-47A1-8BB9-201393EF6210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44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03B8-FFA8-C949-11D8-84DD0FAF3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Loan defaulter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99288-93FC-73C3-C956-F96F4A0C0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4646295" cy="502602"/>
          </a:xfrm>
        </p:spPr>
        <p:txBody>
          <a:bodyPr/>
          <a:lstStyle/>
          <a:p>
            <a:r>
              <a:rPr lang="en-SG" dirty="0"/>
              <a:t>Capstone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F9BC5-5F89-DACC-4EC6-DFE540E5B642}"/>
              </a:ext>
            </a:extLst>
          </p:cNvPr>
          <p:cNvSpPr txBox="1"/>
          <p:nvPr/>
        </p:nvSpPr>
        <p:spPr>
          <a:xfrm>
            <a:off x="9865360" y="6350000"/>
            <a:ext cx="334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Sundararajalu Priya</a:t>
            </a:r>
          </a:p>
        </p:txBody>
      </p:sp>
    </p:spTree>
    <p:extLst>
      <p:ext uri="{BB962C8B-B14F-4D97-AF65-F5344CB8AC3E}">
        <p14:creationId xmlns:p14="http://schemas.microsoft.com/office/powerpoint/2010/main" val="96910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0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2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4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5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6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7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8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9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0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1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2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5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7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8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9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0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1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2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3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5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6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7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8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9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0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1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2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3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5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pic>
        <p:nvPicPr>
          <p:cNvPr id="10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pic>
        <p:nvPicPr>
          <p:cNvPr id="14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4D6C8-B624-C039-39B3-4A4B3A49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Comparing categories with target variable</a:t>
            </a:r>
          </a:p>
        </p:txBody>
      </p:sp>
      <p:pic>
        <p:nvPicPr>
          <p:cNvPr id="4" name="Picture 3" descr="A blue and orange rectangular boxes&#10;&#10;Description automatically generated">
            <a:extLst>
              <a:ext uri="{FF2B5EF4-FFF2-40B4-BE49-F238E27FC236}">
                <a16:creationId xmlns:a16="http://schemas.microsoft.com/office/drawing/2014/main" id="{C28AE813-BBFD-4DC6-A418-544E378D1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189" y="1881984"/>
            <a:ext cx="1993490" cy="1389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353A7A-6259-5844-AD8D-7BD83BA00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452" y="1822581"/>
            <a:ext cx="2224048" cy="1389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3C5CCB-D0FB-A6A3-5D38-072276D50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274" y="1805994"/>
            <a:ext cx="2172048" cy="1384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D72238-0C8A-3E02-0C2A-9C39B1A6F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189" y="3802863"/>
            <a:ext cx="1647623" cy="11777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12057F-9855-DB3B-D23D-4D8297680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4958" y="3802862"/>
            <a:ext cx="1372681" cy="1177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14DEA8-E1B9-EF53-8ABD-A493061233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8563" y="3784251"/>
            <a:ext cx="1580629" cy="11777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A4350-9ACE-4449-5C5D-DCC06342FD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17575" y="3784250"/>
            <a:ext cx="1637362" cy="11777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1CF6A0-77D4-20C4-C952-8490886692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6594" y="3398378"/>
            <a:ext cx="1079323" cy="3253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CCF85C-7E5E-5A17-D248-89ABFE4C298F}"/>
              </a:ext>
            </a:extLst>
          </p:cNvPr>
          <p:cNvSpPr txBox="1"/>
          <p:nvPr/>
        </p:nvSpPr>
        <p:spPr>
          <a:xfrm>
            <a:off x="4718399" y="3483350"/>
            <a:ext cx="1044074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97180">
              <a:spcAft>
                <a:spcPts val="600"/>
              </a:spcAft>
            </a:pPr>
            <a:r>
              <a:rPr lang="en-SG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Loan Type</a:t>
            </a:r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BF879B-0695-B479-7F33-632CD3ECE2F1}"/>
              </a:ext>
            </a:extLst>
          </p:cNvPr>
          <p:cNvSpPr txBox="1"/>
          <p:nvPr/>
        </p:nvSpPr>
        <p:spPr>
          <a:xfrm>
            <a:off x="7285603" y="1543769"/>
            <a:ext cx="1044074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97180">
              <a:spcAft>
                <a:spcPts val="600"/>
              </a:spcAft>
            </a:pPr>
            <a:r>
              <a:rPr lang="en-SG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Credit Score</a:t>
            </a:r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C10B66-C964-3CAF-BFC0-702E0E43730F}"/>
              </a:ext>
            </a:extLst>
          </p:cNvPr>
          <p:cNvSpPr txBox="1"/>
          <p:nvPr/>
        </p:nvSpPr>
        <p:spPr>
          <a:xfrm>
            <a:off x="9704500" y="1569692"/>
            <a:ext cx="1044074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97180">
              <a:spcAft>
                <a:spcPts val="600"/>
              </a:spcAft>
            </a:pPr>
            <a:r>
              <a:rPr lang="en-SG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Loan Amount</a:t>
            </a:r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EBC16C-2637-373C-0A74-FD016243307E}"/>
              </a:ext>
            </a:extLst>
          </p:cNvPr>
          <p:cNvSpPr txBox="1"/>
          <p:nvPr/>
        </p:nvSpPr>
        <p:spPr>
          <a:xfrm>
            <a:off x="6514150" y="3444006"/>
            <a:ext cx="1214297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97180">
              <a:spcAft>
                <a:spcPts val="600"/>
              </a:spcAft>
            </a:pPr>
            <a:r>
              <a:rPr lang="en-SG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Employment Type</a:t>
            </a:r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57CE9E-5E2C-41E4-0AFB-AA04A5A736BD}"/>
              </a:ext>
            </a:extLst>
          </p:cNvPr>
          <p:cNvSpPr txBox="1"/>
          <p:nvPr/>
        </p:nvSpPr>
        <p:spPr>
          <a:xfrm>
            <a:off x="5240436" y="1549824"/>
            <a:ext cx="1044074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97180">
              <a:spcAft>
                <a:spcPts val="600"/>
              </a:spcAft>
            </a:pPr>
            <a:r>
              <a:rPr lang="en-SG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 Rate</a:t>
            </a:r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AB09C8-BFA2-E8F7-7AF7-E347B098CCA5}"/>
              </a:ext>
            </a:extLst>
          </p:cNvPr>
          <p:cNvSpPr txBox="1"/>
          <p:nvPr/>
        </p:nvSpPr>
        <p:spPr>
          <a:xfrm>
            <a:off x="8276840" y="3483350"/>
            <a:ext cx="1044074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97180">
              <a:spcAft>
                <a:spcPts val="600"/>
              </a:spcAft>
            </a:pPr>
            <a:r>
              <a:rPr lang="en-SG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Income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699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E336-C97E-A0C3-55E5-6C1DF32D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Removed the redundant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D7827-E16D-5061-6DFE-D25B43DE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54" y="2784442"/>
            <a:ext cx="8553645" cy="24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6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A938-1B4A-8D92-0CA8-8E567622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Splitting the data into training and test dataset</a:t>
            </a:r>
          </a:p>
        </p:txBody>
      </p:sp>
      <p:pic>
        <p:nvPicPr>
          <p:cNvPr id="1026" name="Picture 2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982FCF91-8762-AA25-A223-19AD38A7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881313"/>
            <a:ext cx="96202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81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3" name="Rectangle 52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430342-C42B-0294-4B42-250EDDF2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Models Applied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A1307-4580-F5B3-89F6-6F0D275B7C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18" r="11912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9D98F6-EA67-470B-BF31-8488C6F4AE10}"/>
              </a:ext>
            </a:extLst>
          </p:cNvPr>
          <p:cNvSpPr txBox="1"/>
          <p:nvPr/>
        </p:nvSpPr>
        <p:spPr>
          <a:xfrm>
            <a:off x="7962519" y="2249487"/>
            <a:ext cx="3084892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7200" dirty="0"/>
              <a:t>LOGISTIC REGRESSION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7200" dirty="0"/>
              <a:t>SVM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7200" dirty="0"/>
              <a:t>DECISION TREE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7200" dirty="0"/>
              <a:t>RANDOM FOREST CLASSIFIER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7200" dirty="0"/>
              <a:t>NAÏVE BAYES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7200" dirty="0"/>
              <a:t>GAUSIAN NB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7200" dirty="0"/>
              <a:t>KNEIGHBOURS CLASSIFIER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450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2FEE10-E84B-1C91-5106-6F7A34C5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MODEL COMPARISION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97EC-44F5-1DDA-02CA-8EAA96C0EA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8" r="34450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882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7EAB04-5E39-69DF-CA99-FF4B6120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Random forest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8F2D0-2A56-8F54-B182-B3FCA7DED2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61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3931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5D3083-A7BE-5651-D546-43927C5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12" y="903288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Confusion matrix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CCE650-D344-F349-5101-7B7EC1F2D41F}"/>
              </a:ext>
            </a:extLst>
          </p:cNvPr>
          <p:cNvSpPr txBox="1"/>
          <p:nvPr/>
        </p:nvSpPr>
        <p:spPr>
          <a:xfrm>
            <a:off x="7696770" y="2466182"/>
            <a:ext cx="45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TP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3569DF5-D91E-7349-A72F-1CB81E057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959" y="1325755"/>
            <a:ext cx="4223899" cy="394842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C0B6120-FF8C-EB67-7399-588D7FDA95A4}"/>
              </a:ext>
            </a:extLst>
          </p:cNvPr>
          <p:cNvSpPr txBox="1"/>
          <p:nvPr/>
        </p:nvSpPr>
        <p:spPr>
          <a:xfrm>
            <a:off x="7467600" y="1957388"/>
            <a:ext cx="6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5C14C-D151-997E-03E8-968E9FF63E05}"/>
              </a:ext>
            </a:extLst>
          </p:cNvPr>
          <p:cNvSpPr txBox="1"/>
          <p:nvPr/>
        </p:nvSpPr>
        <p:spPr>
          <a:xfrm>
            <a:off x="9225436" y="1914525"/>
            <a:ext cx="6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>
                    <a:lumMod val="75000"/>
                  </a:schemeClr>
                </a:solidFill>
              </a:rPr>
              <a:t>FP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473677-E50A-1886-668F-87BF94833A7F}"/>
              </a:ext>
            </a:extLst>
          </p:cNvPr>
          <p:cNvSpPr txBox="1"/>
          <p:nvPr/>
        </p:nvSpPr>
        <p:spPr>
          <a:xfrm>
            <a:off x="7327899" y="3351883"/>
            <a:ext cx="683195" cy="38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>
                    <a:lumMod val="75000"/>
                  </a:schemeClr>
                </a:solidFill>
              </a:rPr>
              <a:t>FN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807185-C56C-AC14-FE3A-CBEFFFA71890}"/>
              </a:ext>
            </a:extLst>
          </p:cNvPr>
          <p:cNvSpPr txBox="1"/>
          <p:nvPr/>
        </p:nvSpPr>
        <p:spPr>
          <a:xfrm>
            <a:off x="9105900" y="3351883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>
                    <a:lumMod val="75000"/>
                  </a:schemeClr>
                </a:solidFill>
              </a:rPr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301437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5FF19-F1F3-1A09-76B2-3813B0993F2A}"/>
              </a:ext>
            </a:extLst>
          </p:cNvPr>
          <p:cNvSpPr txBox="1"/>
          <p:nvPr/>
        </p:nvSpPr>
        <p:spPr>
          <a:xfrm>
            <a:off x="2495006" y="1567543"/>
            <a:ext cx="72498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This model can be used in </a:t>
            </a:r>
          </a:p>
          <a:p>
            <a:endParaRPr lang="en-SG" sz="3200" dirty="0"/>
          </a:p>
          <a:p>
            <a:pPr marL="342900" indent="-342900"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Fraud detection in credit card transactions.</a:t>
            </a:r>
          </a:p>
          <a:p>
            <a:r>
              <a:rPr lang="en-US" sz="3200" dirty="0">
                <a:solidFill>
                  <a:srgbClr val="0D0D0D"/>
                </a:solidFill>
                <a:latin typeface="Söhne"/>
              </a:rPr>
              <a:t>2.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Identifying high-risk investments 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75512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87B7-4C0F-99EB-41C1-DC4434D6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0C3C3-2E70-1E65-BC9D-062209D0A642}"/>
              </a:ext>
            </a:extLst>
          </p:cNvPr>
          <p:cNvSpPr txBox="1"/>
          <p:nvPr/>
        </p:nvSpPr>
        <p:spPr>
          <a:xfrm>
            <a:off x="1869439" y="2097088"/>
            <a:ext cx="917797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800" dirty="0"/>
              <a:t> Create Predictive model to classify each borrower as defaulter or not using the data collected before granting the loan .</a:t>
            </a:r>
          </a:p>
          <a:p>
            <a:endParaRPr lang="en-S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800" dirty="0"/>
              <a:t> Minimize the risk of borrowers defaulting the loans using created model.</a:t>
            </a:r>
          </a:p>
        </p:txBody>
      </p:sp>
    </p:spTree>
    <p:extLst>
      <p:ext uri="{BB962C8B-B14F-4D97-AF65-F5344CB8AC3E}">
        <p14:creationId xmlns:p14="http://schemas.microsoft.com/office/powerpoint/2010/main" val="421583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B02C-E6E6-989F-93CF-194F0816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484FB-6E86-CEF7-7403-919E3EAB4E9C}"/>
              </a:ext>
            </a:extLst>
          </p:cNvPr>
          <p:cNvSpPr txBox="1"/>
          <p:nvPr/>
        </p:nvSpPr>
        <p:spPr>
          <a:xfrm>
            <a:off x="1386840" y="2656840"/>
            <a:ext cx="10175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We would be using classification algorithm for solving our problem. It establish relation between input features and output feature.</a:t>
            </a:r>
          </a:p>
        </p:txBody>
      </p:sp>
    </p:spTree>
    <p:extLst>
      <p:ext uri="{BB962C8B-B14F-4D97-AF65-F5344CB8AC3E}">
        <p14:creationId xmlns:p14="http://schemas.microsoft.com/office/powerpoint/2010/main" val="142866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7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8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9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0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1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2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5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7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8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9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0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1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2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3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5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6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7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8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9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0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2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3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4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5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6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7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8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9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0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1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2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3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13FAA-42C8-8BAE-13C5-5E8D8BD9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F31962-C349-D3F5-99B5-50224D6123BE}"/>
              </a:ext>
            </a:extLst>
          </p:cNvPr>
          <p:cNvSpPr/>
          <p:nvPr/>
        </p:nvSpPr>
        <p:spPr>
          <a:xfrm>
            <a:off x="2806105" y="2286625"/>
            <a:ext cx="2834802" cy="661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60000"/>
                <a:lumOff val="40000"/>
              </a:schemeClr>
            </a:outerShdw>
            <a:reflection endPos="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2920">
              <a:spcAft>
                <a:spcPts val="600"/>
              </a:spcAft>
            </a:pPr>
            <a:r>
              <a:rPr lang="en-SG" sz="198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Problem Understanding </a:t>
            </a:r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99FBB2-C451-0536-925B-81EF4FF0AFF7}"/>
              </a:ext>
            </a:extLst>
          </p:cNvPr>
          <p:cNvSpPr/>
          <p:nvPr/>
        </p:nvSpPr>
        <p:spPr>
          <a:xfrm>
            <a:off x="6150731" y="2249488"/>
            <a:ext cx="2834802" cy="76140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60000"/>
                <a:lumOff val="40000"/>
              </a:schemeClr>
            </a:outerShdw>
            <a:reflection endPos="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2920">
              <a:spcAft>
                <a:spcPts val="600"/>
              </a:spcAft>
            </a:pPr>
            <a:r>
              <a:rPr lang="en-SG" sz="198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 Collection And Preprocessing</a:t>
            </a:r>
            <a:endParaRPr lang="en-SG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6D23E89-AAB7-501F-7690-9083925A1CC0}"/>
              </a:ext>
            </a:extLst>
          </p:cNvPr>
          <p:cNvSpPr/>
          <p:nvPr/>
        </p:nvSpPr>
        <p:spPr>
          <a:xfrm>
            <a:off x="2922015" y="5029792"/>
            <a:ext cx="2834801" cy="76140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60000"/>
                <a:lumOff val="40000"/>
              </a:schemeClr>
            </a:outerShdw>
            <a:reflection endPos="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2920">
              <a:spcAft>
                <a:spcPts val="600"/>
              </a:spcAft>
            </a:pPr>
            <a:r>
              <a:rPr lang="en-SG" sz="19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Model Evaluation</a:t>
            </a:r>
            <a:endParaRPr lang="en-SG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A3D8ED3-12C8-669F-FE8E-82BE5AB016C6}"/>
              </a:ext>
            </a:extLst>
          </p:cNvPr>
          <p:cNvSpPr/>
          <p:nvPr/>
        </p:nvSpPr>
        <p:spPr>
          <a:xfrm>
            <a:off x="6387963" y="5145717"/>
            <a:ext cx="2994758" cy="64548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60000"/>
                <a:lumOff val="40000"/>
              </a:schemeClr>
            </a:outerShdw>
            <a:reflection endPos="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2920">
              <a:spcAft>
                <a:spcPts val="600"/>
              </a:spcAft>
            </a:pPr>
            <a:r>
              <a:rPr lang="en-SG" sz="19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Model Deployment</a:t>
            </a:r>
            <a:endParaRPr lang="en-SG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1B5182-04E6-AA84-511E-E4B18C135A7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5640907" y="2617165"/>
            <a:ext cx="509824" cy="1302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6E9E0B-0B1B-B7BC-5950-3B9ED4542540}"/>
              </a:ext>
            </a:extLst>
          </p:cNvPr>
          <p:cNvCxnSpPr>
            <a:cxnSpLocks/>
          </p:cNvCxnSpPr>
          <p:nvPr/>
        </p:nvCxnSpPr>
        <p:spPr>
          <a:xfrm>
            <a:off x="8023471" y="3047634"/>
            <a:ext cx="0" cy="55251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069DDB-70BC-D327-03E7-A4B511E0408A}"/>
              </a:ext>
            </a:extLst>
          </p:cNvPr>
          <p:cNvCxnSpPr>
            <a:cxnSpLocks/>
          </p:cNvCxnSpPr>
          <p:nvPr/>
        </p:nvCxnSpPr>
        <p:spPr>
          <a:xfrm flipH="1">
            <a:off x="5621882" y="3981737"/>
            <a:ext cx="418925" cy="2102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CDF506-3724-1050-AFD8-97030C6B6C2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339416" y="3946560"/>
            <a:ext cx="0" cy="108323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499C6E-8AA2-A904-37BB-4C403567886A}"/>
              </a:ext>
            </a:extLst>
          </p:cNvPr>
          <p:cNvCxnSpPr>
            <a:cxnSpLocks/>
          </p:cNvCxnSpPr>
          <p:nvPr/>
        </p:nvCxnSpPr>
        <p:spPr>
          <a:xfrm>
            <a:off x="5777886" y="5455431"/>
            <a:ext cx="509824" cy="1302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648463B-28C7-C97C-5AED-7CED806219C2}"/>
              </a:ext>
            </a:extLst>
          </p:cNvPr>
          <p:cNvSpPr/>
          <p:nvPr/>
        </p:nvSpPr>
        <p:spPr>
          <a:xfrm>
            <a:off x="2732118" y="3528708"/>
            <a:ext cx="2834802" cy="763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60000"/>
                <a:lumOff val="40000"/>
              </a:schemeClr>
            </a:outerShdw>
            <a:reflection endPos="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2920">
              <a:spcAft>
                <a:spcPts val="600"/>
              </a:spcAft>
            </a:pPr>
            <a:endParaRPr lang="en-SG" sz="18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 defTabSz="502920">
              <a:spcAft>
                <a:spcPts val="600"/>
              </a:spcAft>
            </a:pPr>
            <a:r>
              <a:rPr lang="en-SG" sz="2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Model Building</a:t>
            </a:r>
            <a:endParaRPr lang="en-SG" sz="2000" dirty="0"/>
          </a:p>
          <a:p>
            <a:pPr algn="ctr" defTabSz="502920">
              <a:spcAft>
                <a:spcPts val="600"/>
              </a:spcAft>
            </a:pPr>
            <a:endParaRPr lang="en-SG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709C93E-1EF9-34D5-6431-465384660A79}"/>
              </a:ext>
            </a:extLst>
          </p:cNvPr>
          <p:cNvSpPr/>
          <p:nvPr/>
        </p:nvSpPr>
        <p:spPr>
          <a:xfrm>
            <a:off x="6150731" y="3698425"/>
            <a:ext cx="3014078" cy="68840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60000"/>
                <a:lumOff val="40000"/>
              </a:schemeClr>
            </a:outerShdw>
            <a:reflection endPos="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2920">
              <a:spcAft>
                <a:spcPts val="600"/>
              </a:spcAft>
            </a:pPr>
            <a:r>
              <a:rPr lang="en-SG" sz="198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Exploratory Data Analysis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1054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E35A16-B3FC-5910-28C2-32F79266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083" y="1113282"/>
            <a:ext cx="4541530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Understanding of the dataset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ED876-DDF0-5145-BD53-29566B222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7" y="1247719"/>
            <a:ext cx="4514149" cy="3043294"/>
          </a:xfrm>
          <a:prstGeom prst="rect">
            <a:avLst/>
          </a:prstGeom>
        </p:spPr>
      </p:pic>
      <p:pic>
        <p:nvPicPr>
          <p:cNvPr id="5" name="Picture Placeholder 43">
            <a:extLst>
              <a:ext uri="{FF2B5EF4-FFF2-40B4-BE49-F238E27FC236}">
                <a16:creationId xmlns:a16="http://schemas.microsoft.com/office/drawing/2014/main" id="{03BE6986-47F2-56B2-97B5-8F745E43BC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64" b="1464"/>
          <a:stretch/>
        </p:blipFill>
        <p:spPr>
          <a:xfrm>
            <a:off x="5571224" y="3979864"/>
            <a:ext cx="1678446" cy="1628775"/>
          </a:xfrm>
          <a:prstGeom prst="round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6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0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1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2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3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4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5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6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7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8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9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0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1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2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3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4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5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6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8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9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0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1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2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3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4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5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6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7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8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9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0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1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2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3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4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5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6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D4BD80-685F-EA10-04BD-B821A15E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23206"/>
            <a:ext cx="6440488" cy="13314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A1F9F0-68F4-E564-C889-5BEBA88B90F1}"/>
              </a:ext>
            </a:extLst>
          </p:cNvPr>
          <p:cNvSpPr>
            <a:spLocks/>
          </p:cNvSpPr>
          <p:nvPr/>
        </p:nvSpPr>
        <p:spPr>
          <a:xfrm>
            <a:off x="6094410" y="1801813"/>
            <a:ext cx="2632693" cy="697495"/>
          </a:xfrm>
          <a:prstGeom prst="rect">
            <a:avLst/>
          </a:prstGeom>
        </p:spPr>
        <p:txBody>
          <a:bodyPr/>
          <a:lstStyle/>
          <a:p>
            <a:pPr algn="ctr" defTabSz="352044">
              <a:spcAft>
                <a:spcPts val="600"/>
              </a:spcAft>
            </a:pPr>
            <a:r>
              <a:rPr lang="en-SG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there any missing data?</a:t>
            </a:r>
            <a:endParaRPr lang="en-SG" sz="2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E9B6757-080D-EBCE-5DFC-217D1ADBC854}"/>
              </a:ext>
            </a:extLst>
          </p:cNvPr>
          <p:cNvSpPr txBox="1"/>
          <p:nvPr/>
        </p:nvSpPr>
        <p:spPr>
          <a:xfrm>
            <a:off x="1565047" y="4695607"/>
            <a:ext cx="2895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Encoding of the categorical features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AD8A75D2-BF63-5134-47BA-5E7F90485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600" y="4115594"/>
            <a:ext cx="3844251" cy="151551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0DF1D620-F6A0-F8F9-E66C-6456FA83D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3788" y="1544638"/>
            <a:ext cx="2637020" cy="191976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28873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E61C8FFB-D7F6-4A1A-9D7E-2AFD6F78C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63FC8BF-EB08-477E-9DBC-241BD99A0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8B4A4BFD-A61E-4D20-8C0E-1444B51CC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7F6C34FD-95F6-48E6-89C2-F9D8DCA7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803DEA3-2685-4A46-BBBE-832AFBC5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72E7229F-85ED-4F39-BA4C-F2303DEB1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DDE59082-72C3-4961-81F1-27AE03FA7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6E6345B3-D7A3-4ED8-B131-A2B0201C6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119230C3-190A-4D7D-B8EE-9D271ED85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013AB612-4DA5-4EF0-B438-3879A521A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D0E3A33A-F799-4D9C-A950-E5252ECA2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584990C-77E8-44D5-9ABF-1A693681A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0BD264AC-126B-4091-A113-25AE5600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EE0AD60A-A7CB-492F-8A32-4ADFC2A51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472BE961-C309-4F29-92A0-78F730583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AC3F0D7-5E24-4F95-B091-C4C884E3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D7FFB211-F2F7-4444-99AD-67B6A2257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E7D22BFF-69DE-4C26-959E-38007D8B8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BF131BB9-B84F-4EB4-BEE0-D3491486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1BF1979E-49E6-425A-B362-310EA3833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EE0FC7A6-C966-4F65-916C-AFBE2A44F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A7FE8DB7-4322-40FC-9892-30BBC0E0B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7F69C2A1-E8E6-4C6C-B341-2C52E8D9E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0F1BFC80-2254-492D-B5E5-535761153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369B0736-D8B9-4EC4-B1C8-AA8731D16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36C2B0A7-3EE7-4890-8E4B-B59086A2B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3E4BAA-64B6-4059-9B0B-83114CB3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2E1F2D13-EB97-48F7-BEEF-405E0C5C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A209EE56-61E9-4B41-B896-BB9D95FA1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4081C9A3-54DF-4ED1-97B9-04FFD6F4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Rectangle 33">
              <a:extLst>
                <a:ext uri="{FF2B5EF4-FFF2-40B4-BE49-F238E27FC236}">
                  <a16:creationId xmlns:a16="http://schemas.microsoft.com/office/drawing/2014/main" id="{7C4B8CBC-248B-41F3-AB7E-301A54555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B5FB4B92-D64C-471B-80B8-97FC372DF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78686756-7B93-470E-A1B0-60E46D81C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D918D4D4-1175-409D-BF95-B62D9060A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29851EE5-64A7-43A8-8A7C-814C5E469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4390DAD0-CE3B-44A3-AE9A-C88588382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641568AB-9F6E-4180-84A3-41FF97558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465141B8-FB60-4B2E-BEDD-512F23A63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49458B2E-DE0D-4C65-982E-7BA7E9BF1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9415C78B-E872-4721-BE4A-FA7DEA6EA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0" name="Freeform 43">
              <a:extLst>
                <a:ext uri="{FF2B5EF4-FFF2-40B4-BE49-F238E27FC236}">
                  <a16:creationId xmlns:a16="http://schemas.microsoft.com/office/drawing/2014/main" id="{520A0AE2-A5C2-402A-9306-2A07B441E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E6ADFEAC-7594-4FC3-8BE2-320A6621C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810D6E3C-3FC8-4321-963C-1FD85ECBC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F0CD2158-DC95-4CD4-8DDB-C76CCEC1D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C4198508-7F88-42B8-8ADC-72374FFC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67A57D3B-9539-4ABF-AF4D-3CE3766B0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DABE98C2-0378-4194-B6F7-F439CDA37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9A92F229-E7B2-4C3D-96D0-64FDBCE8E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8667BBE3-48F3-4158-AD52-4DD694DED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FAA0C439-D89A-4C11-8C80-1EB33DF67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Freeform 53">
              <a:extLst>
                <a:ext uri="{FF2B5EF4-FFF2-40B4-BE49-F238E27FC236}">
                  <a16:creationId xmlns:a16="http://schemas.microsoft.com/office/drawing/2014/main" id="{B0189034-43EC-4EBF-AD59-D458DC262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" name="Freeform 54">
              <a:extLst>
                <a:ext uri="{FF2B5EF4-FFF2-40B4-BE49-F238E27FC236}">
                  <a16:creationId xmlns:a16="http://schemas.microsoft.com/office/drawing/2014/main" id="{1196CB4F-95EF-48A8-84AC-C87B3994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" name="Freeform 55">
              <a:extLst>
                <a:ext uri="{FF2B5EF4-FFF2-40B4-BE49-F238E27FC236}">
                  <a16:creationId xmlns:a16="http://schemas.microsoft.com/office/drawing/2014/main" id="{9B2E7C2A-8E95-4BA2-95B3-F94A61891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" name="Freeform 56">
              <a:extLst>
                <a:ext uri="{FF2B5EF4-FFF2-40B4-BE49-F238E27FC236}">
                  <a16:creationId xmlns:a16="http://schemas.microsoft.com/office/drawing/2014/main" id="{E439DF20-C773-4299-9648-61C33CDBC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Freeform 57">
              <a:extLst>
                <a:ext uri="{FF2B5EF4-FFF2-40B4-BE49-F238E27FC236}">
                  <a16:creationId xmlns:a16="http://schemas.microsoft.com/office/drawing/2014/main" id="{6AE94AB4-284F-4574-8B8F-C02501A68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Freeform 58">
              <a:extLst>
                <a:ext uri="{FF2B5EF4-FFF2-40B4-BE49-F238E27FC236}">
                  <a16:creationId xmlns:a16="http://schemas.microsoft.com/office/drawing/2014/main" id="{15FFBF6C-ADFD-4411-9650-C5FF5D917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C46361-A6A1-5E05-7876-51E636E2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803761"/>
            <a:ext cx="8957534" cy="918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Data distribution</a:t>
            </a:r>
          </a:p>
        </p:txBody>
      </p:sp>
      <p:sp>
        <p:nvSpPr>
          <p:cNvPr id="77" name="Round Diagonal Corner Rectangle 6">
            <a:extLst>
              <a:ext uri="{FF2B5EF4-FFF2-40B4-BE49-F238E27FC236}">
                <a16:creationId xmlns:a16="http://schemas.microsoft.com/office/drawing/2014/main" id="{BF64808F-7AB0-4B1E-8E79-6D969BCE8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14998D-2512-C0E0-0147-125A4FBD1C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69" r="14758" b="4"/>
          <a:stretch/>
        </p:blipFill>
        <p:spPr>
          <a:xfrm>
            <a:off x="987014" y="951493"/>
            <a:ext cx="2452203" cy="2975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6D97FF-FCC8-B2A5-2E39-CCACCE45B9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59" r="14080" b="2"/>
          <a:stretch/>
        </p:blipFill>
        <p:spPr>
          <a:xfrm>
            <a:off x="3604615" y="951493"/>
            <a:ext cx="2434965" cy="29754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CB0868-0FC2-AEB1-09E8-C254892B40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91" r="11801" b="1"/>
          <a:stretch/>
        </p:blipFill>
        <p:spPr>
          <a:xfrm>
            <a:off x="6204978" y="951493"/>
            <a:ext cx="2434965" cy="2975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A676E-ADC7-42FA-35AA-C3391CCDF5D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665" r="17524" b="-2"/>
          <a:stretch/>
        </p:blipFill>
        <p:spPr>
          <a:xfrm>
            <a:off x="8805340" y="951493"/>
            <a:ext cx="2434963" cy="29754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1BE1C9-CF36-57BE-297E-56914D0C094B}"/>
              </a:ext>
            </a:extLst>
          </p:cNvPr>
          <p:cNvSpPr txBox="1"/>
          <p:nvPr/>
        </p:nvSpPr>
        <p:spPr>
          <a:xfrm>
            <a:off x="1340943" y="4314826"/>
            <a:ext cx="192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Loan Amount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958FCC-0DE6-D9B2-6280-669BE01E42FF}"/>
              </a:ext>
            </a:extLst>
          </p:cNvPr>
          <p:cNvSpPr txBox="1"/>
          <p:nvPr/>
        </p:nvSpPr>
        <p:spPr>
          <a:xfrm>
            <a:off x="9755358" y="4358116"/>
            <a:ext cx="179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Interest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36E8C-0BCC-62BD-075F-5128A44B8681}"/>
              </a:ext>
            </a:extLst>
          </p:cNvPr>
          <p:cNvSpPr txBox="1"/>
          <p:nvPr/>
        </p:nvSpPr>
        <p:spPr>
          <a:xfrm>
            <a:off x="3784600" y="4321997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Loan Term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D1A19D-4B1E-AD50-ED1A-4014CCA9F5C8}"/>
              </a:ext>
            </a:extLst>
          </p:cNvPr>
          <p:cNvSpPr txBox="1"/>
          <p:nvPr/>
        </p:nvSpPr>
        <p:spPr>
          <a:xfrm>
            <a:off x="6636629" y="4356582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Credit Score</a:t>
            </a:r>
          </a:p>
        </p:txBody>
      </p:sp>
    </p:spTree>
    <p:extLst>
      <p:ext uri="{BB962C8B-B14F-4D97-AF65-F5344CB8AC3E}">
        <p14:creationId xmlns:p14="http://schemas.microsoft.com/office/powerpoint/2010/main" val="326730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D6AFDC-CB23-1FD1-141A-1ECD1E56BDA2}"/>
              </a:ext>
            </a:extLst>
          </p:cNvPr>
          <p:cNvSpPr/>
          <p:nvPr/>
        </p:nvSpPr>
        <p:spPr>
          <a:xfrm>
            <a:off x="1600200" y="4672013"/>
            <a:ext cx="5326061" cy="72288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pic>
        <p:nvPicPr>
          <p:cNvPr id="127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54DF7-06CF-59CB-A277-7838FA8F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Correlation</a:t>
            </a:r>
          </a:p>
        </p:txBody>
      </p:sp>
      <p:sp useBgFill="1">
        <p:nvSpPr>
          <p:cNvPr id="129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D1616-25BF-22C4-B357-5C3D929E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16482"/>
            <a:ext cx="6405404" cy="44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30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6952-4547-081E-DAA2-4DD2DD72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2278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Categorical data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29D603-6A53-D5A6-21A1-CD35B5EC8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40" y="1325933"/>
            <a:ext cx="3251367" cy="2813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3CCD00-1725-DB37-EBF4-2AB44E15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164" y="1171984"/>
            <a:ext cx="3086259" cy="2813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FBB273-449C-3863-2451-3CF1F015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161" y="4173097"/>
            <a:ext cx="3048157" cy="27179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B117E2-F7FB-2540-EB89-703B9E038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2" y="4353343"/>
            <a:ext cx="3048157" cy="22913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28A648-2728-A65D-9F15-D94CD6025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013" y="1325933"/>
            <a:ext cx="2908227" cy="28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13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2203</TotalTime>
  <Words>189</Words>
  <Application>Microsoft Office PowerPoint</Application>
  <PresentationFormat>Widescreen</PresentationFormat>
  <Paragraphs>66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Söhne</vt:lpstr>
      <vt:lpstr>Tw Cen MT</vt:lpstr>
      <vt:lpstr>Wingdings</vt:lpstr>
      <vt:lpstr>Circuit</vt:lpstr>
      <vt:lpstr>Loan defaulter prediction</vt:lpstr>
      <vt:lpstr>Objective</vt:lpstr>
      <vt:lpstr>Approach</vt:lpstr>
      <vt:lpstr>process</vt:lpstr>
      <vt:lpstr>Understanding of the dataset</vt:lpstr>
      <vt:lpstr>Data preparation</vt:lpstr>
      <vt:lpstr>Data distribution</vt:lpstr>
      <vt:lpstr>Correlation</vt:lpstr>
      <vt:lpstr>Categorical data distribution</vt:lpstr>
      <vt:lpstr>Comparing categories with target variable</vt:lpstr>
      <vt:lpstr>Removed the redundant features</vt:lpstr>
      <vt:lpstr>Splitting the data into training and test dataset</vt:lpstr>
      <vt:lpstr>Models Applied</vt:lpstr>
      <vt:lpstr>MODEL COMPARISION</vt:lpstr>
      <vt:lpstr>Random forest classifier</vt:lpstr>
      <vt:lpstr>Confusion matrix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defaulter prediction</dc:title>
  <dc:creator>Priya Sundara</dc:creator>
  <cp:lastModifiedBy>Priya Sundara</cp:lastModifiedBy>
  <cp:revision>8</cp:revision>
  <dcterms:created xsi:type="dcterms:W3CDTF">2024-03-17T15:56:34Z</dcterms:created>
  <dcterms:modified xsi:type="dcterms:W3CDTF">2024-03-19T06:48:51Z</dcterms:modified>
</cp:coreProperties>
</file>