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59" r:id="rId4"/>
    <p:sldId id="280" r:id="rId5"/>
    <p:sldId id="260" r:id="rId6"/>
    <p:sldId id="271" r:id="rId7"/>
    <p:sldId id="281" r:id="rId8"/>
    <p:sldId id="26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5" r:id="rId22"/>
    <p:sldId id="273" r:id="rId23"/>
    <p:sldId id="275" r:id="rId24"/>
    <p:sldId id="276" r:id="rId25"/>
    <p:sldId id="274" r:id="rId26"/>
  </p:sldIdLst>
  <p:sldSz cx="9144000" cy="5143500" type="screen16x9"/>
  <p:notesSz cx="6858000" cy="9144000"/>
  <p:embeddedFontLst>
    <p:embeddedFont>
      <p:font typeface="Montserrat" pitchFamily="2" charset="0"/>
      <p:regular r:id="rId28"/>
      <p:bold r:id="rId29"/>
      <p:italic r:id="rId30"/>
      <p:boldItalic r:id="rId31"/>
    </p:embeddedFont>
    <p:embeddedFont>
      <p:font typeface="Montserrat Medium" pitchFamily="2" charset="0"/>
      <p:regular r:id="rId32"/>
      <p: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32395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273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3004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endParaRPr sz="4200" b="1" dirty="0">
              <a:solidFill>
                <a:srgbClr val="CC0000"/>
              </a:solidFill>
              <a:latin typeface="Montserrat"/>
              <a:ea typeface="Montserrat"/>
              <a:cs typeface="Montserrat"/>
              <a:sym typeface="Montserrat"/>
            </a:endParaRPr>
          </a:p>
          <a:p>
            <a:pPr lvl="0"/>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800" b="1" u="sng" dirty="0">
                <a:solidFill>
                  <a:schemeClr val="lt1"/>
                </a:solidFill>
                <a:latin typeface="Montserrat"/>
                <a:ea typeface="Montserrat"/>
                <a:cs typeface="Montserrat"/>
                <a:sym typeface="Montserrat"/>
              </a:rPr>
              <a:t>Team Members:</a:t>
            </a:r>
            <a:br>
              <a:rPr lang="en-GB" sz="1800" b="1" u="sng" dirty="0">
                <a:solidFill>
                  <a:schemeClr val="lt1"/>
                </a:solidFill>
                <a:latin typeface="Montserrat"/>
                <a:ea typeface="Montserrat"/>
                <a:cs typeface="Montserrat"/>
                <a:sym typeface="Montserrat"/>
              </a:rPr>
            </a:br>
            <a:br>
              <a:rPr lang="en-GB" sz="1800" b="1" u="sng"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Priya </a:t>
            </a:r>
            <a:r>
              <a:rPr lang="en-US" sz="1800" b="1" dirty="0" err="1">
                <a:solidFill>
                  <a:schemeClr val="lt1"/>
                </a:solidFill>
                <a:latin typeface="Montserrat"/>
                <a:ea typeface="Montserrat"/>
                <a:cs typeface="Montserrat"/>
                <a:sym typeface="Montserrat"/>
              </a:rPr>
              <a:t>Bodke</a:t>
            </a:r>
            <a:r>
              <a:rPr lang="en-US" sz="1800" b="1" dirty="0">
                <a:solidFill>
                  <a:schemeClr val="lt1"/>
                </a:solidFill>
                <a:latin typeface="Montserrat"/>
                <a:ea typeface="Montserrat"/>
                <a:cs typeface="Montserrat"/>
                <a:sym typeface="Montserrat"/>
              </a:rPr>
              <a:t> : priya.bodke41@gmail.com</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Awaze Mohammad : awazemohd@gmail.com</a:t>
            </a:r>
            <a:br>
              <a:rPr lang="en-US" sz="18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357188"/>
            <a:ext cx="8520600" cy="774840"/>
          </a:xfrm>
        </p:spPr>
        <p:txBody>
          <a:bodyPr/>
          <a:lstStyle/>
          <a:p>
            <a:r>
              <a:rPr lang="en-GB" sz="2000" b="1" dirty="0">
                <a:solidFill>
                  <a:srgbClr val="FF0000"/>
                </a:solidFill>
                <a:latin typeface="Montserrat-Bold"/>
              </a:rPr>
              <a:t>3. Which year has the highest bookings?</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804622" y="4310410"/>
            <a:ext cx="7282101" cy="584775"/>
          </a:xfrm>
          <a:prstGeom prst="rect">
            <a:avLst/>
          </a:prstGeom>
          <a:noFill/>
        </p:spPr>
        <p:txBody>
          <a:bodyPr wrap="square">
            <a:spAutoFit/>
          </a:bodyPr>
          <a:lstStyle/>
          <a:p>
            <a:pPr marL="114300" indent="0">
              <a:buNone/>
            </a:pPr>
            <a:r>
              <a:rPr lang="en-GB" sz="1600" b="1" dirty="0">
                <a:solidFill>
                  <a:srgbClr val="134F5C"/>
                </a:solidFill>
                <a:latin typeface="Montserrat-Bold"/>
              </a:rPr>
              <a:t>Graph shows the bookings for both city hotel and resort hotel is high in the year 2016 and very less in 2015</a:t>
            </a:r>
          </a:p>
        </p:txBody>
      </p:sp>
      <p:pic>
        <p:nvPicPr>
          <p:cNvPr id="6" name="Picture 5">
            <a:extLst>
              <a:ext uri="{FF2B5EF4-FFF2-40B4-BE49-F238E27FC236}">
                <a16:creationId xmlns:a16="http://schemas.microsoft.com/office/drawing/2014/main" id="{64C7C52C-AE3C-93A7-7A83-D9FA7AB3B83E}"/>
              </a:ext>
            </a:extLst>
          </p:cNvPr>
          <p:cNvPicPr>
            <a:picLocks noChangeAspect="1"/>
          </p:cNvPicPr>
          <p:nvPr/>
        </p:nvPicPr>
        <p:blipFill>
          <a:blip r:embed="rId2"/>
          <a:stretch>
            <a:fillRect/>
          </a:stretch>
        </p:blipFill>
        <p:spPr>
          <a:xfrm>
            <a:off x="1819015" y="1271588"/>
            <a:ext cx="4167707" cy="2828919"/>
          </a:xfrm>
          <a:prstGeom prst="rect">
            <a:avLst/>
          </a:prstGeom>
        </p:spPr>
      </p:pic>
    </p:spTree>
    <p:extLst>
      <p:ext uri="{BB962C8B-B14F-4D97-AF65-F5344CB8AC3E}">
        <p14:creationId xmlns:p14="http://schemas.microsoft.com/office/powerpoint/2010/main" val="68856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8520600" cy="774840"/>
          </a:xfrm>
        </p:spPr>
        <p:txBody>
          <a:bodyPr/>
          <a:lstStyle/>
          <a:p>
            <a:r>
              <a:rPr lang="en-GB" sz="2000" b="1" dirty="0">
                <a:solidFill>
                  <a:srgbClr val="FF0000"/>
                </a:solidFill>
                <a:latin typeface="Montserrat-Bold"/>
              </a:rPr>
              <a:t>4. From which country most guest are coming?</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497443" y="3981794"/>
            <a:ext cx="8182230" cy="1077218"/>
          </a:xfrm>
          <a:prstGeom prst="rect">
            <a:avLst/>
          </a:prstGeom>
          <a:noFill/>
        </p:spPr>
        <p:txBody>
          <a:bodyPr wrap="square">
            <a:spAutoFit/>
          </a:bodyPr>
          <a:lstStyle/>
          <a:p>
            <a:pPr marL="114300" indent="0">
              <a:buNone/>
            </a:pPr>
            <a:r>
              <a:rPr lang="en-GB" sz="1600" b="1" dirty="0">
                <a:solidFill>
                  <a:srgbClr val="134F5C"/>
                </a:solidFill>
                <a:latin typeface="Montserrat-Bold"/>
              </a:rPr>
              <a:t>It shows top 10 countries from where most of the guest are arriving as per the graph most number of guests coming from PRT(Portugal) followed by GBR(Great Britain) and FRA(France)</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4FDCD8F2-EAD8-0926-0101-F1E98CA8817E}"/>
              </a:ext>
            </a:extLst>
          </p:cNvPr>
          <p:cNvPicPr>
            <a:picLocks noChangeAspect="1"/>
          </p:cNvPicPr>
          <p:nvPr/>
        </p:nvPicPr>
        <p:blipFill>
          <a:blip r:embed="rId2"/>
          <a:stretch>
            <a:fillRect/>
          </a:stretch>
        </p:blipFill>
        <p:spPr>
          <a:xfrm>
            <a:off x="1789353" y="910568"/>
            <a:ext cx="4896883" cy="2911331"/>
          </a:xfrm>
          <a:prstGeom prst="rect">
            <a:avLst/>
          </a:prstGeom>
        </p:spPr>
      </p:pic>
    </p:spTree>
    <p:extLst>
      <p:ext uri="{BB962C8B-B14F-4D97-AF65-F5344CB8AC3E}">
        <p14:creationId xmlns:p14="http://schemas.microsoft.com/office/powerpoint/2010/main" val="319804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3953119" cy="1950246"/>
          </a:xfrm>
        </p:spPr>
        <p:txBody>
          <a:bodyPr/>
          <a:lstStyle/>
          <a:p>
            <a:r>
              <a:rPr lang="en-GB" sz="2000" b="1" dirty="0">
                <a:solidFill>
                  <a:srgbClr val="FF0000"/>
                </a:solidFill>
                <a:latin typeface="Montserrat-Bold"/>
              </a:rPr>
              <a:t>5. What are the percentage of repeated guests?</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14438"/>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413690" y="4187115"/>
            <a:ext cx="3698608" cy="1077218"/>
          </a:xfrm>
          <a:prstGeom prst="rect">
            <a:avLst/>
          </a:prstGeom>
          <a:noFill/>
        </p:spPr>
        <p:txBody>
          <a:bodyPr wrap="square">
            <a:spAutoFit/>
          </a:bodyPr>
          <a:lstStyle/>
          <a:p>
            <a:pPr marL="114300" indent="0">
              <a:buNone/>
            </a:pPr>
            <a:r>
              <a:rPr lang="en-GB" sz="1600" b="1" dirty="0">
                <a:solidFill>
                  <a:srgbClr val="134F5C"/>
                </a:solidFill>
                <a:latin typeface="Montserrat-Bold"/>
              </a:rPr>
              <a:t>Only 3.9% guests are repeated</a:t>
            </a:r>
          </a:p>
          <a:p>
            <a:pPr marL="114300" indent="0">
              <a:buNone/>
            </a:pPr>
            <a:r>
              <a:rPr lang="en-GB" sz="1600" b="1" dirty="0">
                <a:solidFill>
                  <a:srgbClr val="134F5C"/>
                </a:solidFill>
                <a:latin typeface="Montserrat-Bold"/>
              </a:rPr>
              <a:t>Remaining 96.1% were new guests.</a:t>
            </a:r>
          </a:p>
          <a:p>
            <a:pPr marL="114300"/>
            <a:endParaRPr lang="en-GB" sz="1600" b="1" dirty="0">
              <a:solidFill>
                <a:srgbClr val="134F5C"/>
              </a:solidFill>
              <a:latin typeface="Montserrat-Bold"/>
            </a:endParaRPr>
          </a:p>
        </p:txBody>
      </p:sp>
      <p:sp>
        <p:nvSpPr>
          <p:cNvPr id="8" name="TextBox 7">
            <a:extLst>
              <a:ext uri="{FF2B5EF4-FFF2-40B4-BE49-F238E27FC236}">
                <a16:creationId xmlns:a16="http://schemas.microsoft.com/office/drawing/2014/main" id="{B56547E5-F783-1A67-4DFF-951FB66A72F5}"/>
              </a:ext>
            </a:extLst>
          </p:cNvPr>
          <p:cNvSpPr txBox="1"/>
          <p:nvPr/>
        </p:nvSpPr>
        <p:spPr>
          <a:xfrm>
            <a:off x="4707748" y="295023"/>
            <a:ext cx="3481614" cy="1015663"/>
          </a:xfrm>
          <a:prstGeom prst="rect">
            <a:avLst/>
          </a:prstGeom>
          <a:noFill/>
        </p:spPr>
        <p:txBody>
          <a:bodyPr wrap="square">
            <a:spAutoFit/>
          </a:bodyPr>
          <a:lstStyle/>
          <a:p>
            <a:r>
              <a:rPr lang="en-GB" sz="2000" b="1" dirty="0">
                <a:solidFill>
                  <a:srgbClr val="FF0000"/>
                </a:solidFill>
                <a:latin typeface="Montserrat-Bold"/>
              </a:rPr>
              <a:t>6. How many guests required parking space?</a:t>
            </a:r>
            <a:br>
              <a:rPr lang="en-GB" sz="2000" b="1" dirty="0">
                <a:solidFill>
                  <a:srgbClr val="134F5C"/>
                </a:solidFill>
                <a:latin typeface="Montserrat-Bold"/>
              </a:rPr>
            </a:br>
            <a:endParaRPr lang="en-IN" sz="2000" dirty="0"/>
          </a:p>
        </p:txBody>
      </p:sp>
      <p:sp>
        <p:nvSpPr>
          <p:cNvPr id="18" name="TextBox 17">
            <a:extLst>
              <a:ext uri="{FF2B5EF4-FFF2-40B4-BE49-F238E27FC236}">
                <a16:creationId xmlns:a16="http://schemas.microsoft.com/office/drawing/2014/main" id="{E5AC2900-DFA6-94FF-C2D5-FBD0CF6DDA37}"/>
              </a:ext>
            </a:extLst>
          </p:cNvPr>
          <p:cNvSpPr txBox="1"/>
          <p:nvPr/>
        </p:nvSpPr>
        <p:spPr>
          <a:xfrm>
            <a:off x="4636297" y="4209782"/>
            <a:ext cx="4574642" cy="1077218"/>
          </a:xfrm>
          <a:prstGeom prst="rect">
            <a:avLst/>
          </a:prstGeom>
          <a:noFill/>
        </p:spPr>
        <p:txBody>
          <a:bodyPr wrap="square">
            <a:spAutoFit/>
          </a:bodyPr>
          <a:lstStyle/>
          <a:p>
            <a:pPr marL="114300" indent="0">
              <a:buNone/>
            </a:pPr>
            <a:r>
              <a:rPr lang="en-GB" sz="1600" b="1" dirty="0">
                <a:solidFill>
                  <a:srgbClr val="134F5C"/>
                </a:solidFill>
                <a:latin typeface="Montserrat-Bold"/>
              </a:rPr>
              <a:t>Most of the customers do not required parking spaces only 8.3% requires 1 parking space.</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0C8923C9-B4B1-CBD8-BC67-83757B041B89}"/>
              </a:ext>
            </a:extLst>
          </p:cNvPr>
          <p:cNvPicPr>
            <a:picLocks noChangeAspect="1"/>
          </p:cNvPicPr>
          <p:nvPr/>
        </p:nvPicPr>
        <p:blipFill>
          <a:blip r:embed="rId2"/>
          <a:stretch>
            <a:fillRect/>
          </a:stretch>
        </p:blipFill>
        <p:spPr>
          <a:xfrm>
            <a:off x="734480" y="1354202"/>
            <a:ext cx="2708403" cy="2513203"/>
          </a:xfrm>
          <a:prstGeom prst="rect">
            <a:avLst/>
          </a:prstGeom>
        </p:spPr>
      </p:pic>
      <p:pic>
        <p:nvPicPr>
          <p:cNvPr id="7" name="Picture 6">
            <a:extLst>
              <a:ext uri="{FF2B5EF4-FFF2-40B4-BE49-F238E27FC236}">
                <a16:creationId xmlns:a16="http://schemas.microsoft.com/office/drawing/2014/main" id="{43AFE848-CDB9-EE56-D3B8-5296F73772F6}"/>
              </a:ext>
            </a:extLst>
          </p:cNvPr>
          <p:cNvPicPr>
            <a:picLocks noChangeAspect="1"/>
          </p:cNvPicPr>
          <p:nvPr/>
        </p:nvPicPr>
        <p:blipFill>
          <a:blip r:embed="rId3"/>
          <a:stretch>
            <a:fillRect/>
          </a:stretch>
        </p:blipFill>
        <p:spPr>
          <a:xfrm>
            <a:off x="5088651" y="1354202"/>
            <a:ext cx="3073687" cy="2557207"/>
          </a:xfrm>
          <a:prstGeom prst="rect">
            <a:avLst/>
          </a:prstGeom>
        </p:spPr>
      </p:pic>
    </p:spTree>
    <p:extLst>
      <p:ext uri="{BB962C8B-B14F-4D97-AF65-F5344CB8AC3E}">
        <p14:creationId xmlns:p14="http://schemas.microsoft.com/office/powerpoint/2010/main" val="270037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283124" y="271460"/>
            <a:ext cx="3986213" cy="774840"/>
          </a:xfrm>
        </p:spPr>
        <p:txBody>
          <a:bodyPr/>
          <a:lstStyle/>
          <a:p>
            <a:r>
              <a:rPr lang="en-GB" sz="2000" b="1" dirty="0">
                <a:solidFill>
                  <a:srgbClr val="FF0000"/>
                </a:solidFill>
                <a:latin typeface="Montserrat-Bold"/>
              </a:rPr>
              <a:t>7. Hotel type and cancellation rate</a:t>
            </a:r>
            <a:br>
              <a:rPr lang="en-GB" sz="2000" b="1" dirty="0">
                <a:solidFill>
                  <a:schemeClr val="tx1"/>
                </a:solidFill>
                <a:latin typeface="Montserrat-Bold"/>
              </a:rPr>
            </a:b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15" name="TextBox 14">
            <a:extLst>
              <a:ext uri="{FF2B5EF4-FFF2-40B4-BE49-F238E27FC236}">
                <a16:creationId xmlns:a16="http://schemas.microsoft.com/office/drawing/2014/main" id="{FE7F0600-E386-11A4-234E-529685302D2C}"/>
              </a:ext>
            </a:extLst>
          </p:cNvPr>
          <p:cNvSpPr txBox="1"/>
          <p:nvPr/>
        </p:nvSpPr>
        <p:spPr>
          <a:xfrm>
            <a:off x="204548" y="3953213"/>
            <a:ext cx="3817380" cy="984885"/>
          </a:xfrm>
          <a:prstGeom prst="rect">
            <a:avLst/>
          </a:prstGeom>
          <a:noFill/>
        </p:spPr>
        <p:txBody>
          <a:bodyPr wrap="square">
            <a:spAutoFit/>
          </a:bodyPr>
          <a:lstStyle/>
          <a:p>
            <a:pPr marL="114300" indent="0">
              <a:buNone/>
            </a:pPr>
            <a:r>
              <a:rPr lang="en-GB" b="1" dirty="0">
                <a:solidFill>
                  <a:srgbClr val="134F5C"/>
                </a:solidFill>
                <a:latin typeface="Montserrat-Bold"/>
              </a:rPr>
              <a:t>City hotel has the high booking cancellation rate than the Resort hotel.</a:t>
            </a:r>
          </a:p>
          <a:p>
            <a:pPr marL="114300"/>
            <a:endParaRPr lang="en-GB" sz="1600" b="1" dirty="0">
              <a:solidFill>
                <a:srgbClr val="134F5C"/>
              </a:solidFill>
              <a:latin typeface="Montserrat-Bold"/>
            </a:endParaRPr>
          </a:p>
        </p:txBody>
      </p:sp>
      <p:sp>
        <p:nvSpPr>
          <p:cNvPr id="16" name="TextBox 15">
            <a:extLst>
              <a:ext uri="{FF2B5EF4-FFF2-40B4-BE49-F238E27FC236}">
                <a16:creationId xmlns:a16="http://schemas.microsoft.com/office/drawing/2014/main" id="{8C8CFA3A-950D-01DE-358B-4C4C503AD436}"/>
              </a:ext>
            </a:extLst>
          </p:cNvPr>
          <p:cNvSpPr txBox="1"/>
          <p:nvPr/>
        </p:nvSpPr>
        <p:spPr>
          <a:xfrm>
            <a:off x="4240761" y="374737"/>
            <a:ext cx="4374601" cy="707886"/>
          </a:xfrm>
          <a:prstGeom prst="rect">
            <a:avLst/>
          </a:prstGeom>
          <a:noFill/>
        </p:spPr>
        <p:txBody>
          <a:bodyPr wrap="square">
            <a:spAutoFit/>
          </a:bodyPr>
          <a:lstStyle/>
          <a:p>
            <a:r>
              <a:rPr lang="en-GB" sz="2000" b="1" dirty="0">
                <a:solidFill>
                  <a:srgbClr val="FF0000"/>
                </a:solidFill>
                <a:latin typeface="Montserrat-Bold"/>
              </a:rPr>
              <a:t>8.Which distribution channel is mostly used for hotel booking</a:t>
            </a:r>
            <a:endParaRPr lang="en-IN" sz="2000" dirty="0"/>
          </a:p>
        </p:txBody>
      </p:sp>
      <p:sp>
        <p:nvSpPr>
          <p:cNvPr id="20" name="TextBox 19">
            <a:extLst>
              <a:ext uri="{FF2B5EF4-FFF2-40B4-BE49-F238E27FC236}">
                <a16:creationId xmlns:a16="http://schemas.microsoft.com/office/drawing/2014/main" id="{8F54D637-658D-03A0-5EF7-E677811FE6C3}"/>
              </a:ext>
            </a:extLst>
          </p:cNvPr>
          <p:cNvSpPr txBox="1"/>
          <p:nvPr/>
        </p:nvSpPr>
        <p:spPr>
          <a:xfrm>
            <a:off x="4557726" y="4121091"/>
            <a:ext cx="4572000" cy="523220"/>
          </a:xfrm>
          <a:prstGeom prst="rect">
            <a:avLst/>
          </a:prstGeom>
          <a:noFill/>
        </p:spPr>
        <p:txBody>
          <a:bodyPr wrap="square">
            <a:spAutoFit/>
          </a:bodyPr>
          <a:lstStyle/>
          <a:p>
            <a:pPr marL="114300" indent="0">
              <a:buNone/>
            </a:pPr>
            <a:r>
              <a:rPr lang="en-GB" b="1" dirty="0">
                <a:solidFill>
                  <a:srgbClr val="134F5C"/>
                </a:solidFill>
                <a:latin typeface="Montserrat-Bold"/>
              </a:rPr>
              <a:t>79.3% Bookings were made through TA/TO,</a:t>
            </a:r>
          </a:p>
          <a:p>
            <a:pPr marL="114300" indent="0">
              <a:buNone/>
            </a:pPr>
            <a:r>
              <a:rPr lang="en-GB" b="1" dirty="0">
                <a:solidFill>
                  <a:srgbClr val="134F5C"/>
                </a:solidFill>
                <a:latin typeface="Montserrat-Bold"/>
              </a:rPr>
              <a:t>Second most channel is Direct.</a:t>
            </a:r>
          </a:p>
        </p:txBody>
      </p:sp>
      <p:pic>
        <p:nvPicPr>
          <p:cNvPr id="4" name="Picture 3">
            <a:extLst>
              <a:ext uri="{FF2B5EF4-FFF2-40B4-BE49-F238E27FC236}">
                <a16:creationId xmlns:a16="http://schemas.microsoft.com/office/drawing/2014/main" id="{03B332CC-4619-8001-B12A-9DD065E5263D}"/>
              </a:ext>
            </a:extLst>
          </p:cNvPr>
          <p:cNvPicPr>
            <a:picLocks noChangeAspect="1"/>
          </p:cNvPicPr>
          <p:nvPr/>
        </p:nvPicPr>
        <p:blipFill>
          <a:blip r:embed="rId2"/>
          <a:stretch>
            <a:fillRect/>
          </a:stretch>
        </p:blipFill>
        <p:spPr>
          <a:xfrm>
            <a:off x="115971" y="1326578"/>
            <a:ext cx="3520197" cy="2338160"/>
          </a:xfrm>
          <a:prstGeom prst="rect">
            <a:avLst/>
          </a:prstGeom>
        </p:spPr>
      </p:pic>
      <p:pic>
        <p:nvPicPr>
          <p:cNvPr id="6" name="Picture 5">
            <a:extLst>
              <a:ext uri="{FF2B5EF4-FFF2-40B4-BE49-F238E27FC236}">
                <a16:creationId xmlns:a16="http://schemas.microsoft.com/office/drawing/2014/main" id="{C5482E17-6BC7-B436-E8E3-8CF6A379D492}"/>
              </a:ext>
            </a:extLst>
          </p:cNvPr>
          <p:cNvPicPr>
            <a:picLocks noChangeAspect="1"/>
          </p:cNvPicPr>
          <p:nvPr/>
        </p:nvPicPr>
        <p:blipFill>
          <a:blip r:embed="rId3"/>
          <a:stretch>
            <a:fillRect/>
          </a:stretch>
        </p:blipFill>
        <p:spPr>
          <a:xfrm>
            <a:off x="5050867" y="1364455"/>
            <a:ext cx="3301836" cy="2426791"/>
          </a:xfrm>
          <a:prstGeom prst="rect">
            <a:avLst/>
          </a:prstGeom>
        </p:spPr>
      </p:pic>
    </p:spTree>
    <p:extLst>
      <p:ext uri="{BB962C8B-B14F-4D97-AF65-F5344CB8AC3E}">
        <p14:creationId xmlns:p14="http://schemas.microsoft.com/office/powerpoint/2010/main" val="364302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8520600" cy="774840"/>
          </a:xfrm>
        </p:spPr>
        <p:txBody>
          <a:bodyPr/>
          <a:lstStyle/>
          <a:p>
            <a:r>
              <a:rPr lang="en-GB" sz="2000" b="1" dirty="0">
                <a:solidFill>
                  <a:srgbClr val="FF0000"/>
                </a:solidFill>
                <a:latin typeface="Montserrat-Bold"/>
              </a:rPr>
              <a:t>9.Which is the most preferred room type by the customers?</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1016031" y="4466887"/>
            <a:ext cx="9686954" cy="584775"/>
          </a:xfrm>
          <a:prstGeom prst="rect">
            <a:avLst/>
          </a:prstGeom>
          <a:noFill/>
        </p:spPr>
        <p:txBody>
          <a:bodyPr wrap="square">
            <a:spAutoFit/>
          </a:bodyPr>
          <a:lstStyle/>
          <a:p>
            <a:pPr marL="114300" indent="0">
              <a:buNone/>
            </a:pPr>
            <a:r>
              <a:rPr lang="en-GB" sz="1600" b="1" dirty="0">
                <a:solidFill>
                  <a:srgbClr val="134F5C"/>
                </a:solidFill>
                <a:latin typeface="Montserrat-Bold"/>
              </a:rPr>
              <a:t>Most guests preferred room type is A, Second most Preferred is D</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FDCEFE16-AF0E-5C84-B655-103D2E3E40C5}"/>
              </a:ext>
            </a:extLst>
          </p:cNvPr>
          <p:cNvPicPr>
            <a:picLocks noChangeAspect="1"/>
          </p:cNvPicPr>
          <p:nvPr/>
        </p:nvPicPr>
        <p:blipFill>
          <a:blip r:embed="rId2"/>
          <a:stretch>
            <a:fillRect/>
          </a:stretch>
        </p:blipFill>
        <p:spPr>
          <a:xfrm>
            <a:off x="2121704" y="971747"/>
            <a:ext cx="4907746" cy="3271831"/>
          </a:xfrm>
          <a:prstGeom prst="rect">
            <a:avLst/>
          </a:prstGeom>
        </p:spPr>
      </p:pic>
    </p:spTree>
    <p:extLst>
      <p:ext uri="{BB962C8B-B14F-4D97-AF65-F5344CB8AC3E}">
        <p14:creationId xmlns:p14="http://schemas.microsoft.com/office/powerpoint/2010/main" val="292788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8520600" cy="774840"/>
          </a:xfrm>
        </p:spPr>
        <p:txBody>
          <a:bodyPr/>
          <a:lstStyle/>
          <a:p>
            <a:r>
              <a:rPr lang="en-GB" sz="2000" b="1" dirty="0">
                <a:solidFill>
                  <a:srgbClr val="FF0000"/>
                </a:solidFill>
                <a:latin typeface="Montserrat-Bold"/>
              </a:rPr>
              <a:t>10.Market segments on the basis of months?</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2" name="TextBox 11">
            <a:extLst>
              <a:ext uri="{FF2B5EF4-FFF2-40B4-BE49-F238E27FC236}">
                <a16:creationId xmlns:a16="http://schemas.microsoft.com/office/drawing/2014/main" id="{B99F6F46-9C34-49D3-9DFD-6C79E62E677C}"/>
              </a:ext>
            </a:extLst>
          </p:cNvPr>
          <p:cNvSpPr txBox="1"/>
          <p:nvPr/>
        </p:nvSpPr>
        <p:spPr>
          <a:xfrm>
            <a:off x="4572017" y="1318483"/>
            <a:ext cx="3443862" cy="2862322"/>
          </a:xfrm>
          <a:prstGeom prst="rect">
            <a:avLst/>
          </a:prstGeom>
          <a:noFill/>
        </p:spPr>
        <p:txBody>
          <a:bodyPr wrap="square" rtlCol="0">
            <a:spAutoFit/>
          </a:bodyPr>
          <a:lstStyle/>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r>
              <a:rPr lang="en-US" sz="1800" dirty="0">
                <a:solidFill>
                  <a:schemeClr val="bg1"/>
                </a:solidFill>
                <a:latin typeface="Montserrat Medium" pitchFamily="2" charset="0"/>
              </a:rPr>
              <a:t>	</a:t>
            </a:r>
          </a:p>
        </p:txBody>
      </p:sp>
      <p:sp>
        <p:nvSpPr>
          <p:cNvPr id="15" name="TextBox 14">
            <a:extLst>
              <a:ext uri="{FF2B5EF4-FFF2-40B4-BE49-F238E27FC236}">
                <a16:creationId xmlns:a16="http://schemas.microsoft.com/office/drawing/2014/main" id="{FE7F0600-E386-11A4-234E-529685302D2C}"/>
              </a:ext>
            </a:extLst>
          </p:cNvPr>
          <p:cNvSpPr txBox="1"/>
          <p:nvPr/>
        </p:nvSpPr>
        <p:spPr>
          <a:xfrm>
            <a:off x="550066" y="4377141"/>
            <a:ext cx="7965281" cy="830997"/>
          </a:xfrm>
          <a:prstGeom prst="rect">
            <a:avLst/>
          </a:prstGeom>
          <a:noFill/>
        </p:spPr>
        <p:txBody>
          <a:bodyPr wrap="square">
            <a:spAutoFit/>
          </a:bodyPr>
          <a:lstStyle/>
          <a:p>
            <a:pPr marL="114300" indent="0">
              <a:buNone/>
            </a:pPr>
            <a:r>
              <a:rPr lang="en-GB" sz="1600" b="1" dirty="0">
                <a:solidFill>
                  <a:srgbClr val="134F5C"/>
                </a:solidFill>
                <a:latin typeface="Montserrat-Bold"/>
              </a:rPr>
              <a:t>Most of the hotels are booked by online TA(travel agent) in the August month</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D1EB7D67-2439-777F-E201-6C2E64A75E2F}"/>
              </a:ext>
            </a:extLst>
          </p:cNvPr>
          <p:cNvPicPr>
            <a:picLocks noChangeAspect="1"/>
          </p:cNvPicPr>
          <p:nvPr/>
        </p:nvPicPr>
        <p:blipFill>
          <a:blip r:embed="rId2"/>
          <a:stretch>
            <a:fillRect/>
          </a:stretch>
        </p:blipFill>
        <p:spPr>
          <a:xfrm>
            <a:off x="1478764" y="1040642"/>
            <a:ext cx="6000739" cy="3130255"/>
          </a:xfrm>
          <a:prstGeom prst="rect">
            <a:avLst/>
          </a:prstGeom>
        </p:spPr>
      </p:pic>
    </p:spTree>
    <p:extLst>
      <p:ext uri="{BB962C8B-B14F-4D97-AF65-F5344CB8AC3E}">
        <p14:creationId xmlns:p14="http://schemas.microsoft.com/office/powerpoint/2010/main" val="26686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6096244" cy="774840"/>
          </a:xfrm>
        </p:spPr>
        <p:txBody>
          <a:bodyPr/>
          <a:lstStyle/>
          <a:p>
            <a:r>
              <a:rPr lang="en-GB" sz="2000" b="1" dirty="0">
                <a:solidFill>
                  <a:srgbClr val="FF0000"/>
                </a:solidFill>
                <a:latin typeface="Montserrat-Bold"/>
              </a:rPr>
              <a:t>11.Which hotel has the highest ADR?</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1028702" y="4234272"/>
            <a:ext cx="7408071" cy="830997"/>
          </a:xfrm>
          <a:prstGeom prst="rect">
            <a:avLst/>
          </a:prstGeom>
          <a:noFill/>
        </p:spPr>
        <p:txBody>
          <a:bodyPr wrap="square">
            <a:spAutoFit/>
          </a:bodyPr>
          <a:lstStyle/>
          <a:p>
            <a:pPr marL="114300" indent="0">
              <a:buNone/>
            </a:pPr>
            <a:r>
              <a:rPr lang="en-GB" sz="1600" b="1" dirty="0" err="1">
                <a:solidFill>
                  <a:srgbClr val="134F5C"/>
                </a:solidFill>
                <a:latin typeface="Montserrat-Bold"/>
              </a:rPr>
              <a:t>Avg</a:t>
            </a:r>
            <a:r>
              <a:rPr lang="en-GB" sz="1600" b="1" dirty="0">
                <a:solidFill>
                  <a:srgbClr val="134F5C"/>
                </a:solidFill>
                <a:latin typeface="Montserrat-Bold"/>
              </a:rPr>
              <a:t> ADR for city hotel is high as compared to resort hotel, These city hotels are generating more revenue than Resort hotel</a:t>
            </a:r>
          </a:p>
          <a:p>
            <a:pPr marL="114300"/>
            <a:endParaRPr lang="en-GB" sz="1600" b="1" dirty="0">
              <a:solidFill>
                <a:srgbClr val="134F5C"/>
              </a:solidFill>
              <a:latin typeface="Montserrat-Bold"/>
            </a:endParaRPr>
          </a:p>
        </p:txBody>
      </p:sp>
      <p:pic>
        <p:nvPicPr>
          <p:cNvPr id="6" name="Picture 5">
            <a:extLst>
              <a:ext uri="{FF2B5EF4-FFF2-40B4-BE49-F238E27FC236}">
                <a16:creationId xmlns:a16="http://schemas.microsoft.com/office/drawing/2014/main" id="{6DB0EE7F-2A1C-430F-6595-F4188043031F}"/>
              </a:ext>
            </a:extLst>
          </p:cNvPr>
          <p:cNvPicPr>
            <a:picLocks noChangeAspect="1"/>
          </p:cNvPicPr>
          <p:nvPr/>
        </p:nvPicPr>
        <p:blipFill>
          <a:blip r:embed="rId2"/>
          <a:stretch>
            <a:fillRect/>
          </a:stretch>
        </p:blipFill>
        <p:spPr>
          <a:xfrm>
            <a:off x="2228373" y="1057278"/>
            <a:ext cx="4197553" cy="3005655"/>
          </a:xfrm>
          <a:prstGeom prst="rect">
            <a:avLst/>
          </a:prstGeom>
        </p:spPr>
      </p:pic>
    </p:spTree>
    <p:extLst>
      <p:ext uri="{BB962C8B-B14F-4D97-AF65-F5344CB8AC3E}">
        <p14:creationId xmlns:p14="http://schemas.microsoft.com/office/powerpoint/2010/main" val="53717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7917900" cy="774840"/>
          </a:xfrm>
        </p:spPr>
        <p:txBody>
          <a:bodyPr/>
          <a:lstStyle/>
          <a:p>
            <a:r>
              <a:rPr lang="en-GB" sz="2000" b="1" dirty="0">
                <a:solidFill>
                  <a:srgbClr val="FF0000"/>
                </a:solidFill>
                <a:latin typeface="Montserrat-Bold"/>
              </a:rPr>
              <a:t>12.Market segment has the highest cancellation rate?</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942979" y="4341427"/>
            <a:ext cx="7629529" cy="830997"/>
          </a:xfrm>
          <a:prstGeom prst="rect">
            <a:avLst/>
          </a:prstGeom>
          <a:noFill/>
        </p:spPr>
        <p:txBody>
          <a:bodyPr wrap="square">
            <a:spAutoFit/>
          </a:bodyPr>
          <a:lstStyle/>
          <a:p>
            <a:pPr marL="114300" indent="0">
              <a:buNone/>
            </a:pPr>
            <a:r>
              <a:rPr lang="en-GB" sz="1600" b="1" dirty="0">
                <a:solidFill>
                  <a:srgbClr val="134F5C"/>
                </a:solidFill>
                <a:latin typeface="Montserrat-Bold"/>
              </a:rPr>
              <a:t>Online TA(travel agent) has the highest cancellation rate in both type of hotels.</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F9B75F8A-99EE-A595-165D-3DFAB284381B}"/>
              </a:ext>
            </a:extLst>
          </p:cNvPr>
          <p:cNvPicPr>
            <a:picLocks noChangeAspect="1"/>
          </p:cNvPicPr>
          <p:nvPr/>
        </p:nvPicPr>
        <p:blipFill>
          <a:blip r:embed="rId2"/>
          <a:stretch>
            <a:fillRect/>
          </a:stretch>
        </p:blipFill>
        <p:spPr>
          <a:xfrm>
            <a:off x="1585917" y="1072653"/>
            <a:ext cx="5279227" cy="3120725"/>
          </a:xfrm>
          <a:prstGeom prst="rect">
            <a:avLst/>
          </a:prstGeom>
        </p:spPr>
      </p:pic>
    </p:spTree>
    <p:extLst>
      <p:ext uri="{BB962C8B-B14F-4D97-AF65-F5344CB8AC3E}">
        <p14:creationId xmlns:p14="http://schemas.microsoft.com/office/powerpoint/2010/main" val="303416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7917900" cy="774840"/>
          </a:xfrm>
        </p:spPr>
        <p:txBody>
          <a:bodyPr/>
          <a:lstStyle/>
          <a:p>
            <a:r>
              <a:rPr lang="en-GB" sz="2000" b="1" dirty="0">
                <a:solidFill>
                  <a:srgbClr val="FF0000"/>
                </a:solidFill>
                <a:latin typeface="Montserrat-Bold"/>
              </a:rPr>
              <a:t>13.Which type of meal(Food) is more preferred?</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871539" y="4348571"/>
            <a:ext cx="7629529" cy="830997"/>
          </a:xfrm>
          <a:prstGeom prst="rect">
            <a:avLst/>
          </a:prstGeom>
          <a:noFill/>
        </p:spPr>
        <p:txBody>
          <a:bodyPr wrap="square">
            <a:spAutoFit/>
          </a:bodyPr>
          <a:lstStyle/>
          <a:p>
            <a:pPr marL="114300" indent="0">
              <a:buNone/>
            </a:pPr>
            <a:r>
              <a:rPr lang="en-GB" sz="1600" b="1" dirty="0">
                <a:solidFill>
                  <a:srgbClr val="134F5C"/>
                </a:solidFill>
                <a:latin typeface="Montserrat-Bold"/>
              </a:rPr>
              <a:t>BB(Bread and breakfast) is most preferred meal type by the guest.</a:t>
            </a:r>
          </a:p>
          <a:p>
            <a:pPr marL="114300" indent="0">
              <a:buNone/>
            </a:pPr>
            <a:r>
              <a:rPr lang="en-GB" sz="1600" b="1" dirty="0">
                <a:solidFill>
                  <a:srgbClr val="134F5C"/>
                </a:solidFill>
                <a:latin typeface="Montserrat-Bold"/>
              </a:rPr>
              <a:t>FB(full bed) is least preferred</a:t>
            </a:r>
          </a:p>
          <a:p>
            <a:pPr marL="114300"/>
            <a:endParaRPr lang="en-GB" sz="1600" b="1" dirty="0">
              <a:solidFill>
                <a:srgbClr val="134F5C"/>
              </a:solidFill>
              <a:latin typeface="Montserrat-Bold"/>
            </a:endParaRPr>
          </a:p>
        </p:txBody>
      </p:sp>
      <p:pic>
        <p:nvPicPr>
          <p:cNvPr id="6" name="Picture 5">
            <a:extLst>
              <a:ext uri="{FF2B5EF4-FFF2-40B4-BE49-F238E27FC236}">
                <a16:creationId xmlns:a16="http://schemas.microsoft.com/office/drawing/2014/main" id="{63E705F4-0967-721B-BD5D-BBA6397A3B6F}"/>
              </a:ext>
            </a:extLst>
          </p:cNvPr>
          <p:cNvPicPr>
            <a:picLocks noChangeAspect="1"/>
          </p:cNvPicPr>
          <p:nvPr/>
        </p:nvPicPr>
        <p:blipFill>
          <a:blip r:embed="rId2"/>
          <a:stretch>
            <a:fillRect/>
          </a:stretch>
        </p:blipFill>
        <p:spPr>
          <a:xfrm>
            <a:off x="1887899" y="950118"/>
            <a:ext cx="4870451" cy="3278980"/>
          </a:xfrm>
          <a:prstGeom prst="rect">
            <a:avLst/>
          </a:prstGeom>
        </p:spPr>
      </p:pic>
    </p:spTree>
    <p:extLst>
      <p:ext uri="{BB962C8B-B14F-4D97-AF65-F5344CB8AC3E}">
        <p14:creationId xmlns:p14="http://schemas.microsoft.com/office/powerpoint/2010/main" val="89560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7917900" cy="774840"/>
          </a:xfrm>
        </p:spPr>
        <p:txBody>
          <a:bodyPr/>
          <a:lstStyle/>
          <a:p>
            <a:r>
              <a:rPr lang="en-GB" sz="2000" b="1" dirty="0">
                <a:solidFill>
                  <a:srgbClr val="FF0000"/>
                </a:solidFill>
                <a:latin typeface="Montserrat-Bold"/>
              </a:rPr>
              <a:t>14.Which hotel has the longer waiting time?</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750096" y="4305707"/>
            <a:ext cx="7629529" cy="830997"/>
          </a:xfrm>
          <a:prstGeom prst="rect">
            <a:avLst/>
          </a:prstGeom>
          <a:noFill/>
        </p:spPr>
        <p:txBody>
          <a:bodyPr wrap="square">
            <a:spAutoFit/>
          </a:bodyPr>
          <a:lstStyle/>
          <a:p>
            <a:pPr marL="114300" indent="0">
              <a:buNone/>
            </a:pPr>
            <a:r>
              <a:rPr lang="en-GB" sz="1600" b="1" dirty="0">
                <a:solidFill>
                  <a:srgbClr val="134F5C"/>
                </a:solidFill>
                <a:latin typeface="Montserrat-Bold"/>
              </a:rPr>
              <a:t>City hotel has longer waiting time as compared to Resort hotel,</a:t>
            </a:r>
          </a:p>
          <a:p>
            <a:pPr marL="114300" indent="0">
              <a:buNone/>
            </a:pPr>
            <a:r>
              <a:rPr lang="en-GB" sz="1600" b="1" dirty="0">
                <a:solidFill>
                  <a:srgbClr val="134F5C"/>
                </a:solidFill>
                <a:latin typeface="Montserrat-Bold"/>
              </a:rPr>
              <a:t>So city hotels are much busier than the resort hotel</a:t>
            </a:r>
          </a:p>
          <a:p>
            <a:pPr marL="114300"/>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BFA8DA44-FB5A-7739-234B-4897084087E7}"/>
              </a:ext>
            </a:extLst>
          </p:cNvPr>
          <p:cNvPicPr>
            <a:picLocks noChangeAspect="1"/>
          </p:cNvPicPr>
          <p:nvPr/>
        </p:nvPicPr>
        <p:blipFill>
          <a:blip r:embed="rId2"/>
          <a:stretch>
            <a:fillRect/>
          </a:stretch>
        </p:blipFill>
        <p:spPr>
          <a:xfrm>
            <a:off x="1802232" y="1042988"/>
            <a:ext cx="3943523" cy="3128959"/>
          </a:xfrm>
          <a:prstGeom prst="rect">
            <a:avLst/>
          </a:prstGeom>
        </p:spPr>
      </p:pic>
    </p:spTree>
    <p:extLst>
      <p:ext uri="{BB962C8B-B14F-4D97-AF65-F5344CB8AC3E}">
        <p14:creationId xmlns:p14="http://schemas.microsoft.com/office/powerpoint/2010/main" val="249108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D720-CB66-4117-A77A-FE1B54092376}"/>
              </a:ext>
            </a:extLst>
          </p:cNvPr>
          <p:cNvSpPr>
            <a:spLocks noGrp="1"/>
          </p:cNvSpPr>
          <p:nvPr>
            <p:ph type="title"/>
          </p:nvPr>
        </p:nvSpPr>
        <p:spPr/>
        <p:txBody>
          <a:bodyPr/>
          <a:lstStyle/>
          <a:p>
            <a:r>
              <a:rPr lang="en-GB" b="1" dirty="0">
                <a:solidFill>
                  <a:srgbClr val="CD0000"/>
                </a:solidFill>
                <a:latin typeface="Montserrat-Bold"/>
              </a:rPr>
              <a:t>    Work Flow</a:t>
            </a:r>
            <a:endParaRPr lang="en-GB" dirty="0"/>
          </a:p>
        </p:txBody>
      </p:sp>
      <p:sp>
        <p:nvSpPr>
          <p:cNvPr id="3" name="Text Placeholder 2">
            <a:extLst>
              <a:ext uri="{FF2B5EF4-FFF2-40B4-BE49-F238E27FC236}">
                <a16:creationId xmlns:a16="http://schemas.microsoft.com/office/drawing/2014/main" id="{833194D3-199D-45EB-B8E1-965B7BAA933C}"/>
              </a:ext>
            </a:extLst>
          </p:cNvPr>
          <p:cNvSpPr>
            <a:spLocks noGrp="1"/>
          </p:cNvSpPr>
          <p:nvPr>
            <p:ph type="body" idx="1"/>
          </p:nvPr>
        </p:nvSpPr>
        <p:spPr/>
        <p:txBody>
          <a:bodyPr/>
          <a:lstStyle/>
          <a:p>
            <a:pPr algn="l"/>
            <a:r>
              <a:rPr lang="en-GB" sz="1800" b="1" i="0" u="none" strike="noStrike" baseline="0" dirty="0">
                <a:solidFill>
                  <a:srgbClr val="134F5C"/>
                </a:solidFill>
                <a:latin typeface="Montserrat-Bold"/>
              </a:rPr>
              <a:t>1. Problem Statement</a:t>
            </a:r>
          </a:p>
          <a:p>
            <a:pPr algn="l"/>
            <a:r>
              <a:rPr lang="en-GB" sz="1800" b="1" i="0" u="none" strike="noStrike" baseline="0" dirty="0">
                <a:solidFill>
                  <a:srgbClr val="134F5C"/>
                </a:solidFill>
                <a:latin typeface="Montserrat-Bold"/>
              </a:rPr>
              <a:t>2. Data </a:t>
            </a:r>
            <a:r>
              <a:rPr lang="en-GB" b="1" dirty="0">
                <a:solidFill>
                  <a:srgbClr val="134F5C"/>
                </a:solidFill>
                <a:latin typeface="Montserrat-Bold"/>
              </a:rPr>
              <a:t>Collection and Understanding</a:t>
            </a:r>
            <a:endParaRPr lang="en-GB" sz="1800" b="1" i="0" u="none" strike="noStrike" baseline="0" dirty="0">
              <a:solidFill>
                <a:srgbClr val="134F5C"/>
              </a:solidFill>
              <a:latin typeface="Montserrat-Bold"/>
            </a:endParaRPr>
          </a:p>
          <a:p>
            <a:pPr algn="l">
              <a:buFont typeface="+mj-lt"/>
              <a:buAutoNum type="arabicPeriod"/>
            </a:pPr>
            <a:r>
              <a:rPr lang="en-GB" b="1" dirty="0">
                <a:solidFill>
                  <a:srgbClr val="134F5C"/>
                </a:solidFill>
                <a:latin typeface="Montserrat-Bold"/>
              </a:rPr>
              <a:t>3. Data cleaning and Manipulation</a:t>
            </a:r>
            <a:endParaRPr lang="en-GB" sz="1800" b="1" i="0" u="none" strike="noStrike" baseline="0" dirty="0">
              <a:solidFill>
                <a:srgbClr val="134F5C"/>
              </a:solidFill>
              <a:latin typeface="Montserrat-Bold"/>
            </a:endParaRPr>
          </a:p>
          <a:p>
            <a:pPr algn="l"/>
            <a:r>
              <a:rPr lang="en-GB" b="1" dirty="0">
                <a:solidFill>
                  <a:srgbClr val="134F5C"/>
                </a:solidFill>
                <a:latin typeface="Montserrat-Bold"/>
              </a:rPr>
              <a:t>4</a:t>
            </a:r>
            <a:r>
              <a:rPr lang="en-GB" sz="1800" b="1" i="0" u="none" strike="noStrike" baseline="0" dirty="0">
                <a:solidFill>
                  <a:srgbClr val="134F5C"/>
                </a:solidFill>
                <a:latin typeface="Montserrat-Bold"/>
              </a:rPr>
              <a:t>. </a:t>
            </a:r>
            <a:r>
              <a:rPr lang="en-GB" b="1" dirty="0">
                <a:solidFill>
                  <a:srgbClr val="134F5C"/>
                </a:solidFill>
                <a:latin typeface="Montserrat-Bold"/>
              </a:rPr>
              <a:t>Exponential Data Analysis(EDA)</a:t>
            </a:r>
            <a:endParaRPr lang="en-GB" sz="1800" b="1" i="0" u="none" strike="noStrike" baseline="0" dirty="0">
              <a:solidFill>
                <a:srgbClr val="134F5C"/>
              </a:solidFill>
              <a:latin typeface="Montserrat-Bold"/>
            </a:endParaRPr>
          </a:p>
          <a:p>
            <a:pPr algn="l"/>
            <a:r>
              <a:rPr lang="en-GB" b="1" dirty="0">
                <a:solidFill>
                  <a:srgbClr val="134F5C"/>
                </a:solidFill>
                <a:latin typeface="Montserrat-Bold"/>
              </a:rPr>
              <a:t>5</a:t>
            </a:r>
            <a:r>
              <a:rPr lang="en-GB" sz="1800" b="1" i="0" u="none" strike="noStrike" baseline="0" dirty="0">
                <a:solidFill>
                  <a:srgbClr val="134F5C"/>
                </a:solidFill>
                <a:latin typeface="Montserrat-Bold"/>
              </a:rPr>
              <a:t>. Conclusions</a:t>
            </a:r>
            <a:endParaRPr lang="en-GB" dirty="0"/>
          </a:p>
        </p:txBody>
      </p:sp>
    </p:spTree>
    <p:extLst>
      <p:ext uri="{BB962C8B-B14F-4D97-AF65-F5344CB8AC3E}">
        <p14:creationId xmlns:p14="http://schemas.microsoft.com/office/powerpoint/2010/main" val="202950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7917900" cy="774840"/>
          </a:xfrm>
        </p:spPr>
        <p:txBody>
          <a:bodyPr/>
          <a:lstStyle/>
          <a:p>
            <a:r>
              <a:rPr lang="en-GB" sz="2000" b="1" dirty="0">
                <a:solidFill>
                  <a:srgbClr val="FF0000"/>
                </a:solidFill>
                <a:latin typeface="Montserrat-Bold"/>
              </a:rPr>
              <a:t>15.What is ADR across different months?</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7" name="TextBox 6">
            <a:extLst>
              <a:ext uri="{FF2B5EF4-FFF2-40B4-BE49-F238E27FC236}">
                <a16:creationId xmlns:a16="http://schemas.microsoft.com/office/drawing/2014/main" id="{081039BD-7FF3-C704-5339-EE15E21A6E86}"/>
              </a:ext>
            </a:extLst>
          </p:cNvPr>
          <p:cNvSpPr txBox="1"/>
          <p:nvPr/>
        </p:nvSpPr>
        <p:spPr>
          <a:xfrm>
            <a:off x="400056" y="4191963"/>
            <a:ext cx="8522488" cy="584775"/>
          </a:xfrm>
          <a:prstGeom prst="rect">
            <a:avLst/>
          </a:prstGeom>
          <a:noFill/>
        </p:spPr>
        <p:txBody>
          <a:bodyPr wrap="square">
            <a:spAutoFit/>
          </a:bodyPr>
          <a:lstStyle/>
          <a:p>
            <a:r>
              <a:rPr lang="en-US" sz="1600" b="1" dirty="0">
                <a:solidFill>
                  <a:schemeClr val="bg1"/>
                </a:solidFill>
                <a:latin typeface="Montserrat-Bold"/>
              </a:rPr>
              <a:t>Resort hotels had the highest ADR in July and August than the City hotels. But in other months ADR of Resort hotel was less than the City hotels</a:t>
            </a:r>
            <a:r>
              <a:rPr lang="en-US" sz="1600" dirty="0">
                <a:solidFill>
                  <a:schemeClr val="bg1"/>
                </a:solidFill>
                <a:latin typeface="Montserrat-Bold"/>
              </a:rPr>
              <a:t>.</a:t>
            </a:r>
            <a:endParaRPr lang="en-IN" sz="1600" dirty="0">
              <a:solidFill>
                <a:schemeClr val="bg1"/>
              </a:solidFill>
              <a:latin typeface="Montserrat-Bold"/>
            </a:endParaRPr>
          </a:p>
        </p:txBody>
      </p:sp>
      <p:pic>
        <p:nvPicPr>
          <p:cNvPr id="6" name="Picture 5">
            <a:extLst>
              <a:ext uri="{FF2B5EF4-FFF2-40B4-BE49-F238E27FC236}">
                <a16:creationId xmlns:a16="http://schemas.microsoft.com/office/drawing/2014/main" id="{DCD569DB-36BD-23DE-3C88-A0D5898DBE80}"/>
              </a:ext>
            </a:extLst>
          </p:cNvPr>
          <p:cNvPicPr>
            <a:picLocks noChangeAspect="1"/>
          </p:cNvPicPr>
          <p:nvPr/>
        </p:nvPicPr>
        <p:blipFill>
          <a:blip r:embed="rId2"/>
          <a:stretch>
            <a:fillRect/>
          </a:stretch>
        </p:blipFill>
        <p:spPr>
          <a:xfrm>
            <a:off x="1278738" y="1087384"/>
            <a:ext cx="5886445" cy="2872378"/>
          </a:xfrm>
          <a:prstGeom prst="rect">
            <a:avLst/>
          </a:prstGeom>
        </p:spPr>
      </p:pic>
    </p:spTree>
    <p:extLst>
      <p:ext uri="{BB962C8B-B14F-4D97-AF65-F5344CB8AC3E}">
        <p14:creationId xmlns:p14="http://schemas.microsoft.com/office/powerpoint/2010/main" val="279691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271460"/>
            <a:ext cx="7917900" cy="774840"/>
          </a:xfrm>
        </p:spPr>
        <p:txBody>
          <a:bodyPr/>
          <a:lstStyle/>
          <a:p>
            <a:r>
              <a:rPr lang="en-US" sz="2000" b="1" i="0" dirty="0">
                <a:solidFill>
                  <a:schemeClr val="tx2">
                    <a:lumMod val="50000"/>
                  </a:schemeClr>
                </a:solidFill>
                <a:effectLst/>
                <a:latin typeface="Montserrat-Bold"/>
              </a:rPr>
              <a:t>16.Which distribution channel is more effective for increasing the income of hotel?</a:t>
            </a:r>
            <a:br>
              <a:rPr lang="en-GB" sz="2000" b="1" dirty="0">
                <a:solidFill>
                  <a:schemeClr val="tx2">
                    <a:lumMod val="50000"/>
                  </a:schemeClr>
                </a:solidFill>
                <a:latin typeface="Montserrat-Bold"/>
              </a:rPr>
            </a:br>
            <a:br>
              <a:rPr lang="en-GB" sz="2000" b="1" dirty="0">
                <a:solidFill>
                  <a:schemeClr val="tx1"/>
                </a:solidFill>
                <a:latin typeface="Montserrat-Bold"/>
              </a:rPr>
            </a:br>
            <a:endParaRPr lang="en-US" sz="2000" dirty="0">
              <a:solidFill>
                <a:schemeClr val="tx1"/>
              </a:solidFill>
              <a:latin typeface="Montserrat-Bold"/>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7" name="TextBox 6">
            <a:extLst>
              <a:ext uri="{FF2B5EF4-FFF2-40B4-BE49-F238E27FC236}">
                <a16:creationId xmlns:a16="http://schemas.microsoft.com/office/drawing/2014/main" id="{081039BD-7FF3-C704-5339-EE15E21A6E86}"/>
              </a:ext>
            </a:extLst>
          </p:cNvPr>
          <p:cNvSpPr txBox="1"/>
          <p:nvPr/>
        </p:nvSpPr>
        <p:spPr>
          <a:xfrm>
            <a:off x="285755" y="4113390"/>
            <a:ext cx="8915397" cy="1384995"/>
          </a:xfrm>
          <a:prstGeom prst="rect">
            <a:avLst/>
          </a:prstGeom>
          <a:noFill/>
        </p:spPr>
        <p:txBody>
          <a:bodyPr wrap="square">
            <a:spAutoFit/>
          </a:bodyPr>
          <a:lstStyle/>
          <a:p>
            <a:pPr algn="l"/>
            <a:r>
              <a:rPr lang="en-US" sz="1600" b="1" i="0" dirty="0">
                <a:solidFill>
                  <a:schemeClr val="bg1"/>
                </a:solidFill>
                <a:effectLst/>
                <a:latin typeface="Montserrat-Bold"/>
              </a:rPr>
              <a:t>Graph shows GDS is more effective in city hotels but it needs to improve in Resort hotel as </a:t>
            </a:r>
            <a:r>
              <a:rPr lang="en-US" sz="1600" b="1" i="0" dirty="0" err="1">
                <a:solidFill>
                  <a:schemeClr val="bg1"/>
                </a:solidFill>
                <a:effectLst/>
                <a:latin typeface="Montserrat-Bold"/>
              </a:rPr>
              <a:t>well.TA</a:t>
            </a:r>
            <a:r>
              <a:rPr lang="en-US" sz="1600" b="1" i="0" dirty="0">
                <a:solidFill>
                  <a:schemeClr val="bg1"/>
                </a:solidFill>
                <a:effectLst/>
                <a:latin typeface="Montserrat-Bold"/>
              </a:rPr>
              <a:t>/TO and Direct is almost equally contributed in both type of hotel for increasing their income.</a:t>
            </a:r>
            <a:endParaRPr lang="en-US" sz="1800" b="1" i="0" dirty="0">
              <a:solidFill>
                <a:schemeClr val="bg1"/>
              </a:solidFill>
              <a:effectLst/>
              <a:latin typeface="Montserrat-Bold"/>
            </a:endParaRPr>
          </a:p>
          <a:p>
            <a:br>
              <a:rPr lang="en-US" sz="2000" dirty="0"/>
            </a:br>
            <a:r>
              <a:rPr lang="en-US" sz="1600" dirty="0">
                <a:solidFill>
                  <a:schemeClr val="bg1"/>
                </a:solidFill>
                <a:latin typeface="Montserrat-Bold"/>
              </a:rPr>
              <a:t>.</a:t>
            </a:r>
            <a:endParaRPr lang="en-IN" sz="1600" dirty="0">
              <a:solidFill>
                <a:schemeClr val="bg1"/>
              </a:solidFill>
              <a:latin typeface="Montserrat-Bold"/>
            </a:endParaRPr>
          </a:p>
        </p:txBody>
      </p:sp>
      <p:pic>
        <p:nvPicPr>
          <p:cNvPr id="9" name="Picture 8">
            <a:extLst>
              <a:ext uri="{FF2B5EF4-FFF2-40B4-BE49-F238E27FC236}">
                <a16:creationId xmlns:a16="http://schemas.microsoft.com/office/drawing/2014/main" id="{390149B9-48A4-E3CC-1465-DFD10D974B5F}"/>
              </a:ext>
            </a:extLst>
          </p:cNvPr>
          <p:cNvPicPr>
            <a:picLocks noChangeAspect="1"/>
          </p:cNvPicPr>
          <p:nvPr/>
        </p:nvPicPr>
        <p:blipFill>
          <a:blip r:embed="rId2"/>
          <a:stretch>
            <a:fillRect/>
          </a:stretch>
        </p:blipFill>
        <p:spPr>
          <a:xfrm>
            <a:off x="2124083" y="1151703"/>
            <a:ext cx="4705340" cy="2927377"/>
          </a:xfrm>
          <a:prstGeom prst="rect">
            <a:avLst/>
          </a:prstGeom>
        </p:spPr>
      </p:pic>
    </p:spTree>
    <p:extLst>
      <p:ext uri="{BB962C8B-B14F-4D97-AF65-F5344CB8AC3E}">
        <p14:creationId xmlns:p14="http://schemas.microsoft.com/office/powerpoint/2010/main" val="205965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5D6F-261F-40B6-BC03-AF0771597E78}"/>
              </a:ext>
            </a:extLst>
          </p:cNvPr>
          <p:cNvSpPr>
            <a:spLocks noGrp="1"/>
          </p:cNvSpPr>
          <p:nvPr>
            <p:ph type="title"/>
          </p:nvPr>
        </p:nvSpPr>
        <p:spPr>
          <a:xfrm>
            <a:off x="311700" y="228604"/>
            <a:ext cx="8520600" cy="903425"/>
          </a:xfrm>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5664A4BB-FCF3-42B9-B21C-5C56F2463D4D}"/>
              </a:ext>
            </a:extLst>
          </p:cNvPr>
          <p:cNvSpPr>
            <a:spLocks noGrp="1"/>
          </p:cNvSpPr>
          <p:nvPr>
            <p:ph type="body" idx="1"/>
          </p:nvPr>
        </p:nvSpPr>
        <p:spPr>
          <a:xfrm>
            <a:off x="311700" y="871541"/>
            <a:ext cx="8520600" cy="3768774"/>
          </a:xfrm>
        </p:spPr>
        <p:txBody>
          <a:bodyPr/>
          <a:lstStyle/>
          <a:p>
            <a:pPr marL="114300" indent="0">
              <a:buNone/>
            </a:pPr>
            <a:r>
              <a:rPr lang="en-US" sz="1500" b="1" dirty="0">
                <a:solidFill>
                  <a:srgbClr val="134F5C"/>
                </a:solidFill>
                <a:latin typeface="Montserrat-Bold"/>
              </a:rPr>
              <a:t>1. Resort hotel needs to work more on their marketing strategy and they should promote their hotel more on social media platforms in order to increase the number of guests. </a:t>
            </a:r>
          </a:p>
          <a:p>
            <a:pPr marL="114300" indent="0">
              <a:buNone/>
            </a:pPr>
            <a:r>
              <a:rPr lang="en-US" sz="1500" b="1" dirty="0">
                <a:solidFill>
                  <a:srgbClr val="134F5C"/>
                </a:solidFill>
                <a:latin typeface="Montserrat-Bold"/>
              </a:rPr>
              <a:t>2.</a:t>
            </a:r>
            <a:r>
              <a:rPr lang="en-GB" sz="1500" b="1" dirty="0">
                <a:solidFill>
                  <a:srgbClr val="134F5C"/>
                </a:solidFill>
                <a:latin typeface="Montserrat-Bold"/>
              </a:rPr>
              <a:t> </a:t>
            </a:r>
            <a:r>
              <a:rPr lang="en-US" sz="1500" b="1" dirty="0">
                <a:solidFill>
                  <a:srgbClr val="134F5C"/>
                </a:solidFill>
                <a:latin typeface="Montserrat-Bold"/>
              </a:rPr>
              <a:t>Resort hotels could also reduce prices to increases booking percentages.</a:t>
            </a:r>
          </a:p>
          <a:p>
            <a:pPr marL="114300" indent="0">
              <a:buNone/>
            </a:pPr>
            <a:r>
              <a:rPr lang="en-US" sz="1500" b="1" dirty="0">
                <a:solidFill>
                  <a:srgbClr val="134F5C"/>
                </a:solidFill>
                <a:latin typeface="Montserrat-Bold"/>
              </a:rPr>
              <a:t>3. </a:t>
            </a:r>
            <a:r>
              <a:rPr lang="en-GB" sz="1500" b="1" dirty="0" err="1">
                <a:solidFill>
                  <a:srgbClr val="134F5C"/>
                </a:solidFill>
                <a:latin typeface="Montserrat-Bold"/>
              </a:rPr>
              <a:t>Avg</a:t>
            </a:r>
            <a:r>
              <a:rPr lang="en-GB" sz="1500" b="1" dirty="0">
                <a:solidFill>
                  <a:srgbClr val="134F5C"/>
                </a:solidFill>
                <a:latin typeface="Montserrat-Bold"/>
              </a:rPr>
              <a:t> ADR for city hotel is high as compared to resort hotel, These city hotels are generating more revenue than Resort hotel</a:t>
            </a:r>
          </a:p>
          <a:p>
            <a:pPr marL="114300" indent="0">
              <a:buNone/>
            </a:pPr>
            <a:r>
              <a:rPr lang="en-GB" sz="1500" b="1" dirty="0">
                <a:solidFill>
                  <a:srgbClr val="134F5C"/>
                </a:solidFill>
                <a:latin typeface="Montserrat-Bold"/>
              </a:rPr>
              <a:t>4.</a:t>
            </a:r>
            <a:r>
              <a:rPr lang="en-US" sz="1500" b="1" dirty="0">
                <a:solidFill>
                  <a:srgbClr val="134F5C"/>
                </a:solidFill>
                <a:latin typeface="Montserrat-Bold"/>
              </a:rPr>
              <a:t>Given that hotels do not have more repeated guests, hotels may implement extra benefits offer for repeated guest, to attract them.</a:t>
            </a:r>
          </a:p>
          <a:p>
            <a:pPr marL="114300" indent="0">
              <a:buNone/>
            </a:pPr>
            <a:r>
              <a:rPr lang="en-US" sz="1500" b="1" dirty="0">
                <a:solidFill>
                  <a:srgbClr val="134F5C"/>
                </a:solidFill>
                <a:latin typeface="Montserrat-Bold"/>
              </a:rPr>
              <a:t>5.</a:t>
            </a:r>
            <a:r>
              <a:rPr lang="en-GB" sz="1500" b="1" dirty="0">
                <a:solidFill>
                  <a:srgbClr val="134F5C"/>
                </a:solidFill>
                <a:latin typeface="Montserrat-Bold"/>
              </a:rPr>
              <a:t> August month has the most guests bookings in both type of hotel Bookings are also high in May and July (</a:t>
            </a:r>
            <a:r>
              <a:rPr lang="en-GB" sz="1500" b="1" dirty="0" err="1">
                <a:solidFill>
                  <a:srgbClr val="134F5C"/>
                </a:solidFill>
                <a:latin typeface="Montserrat-Bold"/>
              </a:rPr>
              <a:t>ie.more</a:t>
            </a:r>
            <a:r>
              <a:rPr lang="en-GB" sz="1500" b="1" dirty="0">
                <a:solidFill>
                  <a:srgbClr val="134F5C"/>
                </a:solidFill>
                <a:latin typeface="Montserrat-Bold"/>
              </a:rPr>
              <a:t> than 8000)</a:t>
            </a:r>
          </a:p>
          <a:p>
            <a:pPr marL="114300" indent="0">
              <a:buNone/>
            </a:pPr>
            <a:r>
              <a:rPr lang="en-US" sz="1500" b="1" dirty="0">
                <a:solidFill>
                  <a:srgbClr val="134F5C"/>
                </a:solidFill>
                <a:latin typeface="Montserrat-Bold"/>
              </a:rPr>
              <a:t>6. Although city hotels have more bookings, they also tend to have more cancellations so to prevent this they could  take advance money during vacation. They could also apply minimum charge  policies This would ensure most bookings to not being cancelled.</a:t>
            </a:r>
          </a:p>
          <a:p>
            <a:pPr marL="114300" indent="0">
              <a:buNone/>
            </a:pPr>
            <a:endParaRPr lang="en-GB" sz="1600" b="1" dirty="0">
              <a:solidFill>
                <a:srgbClr val="134F5C"/>
              </a:solidFill>
              <a:latin typeface="Montserrat-Bold"/>
            </a:endParaRPr>
          </a:p>
          <a:p>
            <a:pPr marL="114300" indent="0">
              <a:buNone/>
            </a:pPr>
            <a:endParaRPr lang="en-US" sz="1600" b="1" dirty="0">
              <a:solidFill>
                <a:srgbClr val="134F5C"/>
              </a:solidFill>
              <a:latin typeface="Montserrat-Bold"/>
            </a:endParaRPr>
          </a:p>
          <a:p>
            <a:pPr marL="114300" indent="0">
              <a:buNone/>
            </a:pPr>
            <a:endParaRPr lang="en-US" b="1" dirty="0">
              <a:solidFill>
                <a:srgbClr val="134F5C"/>
              </a:solidFill>
              <a:latin typeface="Montserrat-Bold"/>
            </a:endParaRPr>
          </a:p>
          <a:p>
            <a:pPr marL="114300" indent="0">
              <a:buNone/>
            </a:pPr>
            <a:endParaRPr lang="en-US" b="1" dirty="0">
              <a:solidFill>
                <a:srgbClr val="134F5C"/>
              </a:solidFill>
              <a:latin typeface="Montserrat-Bold"/>
            </a:endParaRPr>
          </a:p>
          <a:p>
            <a:pPr marL="114300" indent="0">
              <a:buNone/>
            </a:pPr>
            <a:endParaRPr lang="en-US" b="1" dirty="0">
              <a:solidFill>
                <a:srgbClr val="134F5C"/>
              </a:solidFill>
              <a:latin typeface="Montserrat-Bold"/>
            </a:endParaRPr>
          </a:p>
          <a:p>
            <a:pPr marL="114300" indent="0">
              <a:buNone/>
            </a:pPr>
            <a:endParaRPr lang="en-US" b="1" dirty="0">
              <a:solidFill>
                <a:srgbClr val="134F5C"/>
              </a:solidFill>
              <a:latin typeface="Montserrat-Bold"/>
            </a:endParaRPr>
          </a:p>
          <a:p>
            <a:pPr marL="114300" indent="0">
              <a:buNone/>
            </a:pPr>
            <a:endParaRPr lang="en-US" b="1" dirty="0">
              <a:solidFill>
                <a:srgbClr val="134F5C"/>
              </a:solidFill>
              <a:latin typeface="Montserrat-Bold"/>
            </a:endParaRPr>
          </a:p>
        </p:txBody>
      </p:sp>
    </p:spTree>
    <p:extLst>
      <p:ext uri="{BB962C8B-B14F-4D97-AF65-F5344CB8AC3E}">
        <p14:creationId xmlns:p14="http://schemas.microsoft.com/office/powerpoint/2010/main" val="356229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A092-C784-48A5-89E5-031CCF9491C0}"/>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88655789-6267-40D1-9C04-BD1FBD7620C9}"/>
              </a:ext>
            </a:extLst>
          </p:cNvPr>
          <p:cNvSpPr>
            <a:spLocks noGrp="1"/>
          </p:cNvSpPr>
          <p:nvPr>
            <p:ph type="body" idx="1"/>
          </p:nvPr>
        </p:nvSpPr>
        <p:spPr>
          <a:xfrm>
            <a:off x="311700" y="1152474"/>
            <a:ext cx="8520600" cy="3727869"/>
          </a:xfrm>
        </p:spPr>
        <p:txBody>
          <a:bodyPr/>
          <a:lstStyle/>
          <a:p>
            <a:pPr marL="114300" indent="0">
              <a:buNone/>
            </a:pPr>
            <a:r>
              <a:rPr lang="en-US" sz="1500" b="1" dirty="0">
                <a:solidFill>
                  <a:srgbClr val="134F5C"/>
                </a:solidFill>
                <a:latin typeface="Montserrat-Bold"/>
              </a:rPr>
              <a:t>7.We also realize that the high rate of cancellations can be due high no deposit policies.</a:t>
            </a:r>
          </a:p>
          <a:p>
            <a:pPr marL="114300" indent="0">
              <a:buNone/>
            </a:pPr>
            <a:r>
              <a:rPr lang="en-US" sz="1500" b="1" dirty="0">
                <a:solidFill>
                  <a:srgbClr val="134F5C"/>
                </a:solidFill>
                <a:latin typeface="Montserrat-Bold"/>
              </a:rPr>
              <a:t>8.</a:t>
            </a:r>
            <a:r>
              <a:rPr lang="en-GB" sz="1500" b="1" dirty="0">
                <a:solidFill>
                  <a:srgbClr val="134F5C"/>
                </a:solidFill>
                <a:latin typeface="Montserrat-Bold"/>
              </a:rPr>
              <a:t> City hotel has longer waiting time as compared to Resort hotel,</a:t>
            </a:r>
          </a:p>
          <a:p>
            <a:pPr marL="114300" indent="0">
              <a:buNone/>
            </a:pPr>
            <a:r>
              <a:rPr lang="en-GB" sz="1500" b="1" dirty="0">
                <a:solidFill>
                  <a:srgbClr val="134F5C"/>
                </a:solidFill>
                <a:latin typeface="Montserrat-Bold"/>
              </a:rPr>
              <a:t>So city hotels are much busier than the resort hotel.</a:t>
            </a:r>
          </a:p>
          <a:p>
            <a:pPr marL="114300" indent="0">
              <a:buNone/>
            </a:pPr>
            <a:r>
              <a:rPr lang="en-GB" sz="1500" b="1" dirty="0">
                <a:solidFill>
                  <a:srgbClr val="134F5C"/>
                </a:solidFill>
                <a:latin typeface="Montserrat-Bold"/>
              </a:rPr>
              <a:t>9. BB(Bread and breakfast) is most preferred meal type by the guest, FB(full bed) is least preferred.</a:t>
            </a:r>
          </a:p>
          <a:p>
            <a:pPr marL="114300" indent="0">
              <a:buNone/>
            </a:pPr>
            <a:r>
              <a:rPr lang="en-GB" sz="1500" b="1" dirty="0">
                <a:solidFill>
                  <a:srgbClr val="134F5C"/>
                </a:solidFill>
                <a:latin typeface="Montserrat-Bold"/>
              </a:rPr>
              <a:t>10. 82.1% Bookings were made through TA/</a:t>
            </a:r>
            <a:r>
              <a:rPr lang="en-GB" sz="1500" b="1" dirty="0" err="1">
                <a:solidFill>
                  <a:srgbClr val="134F5C"/>
                </a:solidFill>
                <a:latin typeface="Montserrat-Bold"/>
              </a:rPr>
              <a:t>TO,Second</a:t>
            </a:r>
            <a:r>
              <a:rPr lang="en-GB" sz="1500" b="1" dirty="0">
                <a:solidFill>
                  <a:srgbClr val="134F5C"/>
                </a:solidFill>
                <a:latin typeface="Montserrat-Bold"/>
              </a:rPr>
              <a:t> most channel is Direct.</a:t>
            </a:r>
          </a:p>
          <a:p>
            <a:pPr marL="114300" indent="0">
              <a:buNone/>
            </a:pPr>
            <a:r>
              <a:rPr lang="en-GB" sz="1500" b="1" dirty="0">
                <a:solidFill>
                  <a:srgbClr val="134F5C"/>
                </a:solidFill>
                <a:latin typeface="Montserrat-Bold"/>
              </a:rPr>
              <a:t>11. It shows top 10 countries from where most of the guest are arriving as per the graph most number of guests coming from PRT(Portugal) followed by GBR(Great Britain) and FRA(France)</a:t>
            </a:r>
          </a:p>
          <a:p>
            <a:pPr marL="114300" indent="0">
              <a:buNone/>
            </a:pPr>
            <a:r>
              <a:rPr lang="en-GB" sz="1500" b="1" dirty="0">
                <a:solidFill>
                  <a:srgbClr val="134F5C"/>
                </a:solidFill>
                <a:latin typeface="Montserrat-Bold"/>
              </a:rPr>
              <a:t>12.Year 2016 is the peak year for hotel booking and 2015 has very less bookings. </a:t>
            </a:r>
          </a:p>
          <a:p>
            <a:pPr marL="114300" indent="0">
              <a:buNone/>
            </a:pPr>
            <a:r>
              <a:rPr lang="en-GB" sz="1500" b="1" dirty="0">
                <a:solidFill>
                  <a:srgbClr val="134F5C"/>
                </a:solidFill>
                <a:latin typeface="Montserrat-Bold"/>
              </a:rPr>
              <a:t>13.</a:t>
            </a:r>
            <a:r>
              <a:rPr lang="en-US" sz="1500" b="0" i="0" dirty="0">
                <a:solidFill>
                  <a:srgbClr val="212121"/>
                </a:solidFill>
                <a:effectLst/>
                <a:latin typeface="Montserrat-Bold"/>
              </a:rPr>
              <a:t> </a:t>
            </a:r>
            <a:r>
              <a:rPr lang="en-US" sz="1500" b="1" i="0" dirty="0">
                <a:solidFill>
                  <a:schemeClr val="bg1"/>
                </a:solidFill>
                <a:effectLst/>
                <a:latin typeface="Montserrat-Bold"/>
              </a:rPr>
              <a:t>The hotel reservation tends to peak during July and August.</a:t>
            </a:r>
          </a:p>
          <a:p>
            <a:pPr marL="114300" indent="0">
              <a:buNone/>
            </a:pPr>
            <a:endParaRPr lang="en-GB" sz="1500" b="1" dirty="0">
              <a:solidFill>
                <a:srgbClr val="134F5C"/>
              </a:solidFill>
              <a:latin typeface="Montserrat-Bold"/>
            </a:endParaRPr>
          </a:p>
          <a:p>
            <a:pPr marL="114300" indent="0">
              <a:buNone/>
            </a:pPr>
            <a:endParaRPr lang="en-GB" sz="1500" b="1" dirty="0">
              <a:solidFill>
                <a:srgbClr val="134F5C"/>
              </a:solidFill>
              <a:latin typeface="Montserrat-Bold"/>
            </a:endParaRPr>
          </a:p>
          <a:p>
            <a:pPr marL="114300" indent="0">
              <a:buNone/>
            </a:pPr>
            <a:endParaRPr lang="en-GB" sz="1500" b="1" dirty="0">
              <a:solidFill>
                <a:srgbClr val="134F5C"/>
              </a:solidFill>
              <a:latin typeface="Montserrat-Bold"/>
            </a:endParaRPr>
          </a:p>
          <a:p>
            <a:pPr marL="114300" indent="0">
              <a:buNone/>
            </a:pPr>
            <a:endParaRPr lang="en-GB" sz="1800" b="1" dirty="0">
              <a:solidFill>
                <a:srgbClr val="134F5C"/>
              </a:solidFill>
              <a:latin typeface="Montserrat-Bold"/>
            </a:endParaRPr>
          </a:p>
          <a:p>
            <a:pPr marL="114300" indent="0">
              <a:buNone/>
            </a:pPr>
            <a:r>
              <a:rPr lang="en-GB" dirty="0"/>
              <a:t>9</a:t>
            </a:r>
          </a:p>
        </p:txBody>
      </p:sp>
    </p:spTree>
    <p:extLst>
      <p:ext uri="{BB962C8B-B14F-4D97-AF65-F5344CB8AC3E}">
        <p14:creationId xmlns:p14="http://schemas.microsoft.com/office/powerpoint/2010/main" val="262111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E9A2-7955-43E6-814E-6439CA788295}"/>
              </a:ext>
            </a:extLst>
          </p:cNvPr>
          <p:cNvSpPr>
            <a:spLocks noGrp="1"/>
          </p:cNvSpPr>
          <p:nvPr>
            <p:ph type="title"/>
          </p:nvPr>
        </p:nvSpPr>
        <p:spPr/>
        <p:txBody>
          <a:bodyPr/>
          <a:lstStyle/>
          <a:p>
            <a:r>
              <a:rPr lang="en-US" b="1" dirty="0">
                <a:latin typeface="Montserrat-Bold"/>
              </a:rPr>
              <a:t>Conclusions:</a:t>
            </a:r>
            <a:endParaRPr lang="en-GB" dirty="0"/>
          </a:p>
        </p:txBody>
      </p:sp>
      <p:sp>
        <p:nvSpPr>
          <p:cNvPr id="3" name="Text Placeholder 2">
            <a:extLst>
              <a:ext uri="{FF2B5EF4-FFF2-40B4-BE49-F238E27FC236}">
                <a16:creationId xmlns:a16="http://schemas.microsoft.com/office/drawing/2014/main" id="{0864FD74-A129-4D04-B671-51D1E8ED14C7}"/>
              </a:ext>
            </a:extLst>
          </p:cNvPr>
          <p:cNvSpPr>
            <a:spLocks noGrp="1"/>
          </p:cNvSpPr>
          <p:nvPr>
            <p:ph type="body" idx="1"/>
          </p:nvPr>
        </p:nvSpPr>
        <p:spPr/>
        <p:txBody>
          <a:bodyPr/>
          <a:lstStyle/>
          <a:p>
            <a:pPr marL="114300" indent="0">
              <a:buNone/>
            </a:pPr>
            <a:r>
              <a:rPr lang="en-US" sz="1500" b="1" dirty="0">
                <a:solidFill>
                  <a:schemeClr val="bg1"/>
                </a:solidFill>
                <a:latin typeface="Montserrat-Bold"/>
              </a:rPr>
              <a:t>14.</a:t>
            </a:r>
            <a:r>
              <a:rPr lang="en-US" sz="1500" b="0" i="0" dirty="0">
                <a:solidFill>
                  <a:srgbClr val="212121"/>
                </a:solidFill>
                <a:effectLst/>
                <a:latin typeface="Roboto" panose="02000000000000000000" pitchFamily="2" charset="0"/>
              </a:rPr>
              <a:t> </a:t>
            </a:r>
            <a:r>
              <a:rPr lang="en-US" sz="1500" b="1" i="0" dirty="0">
                <a:solidFill>
                  <a:schemeClr val="bg1"/>
                </a:solidFill>
                <a:effectLst/>
                <a:latin typeface="Montserrat-Bold"/>
              </a:rPr>
              <a:t>Graph shows different market segments across months, According to this graph in every month online TA segment effects the most.</a:t>
            </a:r>
          </a:p>
          <a:p>
            <a:pPr marL="114300" indent="0">
              <a:buNone/>
            </a:pPr>
            <a:r>
              <a:rPr lang="en-US" sz="1500" b="1" dirty="0">
                <a:solidFill>
                  <a:schemeClr val="bg1"/>
                </a:solidFill>
                <a:latin typeface="Montserrat-Bold"/>
              </a:rPr>
              <a:t>15.</a:t>
            </a:r>
            <a:r>
              <a:rPr lang="en-US" sz="1500" b="1" i="0" dirty="0">
                <a:solidFill>
                  <a:schemeClr val="bg1"/>
                </a:solidFill>
                <a:effectLst/>
                <a:latin typeface="Montserrat-Bold"/>
              </a:rPr>
              <a:t>City Hotels has longer waiting period than the Resort Hotel.</a:t>
            </a:r>
          </a:p>
          <a:p>
            <a:pPr marL="114300" indent="0">
              <a:buNone/>
            </a:pPr>
            <a:r>
              <a:rPr lang="en-US" sz="1500" b="1" dirty="0">
                <a:solidFill>
                  <a:schemeClr val="bg1"/>
                </a:solidFill>
                <a:latin typeface="Montserrat-Bold"/>
              </a:rPr>
              <a:t>16.</a:t>
            </a:r>
            <a:r>
              <a:rPr lang="en-US" sz="1500" b="1" i="0" dirty="0">
                <a:solidFill>
                  <a:schemeClr val="bg1"/>
                </a:solidFill>
                <a:effectLst/>
                <a:latin typeface="Montserrat-Bold"/>
              </a:rPr>
              <a:t> Online T/A(Travel agent) has the highest cancellation in both type of hotel.</a:t>
            </a:r>
          </a:p>
          <a:p>
            <a:pPr marL="114300" indent="0">
              <a:buNone/>
            </a:pPr>
            <a:r>
              <a:rPr lang="en-US" sz="1500" b="1" dirty="0">
                <a:solidFill>
                  <a:schemeClr val="bg1"/>
                </a:solidFill>
                <a:latin typeface="Montserrat-Bold"/>
              </a:rPr>
              <a:t>17.</a:t>
            </a:r>
            <a:r>
              <a:rPr lang="en-US" sz="1500" b="0" i="0" dirty="0">
                <a:solidFill>
                  <a:srgbClr val="212121"/>
                </a:solidFill>
                <a:effectLst/>
                <a:latin typeface="Roboto" panose="02000000000000000000" pitchFamily="2" charset="0"/>
              </a:rPr>
              <a:t> </a:t>
            </a:r>
            <a:r>
              <a:rPr lang="en-US" sz="1500" b="1" i="0" dirty="0">
                <a:solidFill>
                  <a:schemeClr val="bg1"/>
                </a:solidFill>
                <a:effectLst/>
                <a:latin typeface="Montserrat-Bold"/>
              </a:rPr>
              <a:t>The most preferred Room type is "A".</a:t>
            </a:r>
            <a:endParaRPr lang="en-GB" sz="1500" b="1" dirty="0">
              <a:solidFill>
                <a:srgbClr val="134F5C"/>
              </a:solidFill>
              <a:latin typeface="Montserrat-Bold"/>
            </a:endParaRPr>
          </a:p>
          <a:p>
            <a:pPr marL="114300" indent="0">
              <a:buNone/>
            </a:pPr>
            <a:r>
              <a:rPr lang="en-US" sz="1500" b="1" dirty="0">
                <a:solidFill>
                  <a:srgbClr val="134F5C"/>
                </a:solidFill>
                <a:latin typeface="Montserrat-Bold"/>
              </a:rPr>
              <a:t>18.As the graph shows very few guests required car parking.</a:t>
            </a:r>
          </a:p>
          <a:p>
            <a:pPr marL="114300" indent="0" algn="l">
              <a:buNone/>
            </a:pPr>
            <a:r>
              <a:rPr lang="en-US" sz="1500" b="1" dirty="0">
                <a:solidFill>
                  <a:srgbClr val="134F5C"/>
                </a:solidFill>
                <a:latin typeface="Montserrat-Bold"/>
              </a:rPr>
              <a:t>19</a:t>
            </a:r>
            <a:r>
              <a:rPr lang="en-US" sz="1500" b="1" dirty="0">
                <a:solidFill>
                  <a:schemeClr val="bg1"/>
                </a:solidFill>
                <a:latin typeface="Montserrat-Bold"/>
              </a:rPr>
              <a:t>.</a:t>
            </a:r>
            <a:r>
              <a:rPr lang="en-US" sz="1500" b="1" i="0" dirty="0">
                <a:solidFill>
                  <a:schemeClr val="bg1"/>
                </a:solidFill>
                <a:effectLst/>
                <a:latin typeface="Montserrat-Bold"/>
              </a:rPr>
              <a:t> Graph shows GDS is more effective in city hotels but it needs to improve in Resort hotel as well. TA/TO and Direct is almost equally contributed in both type of hotel for increasing their income.</a:t>
            </a:r>
          </a:p>
          <a:p>
            <a:pPr marL="114300" indent="0" algn="l">
              <a:buNone/>
            </a:pPr>
            <a:endParaRPr lang="en-US" sz="1500" b="0" i="0" dirty="0">
              <a:solidFill>
                <a:srgbClr val="212121"/>
              </a:solidFill>
              <a:effectLst/>
              <a:latin typeface="var(--colab-chrome-font-family)"/>
            </a:endParaRPr>
          </a:p>
          <a:p>
            <a:pPr marL="114300" indent="0">
              <a:buNone/>
            </a:pPr>
            <a:endParaRPr lang="en-US" sz="1500" b="1" i="0" dirty="0">
              <a:solidFill>
                <a:schemeClr val="bg1"/>
              </a:solidFill>
              <a:effectLst/>
              <a:latin typeface="Montserrat-Bold"/>
            </a:endParaRPr>
          </a:p>
          <a:p>
            <a:pPr marL="114300" indent="0">
              <a:buNone/>
            </a:pPr>
            <a:endParaRPr lang="en-US" sz="1500" b="1" i="0" dirty="0">
              <a:solidFill>
                <a:schemeClr val="bg1"/>
              </a:solidFill>
              <a:effectLst/>
              <a:latin typeface="Montserrat-Bold"/>
            </a:endParaRPr>
          </a:p>
          <a:p>
            <a:pPr marL="114300" indent="0">
              <a:buNone/>
            </a:pPr>
            <a:endParaRPr lang="en-GB" sz="1800" b="1" dirty="0">
              <a:solidFill>
                <a:schemeClr val="bg1"/>
              </a:solidFill>
              <a:latin typeface="Montserrat-Bold"/>
            </a:endParaRPr>
          </a:p>
          <a:p>
            <a:pPr marL="114300" indent="0">
              <a:buNone/>
            </a:pPr>
            <a:endParaRPr lang="en-GB" b="1" dirty="0">
              <a:solidFill>
                <a:schemeClr val="bg1"/>
              </a:solidFill>
              <a:latin typeface="Montserrat-Bold"/>
            </a:endParaRPr>
          </a:p>
          <a:p>
            <a:pPr marL="114300" indent="0">
              <a:buNone/>
            </a:pPr>
            <a:endParaRPr lang="en-GB" dirty="0"/>
          </a:p>
        </p:txBody>
      </p:sp>
    </p:spTree>
    <p:extLst>
      <p:ext uri="{BB962C8B-B14F-4D97-AF65-F5344CB8AC3E}">
        <p14:creationId xmlns:p14="http://schemas.microsoft.com/office/powerpoint/2010/main" val="1570931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142DB-42B5-40C9-B399-78FACFE81FAC}"/>
              </a:ext>
            </a:extLst>
          </p:cNvPr>
          <p:cNvSpPr txBox="1"/>
          <p:nvPr/>
        </p:nvSpPr>
        <p:spPr>
          <a:xfrm>
            <a:off x="3179135" y="1967022"/>
            <a:ext cx="4359349" cy="830997"/>
          </a:xfrm>
          <a:prstGeom prst="rect">
            <a:avLst/>
          </a:prstGeom>
          <a:noFill/>
        </p:spPr>
        <p:txBody>
          <a:bodyPr wrap="square" rtlCol="0">
            <a:spAutoFit/>
          </a:bodyPr>
          <a:lstStyle/>
          <a:p>
            <a:r>
              <a:rPr lang="en-GB" sz="4800" b="1" i="0" u="none" strike="noStrike" baseline="0" dirty="0">
                <a:solidFill>
                  <a:srgbClr val="CD0000"/>
                </a:solidFill>
                <a:latin typeface="Montserrat-Bold"/>
              </a:rPr>
              <a:t>Q &amp; A</a:t>
            </a:r>
            <a:endParaRPr lang="en-GB" sz="4800" dirty="0"/>
          </a:p>
        </p:txBody>
      </p:sp>
    </p:spTree>
    <p:extLst>
      <p:ext uri="{BB962C8B-B14F-4D97-AF65-F5344CB8AC3E}">
        <p14:creationId xmlns:p14="http://schemas.microsoft.com/office/powerpoint/2010/main" val="34372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F44-E691-4602-96FB-7E50011AE3D4}"/>
              </a:ext>
            </a:extLst>
          </p:cNvPr>
          <p:cNvSpPr>
            <a:spLocks noGrp="1"/>
          </p:cNvSpPr>
          <p:nvPr>
            <p:ph type="title"/>
          </p:nvPr>
        </p:nvSpPr>
        <p:spPr/>
        <p:txBody>
          <a:bodyPr/>
          <a:lstStyle/>
          <a:p>
            <a:r>
              <a:rPr lang="en-GB" b="1" dirty="0">
                <a:solidFill>
                  <a:srgbClr val="CD0000"/>
                </a:solidFill>
                <a:latin typeface="Montserrat-Bold"/>
              </a:rPr>
              <a:t>Finding</a:t>
            </a:r>
            <a:r>
              <a:rPr lang="en-GB" b="1" i="0" u="none" strike="noStrike" baseline="0" dirty="0">
                <a:solidFill>
                  <a:srgbClr val="CD0000"/>
                </a:solidFill>
                <a:latin typeface="Montserrat-Bold"/>
              </a:rPr>
              <a:t> Statements</a:t>
            </a:r>
            <a:endParaRPr lang="en-GB" dirty="0"/>
          </a:p>
        </p:txBody>
      </p:sp>
      <p:sp>
        <p:nvSpPr>
          <p:cNvPr id="3" name="Text Placeholder 2">
            <a:extLst>
              <a:ext uri="{FF2B5EF4-FFF2-40B4-BE49-F238E27FC236}">
                <a16:creationId xmlns:a16="http://schemas.microsoft.com/office/drawing/2014/main" id="{73B621A1-A399-447F-AF4E-01108C8475EA}"/>
              </a:ext>
            </a:extLst>
          </p:cNvPr>
          <p:cNvSpPr>
            <a:spLocks noGrp="1"/>
          </p:cNvSpPr>
          <p:nvPr>
            <p:ph type="body" idx="1"/>
          </p:nvPr>
        </p:nvSpPr>
        <p:spPr/>
        <p:txBody>
          <a:bodyPr/>
          <a:lstStyle/>
          <a:p>
            <a:pPr marL="114300" indent="0">
              <a:buNone/>
            </a:pPr>
            <a:r>
              <a:rPr lang="en-GB" b="1" dirty="0">
                <a:solidFill>
                  <a:srgbClr val="134F5C"/>
                </a:solidFill>
                <a:latin typeface="Montserrat-Bold"/>
              </a:rPr>
              <a:t>1. Which type of hotel mostly preferred by guest ?</a:t>
            </a:r>
          </a:p>
          <a:p>
            <a:pPr marL="114300" indent="0">
              <a:buNone/>
            </a:pPr>
            <a:r>
              <a:rPr lang="en-GB" b="1" dirty="0">
                <a:solidFill>
                  <a:srgbClr val="134F5C"/>
                </a:solidFill>
                <a:latin typeface="Montserrat-Bold"/>
              </a:rPr>
              <a:t>2. Which months has the most bookings?</a:t>
            </a:r>
          </a:p>
          <a:p>
            <a:pPr marL="114300" indent="0">
              <a:buNone/>
            </a:pPr>
            <a:r>
              <a:rPr lang="en-GB" b="1" dirty="0">
                <a:solidFill>
                  <a:srgbClr val="134F5C"/>
                </a:solidFill>
                <a:latin typeface="Montserrat-Bold"/>
              </a:rPr>
              <a:t>3. Which year has the highest bookings?</a:t>
            </a:r>
          </a:p>
          <a:p>
            <a:pPr marL="114300" indent="0">
              <a:buNone/>
            </a:pPr>
            <a:r>
              <a:rPr lang="en-GB" b="1" dirty="0">
                <a:solidFill>
                  <a:srgbClr val="134F5C"/>
                </a:solidFill>
                <a:latin typeface="Montserrat-Bold"/>
              </a:rPr>
              <a:t>4. From which country most guest are coming?</a:t>
            </a:r>
          </a:p>
          <a:p>
            <a:pPr marL="114300" indent="0">
              <a:buNone/>
            </a:pPr>
            <a:r>
              <a:rPr lang="en-GB" b="1" dirty="0">
                <a:solidFill>
                  <a:srgbClr val="134F5C"/>
                </a:solidFill>
                <a:latin typeface="Montserrat-Bold"/>
              </a:rPr>
              <a:t>5. What are the percentage of repeated guests?</a:t>
            </a:r>
          </a:p>
          <a:p>
            <a:pPr marL="114300" indent="0">
              <a:buNone/>
            </a:pPr>
            <a:r>
              <a:rPr lang="en-GB" b="1" dirty="0">
                <a:solidFill>
                  <a:srgbClr val="134F5C"/>
                </a:solidFill>
                <a:latin typeface="Montserrat-Bold"/>
              </a:rPr>
              <a:t>6.How many guests required car parking?</a:t>
            </a:r>
          </a:p>
          <a:p>
            <a:pPr marL="114300" indent="0">
              <a:buNone/>
            </a:pPr>
            <a:r>
              <a:rPr lang="en-GB" b="1" dirty="0">
                <a:solidFill>
                  <a:srgbClr val="134F5C"/>
                </a:solidFill>
                <a:latin typeface="Montserrat-Bold"/>
              </a:rPr>
              <a:t>7.Hotel type and cancellation rate</a:t>
            </a:r>
          </a:p>
          <a:p>
            <a:pPr marL="114300" indent="0">
              <a:buNone/>
            </a:pPr>
            <a:r>
              <a:rPr lang="en-GB" b="1" dirty="0">
                <a:solidFill>
                  <a:srgbClr val="134F5C"/>
                </a:solidFill>
                <a:latin typeface="Montserrat-Bold"/>
              </a:rPr>
              <a:t>8.Which distribution channel is mostly used for hotel booking?</a:t>
            </a:r>
          </a:p>
          <a:p>
            <a:pPr marL="114300" indent="0">
              <a:buNone/>
            </a:pPr>
            <a:r>
              <a:rPr lang="en-GB" b="1" dirty="0">
                <a:solidFill>
                  <a:srgbClr val="134F5C"/>
                </a:solidFill>
                <a:latin typeface="Montserrat-Bold"/>
              </a:rPr>
              <a:t>9. Which is most preferred room type by the customer ?</a:t>
            </a:r>
          </a:p>
          <a:p>
            <a:pPr marL="114300" indent="0">
              <a:buNone/>
            </a:pPr>
            <a:r>
              <a:rPr lang="en-GB" b="1" dirty="0">
                <a:solidFill>
                  <a:srgbClr val="134F5C"/>
                </a:solidFill>
                <a:latin typeface="Montserrat-Bold"/>
              </a:rPr>
              <a:t>10. Market segment on the basis of months ?</a:t>
            </a: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a:p>
            <a:pPr marL="114300" indent="0">
              <a:buNone/>
            </a:pPr>
            <a:endParaRPr lang="en-GB" b="1" dirty="0">
              <a:solidFill>
                <a:srgbClr val="134F5C"/>
              </a:solidFill>
              <a:latin typeface="Montserrat-Bold"/>
            </a:endParaRPr>
          </a:p>
        </p:txBody>
      </p:sp>
    </p:spTree>
    <p:extLst>
      <p:ext uri="{BB962C8B-B14F-4D97-AF65-F5344CB8AC3E}">
        <p14:creationId xmlns:p14="http://schemas.microsoft.com/office/powerpoint/2010/main" val="99244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45E0-3023-A4ED-B102-935B43F0159E}"/>
              </a:ext>
            </a:extLst>
          </p:cNvPr>
          <p:cNvSpPr>
            <a:spLocks noGrp="1"/>
          </p:cNvSpPr>
          <p:nvPr>
            <p:ph type="title"/>
          </p:nvPr>
        </p:nvSpPr>
        <p:spPr/>
        <p:txBody>
          <a:bodyPr/>
          <a:lstStyle/>
          <a:p>
            <a:r>
              <a:rPr lang="en-GB" b="1" dirty="0">
                <a:solidFill>
                  <a:srgbClr val="CD0000"/>
                </a:solidFill>
                <a:latin typeface="Montserrat-Bold"/>
              </a:rPr>
              <a:t>Finding</a:t>
            </a:r>
            <a:r>
              <a:rPr lang="en-GB" b="1" i="0" u="none" strike="noStrike" baseline="0" dirty="0">
                <a:solidFill>
                  <a:srgbClr val="CD0000"/>
                </a:solidFill>
                <a:latin typeface="Montserrat-Bold"/>
              </a:rPr>
              <a:t> Statements</a:t>
            </a:r>
            <a:endParaRPr lang="en-IN" dirty="0"/>
          </a:p>
        </p:txBody>
      </p:sp>
      <p:sp>
        <p:nvSpPr>
          <p:cNvPr id="3" name="Text Placeholder 2">
            <a:extLst>
              <a:ext uri="{FF2B5EF4-FFF2-40B4-BE49-F238E27FC236}">
                <a16:creationId xmlns:a16="http://schemas.microsoft.com/office/drawing/2014/main" id="{0C076717-35E6-4DE0-53E4-A1C3DEB25E8F}"/>
              </a:ext>
            </a:extLst>
          </p:cNvPr>
          <p:cNvSpPr>
            <a:spLocks noGrp="1"/>
          </p:cNvSpPr>
          <p:nvPr>
            <p:ph type="body" idx="1"/>
          </p:nvPr>
        </p:nvSpPr>
        <p:spPr/>
        <p:txBody>
          <a:bodyPr/>
          <a:lstStyle/>
          <a:p>
            <a:pPr marL="114300" indent="0">
              <a:buNone/>
            </a:pPr>
            <a:r>
              <a:rPr lang="en-IN" b="1" dirty="0">
                <a:solidFill>
                  <a:srgbClr val="134F5C"/>
                </a:solidFill>
                <a:latin typeface="Montserrat-Bold"/>
              </a:rPr>
              <a:t>11.Which hotel has the highest ADR?</a:t>
            </a:r>
          </a:p>
          <a:p>
            <a:pPr marL="114300" indent="0">
              <a:buNone/>
            </a:pPr>
            <a:r>
              <a:rPr lang="en-IN" b="1" dirty="0">
                <a:solidFill>
                  <a:srgbClr val="134F5C"/>
                </a:solidFill>
                <a:latin typeface="Montserrat-Bold"/>
              </a:rPr>
              <a:t>1</a:t>
            </a:r>
            <a:r>
              <a:rPr lang="en-GB" b="1" dirty="0">
                <a:solidFill>
                  <a:srgbClr val="134F5C"/>
                </a:solidFill>
                <a:latin typeface="Montserrat-Bold"/>
              </a:rPr>
              <a:t>2. Which market segment has the highest cancellation rate ?</a:t>
            </a:r>
          </a:p>
          <a:p>
            <a:pPr marL="114300" indent="0">
              <a:buNone/>
            </a:pPr>
            <a:r>
              <a:rPr lang="en-GB" b="1" dirty="0">
                <a:solidFill>
                  <a:srgbClr val="134F5C"/>
                </a:solidFill>
                <a:latin typeface="Montserrat-Bold"/>
              </a:rPr>
              <a:t>13. Which type of meal(food) is most preferrable?</a:t>
            </a:r>
          </a:p>
          <a:p>
            <a:pPr marL="114300" indent="0">
              <a:buNone/>
            </a:pPr>
            <a:r>
              <a:rPr lang="en-GB" b="1" dirty="0">
                <a:solidFill>
                  <a:srgbClr val="134F5C"/>
                </a:solidFill>
                <a:latin typeface="Montserrat-Bold"/>
              </a:rPr>
              <a:t>14.Which hotel type has longer waiting time?</a:t>
            </a:r>
          </a:p>
          <a:p>
            <a:pPr marL="114300" indent="0">
              <a:buNone/>
            </a:pPr>
            <a:r>
              <a:rPr lang="en-GB" b="1" dirty="0">
                <a:solidFill>
                  <a:srgbClr val="134F5C"/>
                </a:solidFill>
                <a:latin typeface="Montserrat-Bold"/>
              </a:rPr>
              <a:t>15.What is the ADR across different months?</a:t>
            </a:r>
          </a:p>
          <a:p>
            <a:pPr marL="114300" indent="0">
              <a:buNone/>
            </a:pPr>
            <a:r>
              <a:rPr lang="en-GB" b="1" dirty="0">
                <a:solidFill>
                  <a:srgbClr val="134F5C"/>
                </a:solidFill>
                <a:latin typeface="Montserrat-Bold"/>
              </a:rPr>
              <a:t>16</a:t>
            </a:r>
            <a:r>
              <a:rPr lang="en-GB" b="1" dirty="0">
                <a:solidFill>
                  <a:schemeClr val="bg1"/>
                </a:solidFill>
                <a:latin typeface="Montserrat-Bold"/>
              </a:rPr>
              <a:t>.</a:t>
            </a:r>
            <a:r>
              <a:rPr lang="en-US" b="1" i="0" dirty="0">
                <a:solidFill>
                  <a:schemeClr val="bg1"/>
                </a:solidFill>
                <a:effectLst/>
                <a:latin typeface="Montserrat-Bold"/>
              </a:rPr>
              <a:t>Which distribution channel is more effective for increasing the income of hotel?</a:t>
            </a:r>
            <a:endParaRPr lang="en-GB" b="1" dirty="0">
              <a:solidFill>
                <a:schemeClr val="bg1"/>
              </a:solidFill>
              <a:latin typeface="Montserrat-Bold"/>
            </a:endParaRPr>
          </a:p>
          <a:p>
            <a:pPr marL="114300" indent="0">
              <a:buNone/>
            </a:pPr>
            <a:r>
              <a:rPr lang="en-IN" dirty="0"/>
              <a:t>13.</a:t>
            </a:r>
          </a:p>
        </p:txBody>
      </p:sp>
    </p:spTree>
    <p:extLst>
      <p:ext uri="{BB962C8B-B14F-4D97-AF65-F5344CB8AC3E}">
        <p14:creationId xmlns:p14="http://schemas.microsoft.com/office/powerpoint/2010/main" val="33465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CD0-278D-4DBC-AC73-A9619E7B6E68}"/>
              </a:ext>
            </a:extLst>
          </p:cNvPr>
          <p:cNvSpPr>
            <a:spLocks noGrp="1"/>
          </p:cNvSpPr>
          <p:nvPr>
            <p:ph type="title"/>
          </p:nvPr>
        </p:nvSpPr>
        <p:spPr>
          <a:xfrm>
            <a:off x="311700" y="100013"/>
            <a:ext cx="8520600" cy="917712"/>
          </a:xfrm>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B12352B1-E483-40BD-996C-8F46CFB7F599}"/>
              </a:ext>
            </a:extLst>
          </p:cNvPr>
          <p:cNvSpPr>
            <a:spLocks noGrp="1"/>
          </p:cNvSpPr>
          <p:nvPr>
            <p:ph type="body" idx="1"/>
          </p:nvPr>
        </p:nvSpPr>
        <p:spPr>
          <a:xfrm>
            <a:off x="311700" y="814387"/>
            <a:ext cx="8520600" cy="3754487"/>
          </a:xfrm>
        </p:spPr>
        <p:txBody>
          <a:bodyPr/>
          <a:lstStyle/>
          <a:p>
            <a:pPr marL="114300" indent="0" algn="l">
              <a:buNone/>
            </a:pPr>
            <a:r>
              <a:rPr lang="en-US" sz="1600" b="1" i="0" u="none" strike="noStrike" baseline="0" dirty="0">
                <a:solidFill>
                  <a:srgbClr val="134F5C"/>
                </a:solidFill>
                <a:latin typeface="Montserrat-Bold"/>
              </a:rPr>
              <a:t>The dataset spans over three years - 2015, 2016 and 2017.</a:t>
            </a:r>
          </a:p>
          <a:p>
            <a:pPr marL="114300" indent="0" algn="l">
              <a:buNone/>
            </a:pPr>
            <a:r>
              <a:rPr lang="en-US" sz="1600" b="1" i="0" u="none" strike="noStrike" baseline="0" dirty="0">
                <a:solidFill>
                  <a:srgbClr val="134F5C"/>
                </a:solidFill>
                <a:latin typeface="Montserrat-Bold"/>
              </a:rPr>
              <a:t>1.hotel: </a:t>
            </a:r>
            <a:r>
              <a:rPr lang="en-US" sz="1600" b="0" i="0" u="none" strike="noStrike" baseline="0" dirty="0">
                <a:solidFill>
                  <a:srgbClr val="134F5C"/>
                </a:solidFill>
                <a:latin typeface="Montserrat-Regular"/>
              </a:rPr>
              <a:t>Denotes the type of hotel - Resort hotel or city hotel</a:t>
            </a:r>
          </a:p>
          <a:p>
            <a:pPr marL="114300" indent="0">
              <a:buNone/>
            </a:pPr>
            <a:r>
              <a:rPr lang="en-US" sz="1600" b="1" dirty="0">
                <a:solidFill>
                  <a:srgbClr val="134F5C"/>
                </a:solidFill>
                <a:latin typeface="Montserrat-Bold"/>
              </a:rPr>
              <a:t>2</a:t>
            </a:r>
            <a:r>
              <a:rPr lang="en-US" sz="1600" b="1" i="0" u="none" strike="noStrike" baseline="0" dirty="0">
                <a:solidFill>
                  <a:srgbClr val="134F5C"/>
                </a:solidFill>
                <a:latin typeface="Montserrat-Bold"/>
              </a:rPr>
              <a:t>.</a:t>
            </a:r>
            <a:r>
              <a:rPr lang="en-US" sz="1600" b="1" dirty="0">
                <a:solidFill>
                  <a:srgbClr val="134F5C"/>
                </a:solidFill>
                <a:latin typeface="Montserrat-Bold"/>
              </a:rPr>
              <a:t>is_canceled</a:t>
            </a:r>
            <a:r>
              <a:rPr lang="en-US" sz="1600" b="1" i="0" u="none" strike="noStrike" baseline="0" dirty="0">
                <a:solidFill>
                  <a:srgbClr val="134F5C"/>
                </a:solidFill>
                <a:latin typeface="Montserrat-Bold"/>
              </a:rPr>
              <a:t>: </a:t>
            </a:r>
            <a:r>
              <a:rPr lang="en-US" sz="1600" b="0" i="0" u="none" strike="noStrike" baseline="0" dirty="0">
                <a:solidFill>
                  <a:srgbClr val="134F5C"/>
                </a:solidFill>
                <a:latin typeface="Montserrat-Regular"/>
              </a:rPr>
              <a:t>Indicates if the booking was canceled(1) or otherwise(0)</a:t>
            </a:r>
          </a:p>
          <a:p>
            <a:pPr marL="114300" indent="0">
              <a:buNone/>
            </a:pPr>
            <a:r>
              <a:rPr lang="en-US" sz="1600" b="1" dirty="0">
                <a:solidFill>
                  <a:srgbClr val="134F5C"/>
                </a:solidFill>
                <a:latin typeface="Montserrat-Bold"/>
              </a:rPr>
              <a:t>3.lead_time: </a:t>
            </a:r>
            <a:r>
              <a:rPr lang="en-US" sz="1600" dirty="0">
                <a:solidFill>
                  <a:srgbClr val="134F5C"/>
                </a:solidFill>
                <a:latin typeface="Montserrat-Regular"/>
              </a:rPr>
              <a:t>Number of days between the entering date of the  booking and the arrival date</a:t>
            </a:r>
            <a:endParaRPr lang="en-US" sz="1600" b="0" i="0" u="none" strike="noStrike" baseline="0" dirty="0">
              <a:solidFill>
                <a:srgbClr val="134F5C"/>
              </a:solidFill>
              <a:latin typeface="Montserrat-Regular"/>
            </a:endParaRPr>
          </a:p>
          <a:p>
            <a:pPr>
              <a:buNone/>
            </a:pPr>
            <a:r>
              <a:rPr lang="en-US" sz="1600" b="1" dirty="0">
                <a:solidFill>
                  <a:srgbClr val="134F5C"/>
                </a:solidFill>
                <a:latin typeface="Montserrat-Bold"/>
              </a:rPr>
              <a:t>4.arrival_date_year:</a:t>
            </a:r>
            <a:r>
              <a:rPr lang="en-US" sz="1600" dirty="0">
                <a:solidFill>
                  <a:srgbClr val="134F5C"/>
                </a:solidFill>
                <a:latin typeface="Montserrat-Regular"/>
              </a:rPr>
              <a:t> Year of arrival date</a:t>
            </a:r>
          </a:p>
          <a:p>
            <a:pPr>
              <a:buNone/>
            </a:pPr>
            <a:r>
              <a:rPr lang="en-US" sz="1600" b="1" dirty="0">
                <a:solidFill>
                  <a:srgbClr val="134F5C"/>
                </a:solidFill>
                <a:latin typeface="Montserrat-Regular"/>
              </a:rPr>
              <a:t>5</a:t>
            </a:r>
            <a:r>
              <a:rPr lang="en-US" sz="1600" b="1" i="0" u="none" strike="noStrike" baseline="0" dirty="0">
                <a:solidFill>
                  <a:srgbClr val="134F5C"/>
                </a:solidFill>
                <a:latin typeface="Montserrat-Regular"/>
              </a:rPr>
              <a:t>.</a:t>
            </a:r>
            <a:r>
              <a:rPr lang="en-US" sz="1600" b="1" dirty="0">
                <a:solidFill>
                  <a:srgbClr val="134F5C"/>
                </a:solidFill>
                <a:latin typeface="Montserrat-Bold"/>
              </a:rPr>
              <a:t>arrival_date_month:</a:t>
            </a:r>
            <a:r>
              <a:rPr lang="en-IN" sz="1600" b="1" dirty="0">
                <a:solidFill>
                  <a:schemeClr val="bg1"/>
                </a:solidFill>
                <a:latin typeface="Montserrat" charset="0"/>
              </a:rPr>
              <a:t> </a:t>
            </a:r>
            <a:r>
              <a:rPr lang="en-US" sz="1600" dirty="0">
                <a:solidFill>
                  <a:srgbClr val="134F5C"/>
                </a:solidFill>
                <a:latin typeface="Montserrat-Regular"/>
              </a:rPr>
              <a:t>Month of arrival date</a:t>
            </a:r>
            <a:endParaRPr lang="en-US" sz="1600" b="0" i="0" u="none" strike="noStrike" baseline="0" dirty="0">
              <a:solidFill>
                <a:srgbClr val="134F5C"/>
              </a:solidFill>
              <a:latin typeface="Montserrat-Regular"/>
            </a:endParaRPr>
          </a:p>
          <a:p>
            <a:pPr>
              <a:buNone/>
            </a:pPr>
            <a:r>
              <a:rPr lang="en-US" sz="1600" b="1" dirty="0">
                <a:solidFill>
                  <a:srgbClr val="134F5C"/>
                </a:solidFill>
                <a:latin typeface="Montserrat-Bold"/>
              </a:rPr>
              <a:t>7.arrival_date_week_number: </a:t>
            </a:r>
            <a:r>
              <a:rPr lang="en-US" sz="1600" dirty="0">
                <a:solidFill>
                  <a:srgbClr val="134F5C"/>
                </a:solidFill>
                <a:latin typeface="Montserrat-Regular"/>
              </a:rPr>
              <a:t>Week number of the year for arrival</a:t>
            </a:r>
          </a:p>
          <a:p>
            <a:pPr>
              <a:buNone/>
            </a:pPr>
            <a:r>
              <a:rPr lang="en-US" sz="1600" dirty="0">
                <a:solidFill>
                  <a:srgbClr val="134F5C"/>
                </a:solidFill>
                <a:latin typeface="Montserrat-Regular"/>
              </a:rPr>
              <a:t>Date</a:t>
            </a:r>
          </a:p>
          <a:p>
            <a:pPr>
              <a:buNone/>
            </a:pPr>
            <a:r>
              <a:rPr lang="en-US" sz="1600" b="1" dirty="0">
                <a:solidFill>
                  <a:srgbClr val="134F5C"/>
                </a:solidFill>
                <a:latin typeface="Montserrat-Bold"/>
              </a:rPr>
              <a:t>8.arrival_date_day_of_month:</a:t>
            </a:r>
            <a:r>
              <a:rPr lang="en-US" sz="1600" dirty="0">
                <a:solidFill>
                  <a:srgbClr val="134F5C"/>
                </a:solidFill>
                <a:latin typeface="Montserrat-Regular"/>
              </a:rPr>
              <a:t> Day of arrival date</a:t>
            </a:r>
          </a:p>
          <a:p>
            <a:pPr>
              <a:buNone/>
            </a:pPr>
            <a:r>
              <a:rPr lang="en-US" sz="1600" b="1" dirty="0">
                <a:solidFill>
                  <a:srgbClr val="134F5C"/>
                </a:solidFill>
                <a:latin typeface="Montserrat-Bold"/>
              </a:rPr>
              <a:t>9.stays_in_weekend_nights:</a:t>
            </a:r>
            <a:r>
              <a:rPr lang="en-US" sz="1600" b="1" dirty="0">
                <a:solidFill>
                  <a:srgbClr val="134F5C"/>
                </a:solidFill>
                <a:latin typeface="Montserrat-Regular"/>
              </a:rPr>
              <a:t> </a:t>
            </a:r>
            <a:r>
              <a:rPr lang="en-US" sz="1600" dirty="0">
                <a:solidFill>
                  <a:srgbClr val="134F5C"/>
                </a:solidFill>
                <a:latin typeface="Montserrat-Regular"/>
              </a:rPr>
              <a:t>Number of weekend nights</a:t>
            </a:r>
          </a:p>
          <a:p>
            <a:pPr marL="114300" indent="0" algn="l">
              <a:buNone/>
            </a:pPr>
            <a:r>
              <a:rPr lang="en-US" sz="1600" b="1" i="0" u="none" strike="noStrike" baseline="0" dirty="0">
                <a:solidFill>
                  <a:srgbClr val="134F5C"/>
                </a:solidFill>
                <a:latin typeface="Montserrat-Bold"/>
              </a:rPr>
              <a:t>1</a:t>
            </a:r>
            <a:r>
              <a:rPr lang="en-US" sz="1600" b="1" dirty="0">
                <a:solidFill>
                  <a:srgbClr val="134F5C"/>
                </a:solidFill>
                <a:latin typeface="Montserrat-Bold"/>
              </a:rPr>
              <a:t>0</a:t>
            </a:r>
            <a:r>
              <a:rPr lang="en-US" sz="1600" b="1" i="0" u="none" strike="noStrike" baseline="0" dirty="0">
                <a:solidFill>
                  <a:srgbClr val="134F5C"/>
                </a:solidFill>
                <a:latin typeface="Montserrat-Bold"/>
              </a:rPr>
              <a:t>.stays_in_week_nights: </a:t>
            </a:r>
            <a:r>
              <a:rPr lang="en-US" sz="1600" dirty="0">
                <a:solidFill>
                  <a:srgbClr val="134F5C"/>
                </a:solidFill>
                <a:latin typeface="Montserrat-Regular"/>
              </a:rPr>
              <a:t>N</a:t>
            </a:r>
            <a:r>
              <a:rPr lang="en-US" sz="1600" b="0" i="0" u="none" strike="noStrike" baseline="0" dirty="0">
                <a:solidFill>
                  <a:srgbClr val="134F5C"/>
                </a:solidFill>
                <a:latin typeface="Montserrat-Regular"/>
              </a:rPr>
              <a:t>umber of week nights</a:t>
            </a:r>
          </a:p>
          <a:p>
            <a:pPr marL="114300" indent="0">
              <a:buNone/>
            </a:pPr>
            <a:endParaRPr lang="en-US" sz="1600" b="0" i="0" u="none" strike="noStrike" baseline="0" dirty="0">
              <a:solidFill>
                <a:srgbClr val="134F5C"/>
              </a:solidFill>
              <a:latin typeface="Montserrat-Regular"/>
            </a:endParaRPr>
          </a:p>
          <a:p>
            <a:pPr marL="114300" indent="0">
              <a:buNone/>
            </a:pPr>
            <a:endParaRPr lang="en-US" sz="1600" b="0" i="0" u="none" strike="noStrike" baseline="0" dirty="0">
              <a:solidFill>
                <a:srgbClr val="134F5C"/>
              </a:solidFill>
              <a:latin typeface="Montserrat-Regular"/>
            </a:endParaRPr>
          </a:p>
          <a:p>
            <a:pPr marL="114300" indent="0">
              <a:buNone/>
            </a:pPr>
            <a:endParaRPr lang="en-US" sz="1600" b="0" i="0" u="none" strike="noStrike" baseline="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marL="114300" indent="0" algn="l">
              <a:buNone/>
            </a:pPr>
            <a:endParaRPr lang="en-GB" dirty="0"/>
          </a:p>
        </p:txBody>
      </p:sp>
    </p:spTree>
    <p:extLst>
      <p:ext uri="{BB962C8B-B14F-4D97-AF65-F5344CB8AC3E}">
        <p14:creationId xmlns:p14="http://schemas.microsoft.com/office/powerpoint/2010/main" val="26131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49C-FADC-4B09-AA43-249132AE6B51}"/>
              </a:ext>
            </a:extLst>
          </p:cNvPr>
          <p:cNvSpPr>
            <a:spLocks noGrp="1"/>
          </p:cNvSpPr>
          <p:nvPr>
            <p:ph type="title"/>
          </p:nvPr>
        </p:nvSpPr>
        <p:spPr>
          <a:xfrm>
            <a:off x="311700" y="250031"/>
            <a:ext cx="8520600" cy="767694"/>
          </a:xfrm>
        </p:spPr>
        <p:txBody>
          <a:bodyPr/>
          <a:lstStyle/>
          <a:p>
            <a:r>
              <a:rPr lang="en-GB" b="1" i="0" u="none" strike="noStrike" baseline="0" dirty="0">
                <a:solidFill>
                  <a:srgbClr val="CD0000"/>
                </a:solidFill>
                <a:latin typeface="Montserrat-Bold"/>
              </a:rPr>
              <a:t>Data Summary</a:t>
            </a:r>
            <a:endParaRPr lang="en-GB" dirty="0"/>
          </a:p>
        </p:txBody>
      </p:sp>
      <p:sp>
        <p:nvSpPr>
          <p:cNvPr id="3" name="Text Placeholder 2">
            <a:extLst>
              <a:ext uri="{FF2B5EF4-FFF2-40B4-BE49-F238E27FC236}">
                <a16:creationId xmlns:a16="http://schemas.microsoft.com/office/drawing/2014/main" id="{D98B2D42-A521-45CD-A0FE-0BBB4A0F4265}"/>
              </a:ext>
            </a:extLst>
          </p:cNvPr>
          <p:cNvSpPr>
            <a:spLocks noGrp="1"/>
          </p:cNvSpPr>
          <p:nvPr>
            <p:ph type="body" idx="1"/>
          </p:nvPr>
        </p:nvSpPr>
        <p:spPr>
          <a:xfrm>
            <a:off x="311700" y="885825"/>
            <a:ext cx="8520600" cy="3683050"/>
          </a:xfrm>
        </p:spPr>
        <p:txBody>
          <a:bodyPr/>
          <a:lstStyle/>
          <a:p>
            <a:pPr marL="114300" indent="0">
              <a:buNone/>
            </a:pPr>
            <a:r>
              <a:rPr lang="en-US" sz="1600" b="1" i="0" u="none" strike="noStrike" baseline="0" dirty="0">
                <a:solidFill>
                  <a:srgbClr val="134F5C"/>
                </a:solidFill>
                <a:latin typeface="Montserrat-Bold"/>
              </a:rPr>
              <a:t>11.adults: </a:t>
            </a:r>
            <a:r>
              <a:rPr lang="en-US" sz="1600" b="0" i="0" u="none" strike="noStrike" baseline="0" dirty="0">
                <a:solidFill>
                  <a:srgbClr val="134F5C"/>
                </a:solidFill>
                <a:latin typeface="Montserrat-Regular"/>
              </a:rPr>
              <a:t>Number of adults</a:t>
            </a:r>
          </a:p>
          <a:p>
            <a:pPr marL="114300" indent="0" algn="l">
              <a:buNone/>
            </a:pPr>
            <a:r>
              <a:rPr lang="en-US" sz="1600" b="1" dirty="0">
                <a:solidFill>
                  <a:srgbClr val="134F5C"/>
                </a:solidFill>
                <a:latin typeface="Montserrat-Bold"/>
              </a:rPr>
              <a:t>12.children: </a:t>
            </a:r>
            <a:r>
              <a:rPr lang="en-US" sz="1600" dirty="0">
                <a:solidFill>
                  <a:srgbClr val="134F5C"/>
                </a:solidFill>
                <a:latin typeface="Montserrat-Regular"/>
              </a:rPr>
              <a:t>Number of children</a:t>
            </a:r>
            <a:endParaRPr lang="en-US" sz="1600" b="0" i="0" u="none" strike="noStrike" baseline="0" dirty="0">
              <a:solidFill>
                <a:srgbClr val="134F5C"/>
              </a:solidFill>
              <a:latin typeface="Montserrat-Regular"/>
            </a:endParaRPr>
          </a:p>
          <a:p>
            <a:pPr>
              <a:buNone/>
            </a:pPr>
            <a:r>
              <a:rPr lang="en-US" sz="1600" b="1" dirty="0">
                <a:solidFill>
                  <a:srgbClr val="134F5C"/>
                </a:solidFill>
                <a:latin typeface="Montserrat-Bold"/>
              </a:rPr>
              <a:t>13.babies:</a:t>
            </a:r>
            <a:r>
              <a:rPr lang="en-US" sz="1600" dirty="0">
                <a:solidFill>
                  <a:srgbClr val="134F5C"/>
                </a:solidFill>
                <a:latin typeface="Montserrat-Regular"/>
              </a:rPr>
              <a:t> Number of babies</a:t>
            </a:r>
          </a:p>
          <a:p>
            <a:pPr>
              <a:buNone/>
            </a:pPr>
            <a:r>
              <a:rPr lang="en-US" sz="1600" b="1" dirty="0">
                <a:solidFill>
                  <a:srgbClr val="134F5C"/>
                </a:solidFill>
                <a:latin typeface="Montserrat-Regular"/>
              </a:rPr>
              <a:t>14.meal</a:t>
            </a:r>
            <a:r>
              <a:rPr lang="en-US" sz="1600" b="1" dirty="0">
                <a:solidFill>
                  <a:srgbClr val="134F5C"/>
                </a:solidFill>
                <a:latin typeface="Montserrat-Bold"/>
              </a:rPr>
              <a:t>:</a:t>
            </a:r>
            <a:r>
              <a:rPr lang="en-IN" sz="1600" b="1" dirty="0">
                <a:solidFill>
                  <a:schemeClr val="bg1"/>
                </a:solidFill>
                <a:latin typeface="Montserrat" charset="0"/>
              </a:rPr>
              <a:t> </a:t>
            </a:r>
            <a:r>
              <a:rPr lang="en-US" sz="1600" dirty="0">
                <a:solidFill>
                  <a:srgbClr val="134F5C"/>
                </a:solidFill>
                <a:latin typeface="Montserrat-Regular"/>
              </a:rPr>
              <a:t>Type of meal booked</a:t>
            </a:r>
            <a:endParaRPr lang="en-US" sz="1600" b="0" i="0" u="none" strike="noStrike" baseline="0" dirty="0">
              <a:solidFill>
                <a:srgbClr val="134F5C"/>
              </a:solidFill>
              <a:latin typeface="Montserrat-Regular"/>
            </a:endParaRPr>
          </a:p>
          <a:p>
            <a:pPr marL="114300" indent="0">
              <a:buNone/>
            </a:pPr>
            <a:r>
              <a:rPr lang="en-US" sz="1600" b="1" dirty="0">
                <a:solidFill>
                  <a:srgbClr val="134F5C"/>
                </a:solidFill>
                <a:latin typeface="Montserrat-Bold"/>
              </a:rPr>
              <a:t>15.country: </a:t>
            </a:r>
            <a:r>
              <a:rPr lang="en-US" sz="1600" dirty="0">
                <a:solidFill>
                  <a:srgbClr val="134F5C"/>
                </a:solidFill>
                <a:latin typeface="Montserrat-Regular"/>
              </a:rPr>
              <a:t>Country of origin</a:t>
            </a:r>
          </a:p>
          <a:p>
            <a:pPr>
              <a:buNone/>
            </a:pPr>
            <a:r>
              <a:rPr lang="en-US" sz="1600" b="1" dirty="0">
                <a:solidFill>
                  <a:srgbClr val="134F5C"/>
                </a:solidFill>
                <a:latin typeface="Montserrat-Bold"/>
              </a:rPr>
              <a:t>16.market_segment: </a:t>
            </a:r>
            <a:r>
              <a:rPr lang="en-US" sz="1600" dirty="0">
                <a:solidFill>
                  <a:srgbClr val="134F5C"/>
                </a:solidFill>
                <a:latin typeface="Montserrat-Regular"/>
              </a:rPr>
              <a:t>Different market segments</a:t>
            </a:r>
          </a:p>
          <a:p>
            <a:pPr>
              <a:buNone/>
            </a:pPr>
            <a:r>
              <a:rPr lang="en-US" sz="1600" b="1" dirty="0">
                <a:solidFill>
                  <a:srgbClr val="134F5C"/>
                </a:solidFill>
                <a:latin typeface="Montserrat-Bold"/>
              </a:rPr>
              <a:t>17.distribution_channel</a:t>
            </a:r>
            <a:r>
              <a:rPr lang="en-US" sz="1600" dirty="0">
                <a:solidFill>
                  <a:srgbClr val="134F5C"/>
                </a:solidFill>
                <a:latin typeface="Montserrat-Regular"/>
              </a:rPr>
              <a:t> </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Booking distribution channels</a:t>
            </a:r>
          </a:p>
          <a:p>
            <a:pPr>
              <a:buNone/>
            </a:pPr>
            <a:r>
              <a:rPr lang="en-US" sz="1600" b="1" dirty="0">
                <a:solidFill>
                  <a:srgbClr val="134F5C"/>
                </a:solidFill>
                <a:latin typeface="Montserrat-Bold"/>
              </a:rPr>
              <a:t>18.</a:t>
            </a:r>
            <a:r>
              <a:rPr lang="en-US" sz="1600" b="1" dirty="0">
                <a:solidFill>
                  <a:srgbClr val="134F5C"/>
                </a:solidFill>
                <a:latin typeface="Montserrat-Regular"/>
              </a:rPr>
              <a:t>is_repeated_guest</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Is repeated guest(1) or not(0)</a:t>
            </a:r>
          </a:p>
          <a:p>
            <a:pPr>
              <a:buNone/>
            </a:pPr>
            <a:r>
              <a:rPr lang="en-US" sz="1600" b="1" dirty="0">
                <a:solidFill>
                  <a:srgbClr val="134F5C"/>
                </a:solidFill>
                <a:latin typeface="Montserrat-Bold"/>
              </a:rPr>
              <a:t>19.</a:t>
            </a:r>
            <a:r>
              <a:rPr lang="en-US" sz="1600" b="1" dirty="0">
                <a:solidFill>
                  <a:srgbClr val="134F5C"/>
                </a:solidFill>
                <a:latin typeface="Montserrat-Regular"/>
              </a:rPr>
              <a:t>previous_cancellations</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Number of previous bookings cancelled by the</a:t>
            </a:r>
          </a:p>
          <a:p>
            <a:pPr>
              <a:buNone/>
            </a:pPr>
            <a:r>
              <a:rPr lang="en-US" sz="1600" dirty="0">
                <a:solidFill>
                  <a:srgbClr val="134F5C"/>
                </a:solidFill>
                <a:latin typeface="Montserrat-Regular"/>
              </a:rPr>
              <a:t>customer before current booking</a:t>
            </a:r>
            <a:endParaRPr lang="en-US" sz="1600" b="1" dirty="0">
              <a:solidFill>
                <a:srgbClr val="134F5C"/>
              </a:solidFill>
              <a:latin typeface="Montserrat-Bold"/>
            </a:endParaRPr>
          </a:p>
          <a:p>
            <a:pPr>
              <a:buNone/>
            </a:pPr>
            <a:r>
              <a:rPr lang="en-US" sz="1600" b="1" dirty="0">
                <a:solidFill>
                  <a:srgbClr val="134F5C"/>
                </a:solidFill>
                <a:latin typeface="Montserrat-Bold"/>
              </a:rPr>
              <a:t>20.</a:t>
            </a:r>
            <a:r>
              <a:rPr lang="en-US" sz="1600" b="1" dirty="0">
                <a:solidFill>
                  <a:srgbClr val="134F5C"/>
                </a:solidFill>
                <a:latin typeface="Montserrat-Regular"/>
              </a:rPr>
              <a:t>previous_booking_not_canceled</a:t>
            </a:r>
            <a:r>
              <a:rPr lang="en-US" sz="1600" b="1" dirty="0">
                <a:solidFill>
                  <a:srgbClr val="134F5C"/>
                </a:solidFill>
                <a:latin typeface="Montserrat-Bold"/>
              </a:rPr>
              <a:t>: </a:t>
            </a:r>
            <a:r>
              <a:rPr lang="en-US" sz="1600" dirty="0">
                <a:solidFill>
                  <a:srgbClr val="134F5C"/>
                </a:solidFill>
                <a:latin typeface="Montserrat-Regular"/>
              </a:rPr>
              <a:t>Number of previous bookings not</a:t>
            </a:r>
          </a:p>
          <a:p>
            <a:pPr>
              <a:buNone/>
            </a:pPr>
            <a:r>
              <a:rPr lang="en-US" sz="1600" dirty="0">
                <a:solidFill>
                  <a:srgbClr val="134F5C"/>
                </a:solidFill>
                <a:latin typeface="Montserrat-Regular"/>
              </a:rPr>
              <a:t>cancelled by the customer before current booking</a:t>
            </a:r>
            <a:endParaRPr lang="en-US" sz="1600" b="1" dirty="0">
              <a:solidFill>
                <a:srgbClr val="134F5C"/>
              </a:solidFill>
              <a:latin typeface="Montserrat-Bold"/>
            </a:endParaRPr>
          </a:p>
          <a:p>
            <a:pPr>
              <a:buNone/>
            </a:pPr>
            <a:r>
              <a:rPr lang="en-US" sz="1600" b="1" dirty="0">
                <a:solidFill>
                  <a:srgbClr val="134F5C"/>
                </a:solidFill>
                <a:latin typeface="Montserrat-Bold"/>
              </a:rPr>
              <a:t>21.reserved_room_type:</a:t>
            </a:r>
            <a:r>
              <a:rPr lang="en-US" sz="1600" dirty="0">
                <a:solidFill>
                  <a:srgbClr val="134F5C"/>
                </a:solidFill>
                <a:latin typeface="Montserrat-Regular"/>
              </a:rPr>
              <a:t> Code of room type reserved</a:t>
            </a:r>
          </a:p>
          <a:p>
            <a:pPr>
              <a:buNone/>
            </a:pPr>
            <a:endParaRPr lang="en-US" sz="1600" dirty="0">
              <a:solidFill>
                <a:srgbClr val="134F5C"/>
              </a:solidFill>
              <a:latin typeface="Montserrat-Regular"/>
            </a:endParaRPr>
          </a:p>
          <a:p>
            <a:pPr>
              <a:buNone/>
            </a:pPr>
            <a:endParaRPr lang="en-US" sz="1600" b="0" i="0" u="none" strike="noStrike" baseline="0" dirty="0">
              <a:solidFill>
                <a:srgbClr val="134F5C"/>
              </a:solidFill>
              <a:latin typeface="Montserrat-Regular"/>
            </a:endParaRPr>
          </a:p>
          <a:p>
            <a:pPr marL="114300" indent="0">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endParaRPr lang="en-GB" dirty="0"/>
          </a:p>
        </p:txBody>
      </p:sp>
    </p:spTree>
    <p:extLst>
      <p:ext uri="{BB962C8B-B14F-4D97-AF65-F5344CB8AC3E}">
        <p14:creationId xmlns:p14="http://schemas.microsoft.com/office/powerpoint/2010/main" val="299829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3146-9E55-8C80-B813-BC2F2DB1B8C8}"/>
              </a:ext>
            </a:extLst>
          </p:cNvPr>
          <p:cNvSpPr>
            <a:spLocks noGrp="1"/>
          </p:cNvSpPr>
          <p:nvPr>
            <p:ph type="title"/>
          </p:nvPr>
        </p:nvSpPr>
        <p:spPr/>
        <p:txBody>
          <a:bodyPr/>
          <a:lstStyle/>
          <a:p>
            <a:r>
              <a:rPr lang="en-GB" b="1" i="0" u="none" strike="noStrike" baseline="0" dirty="0">
                <a:solidFill>
                  <a:srgbClr val="CD0000"/>
                </a:solidFill>
                <a:latin typeface="Montserrat-Bold"/>
              </a:rPr>
              <a:t>Data Summary</a:t>
            </a:r>
            <a:endParaRPr lang="en-IN" dirty="0"/>
          </a:p>
        </p:txBody>
      </p:sp>
      <p:sp>
        <p:nvSpPr>
          <p:cNvPr id="3" name="Text Placeholder 2">
            <a:extLst>
              <a:ext uri="{FF2B5EF4-FFF2-40B4-BE49-F238E27FC236}">
                <a16:creationId xmlns:a16="http://schemas.microsoft.com/office/drawing/2014/main" id="{CE43413E-5F7A-BD28-B9B4-034A1B216297}"/>
              </a:ext>
            </a:extLst>
          </p:cNvPr>
          <p:cNvSpPr>
            <a:spLocks noGrp="1"/>
          </p:cNvSpPr>
          <p:nvPr>
            <p:ph type="body" idx="1"/>
          </p:nvPr>
        </p:nvSpPr>
        <p:spPr/>
        <p:txBody>
          <a:bodyPr/>
          <a:lstStyle/>
          <a:p>
            <a:pPr>
              <a:buNone/>
            </a:pPr>
            <a:r>
              <a:rPr lang="en-US" sz="1600" b="1" dirty="0">
                <a:solidFill>
                  <a:srgbClr val="134F5C"/>
                </a:solidFill>
                <a:latin typeface="Montserrat-Regular"/>
              </a:rPr>
              <a:t>22.</a:t>
            </a:r>
            <a:r>
              <a:rPr lang="en-US" sz="1600" b="1" dirty="0">
                <a:solidFill>
                  <a:srgbClr val="134F5C"/>
                </a:solidFill>
                <a:latin typeface="Montserrat-Bold"/>
              </a:rPr>
              <a:t>assigned_room_type:</a:t>
            </a:r>
            <a:r>
              <a:rPr lang="en-US" sz="1600" dirty="0">
                <a:solidFill>
                  <a:srgbClr val="134F5C"/>
                </a:solidFill>
                <a:latin typeface="Montserrat-Regular"/>
              </a:rPr>
              <a:t> Code of the assigned room type reserved</a:t>
            </a:r>
          </a:p>
          <a:p>
            <a:pPr>
              <a:buNone/>
            </a:pPr>
            <a:r>
              <a:rPr lang="en-US" sz="1600" b="1" dirty="0">
                <a:solidFill>
                  <a:srgbClr val="134F5C"/>
                </a:solidFill>
                <a:latin typeface="Montserrat-Regular"/>
              </a:rPr>
              <a:t>23.</a:t>
            </a:r>
            <a:r>
              <a:rPr lang="en-US" sz="1600" b="1" dirty="0">
                <a:solidFill>
                  <a:srgbClr val="134F5C"/>
                </a:solidFill>
                <a:latin typeface="Montserrat-Bold"/>
              </a:rPr>
              <a:t>deposite_type:</a:t>
            </a:r>
            <a:r>
              <a:rPr lang="en-US" sz="1600" b="1" dirty="0">
                <a:solidFill>
                  <a:srgbClr val="134F5C"/>
                </a:solidFill>
                <a:latin typeface="Montserrat-Regular"/>
              </a:rPr>
              <a:t> </a:t>
            </a:r>
            <a:r>
              <a:rPr lang="en-US" sz="1600" dirty="0">
                <a:solidFill>
                  <a:srgbClr val="134F5C"/>
                </a:solidFill>
                <a:latin typeface="Montserrat-Regular"/>
              </a:rPr>
              <a:t>No </a:t>
            </a:r>
            <a:r>
              <a:rPr lang="en-US" sz="1600" dirty="0" err="1">
                <a:solidFill>
                  <a:srgbClr val="134F5C"/>
                </a:solidFill>
                <a:latin typeface="Montserrat-Regular"/>
              </a:rPr>
              <a:t>Deposite</a:t>
            </a:r>
            <a:r>
              <a:rPr lang="en-US" sz="1600" dirty="0">
                <a:solidFill>
                  <a:srgbClr val="134F5C"/>
                </a:solidFill>
                <a:latin typeface="Montserrat-Regular"/>
              </a:rPr>
              <a:t>, Non </a:t>
            </a:r>
            <a:r>
              <a:rPr lang="en-US" sz="1600" dirty="0" err="1">
                <a:solidFill>
                  <a:srgbClr val="134F5C"/>
                </a:solidFill>
                <a:latin typeface="Montserrat-Regular"/>
              </a:rPr>
              <a:t>Refund,Refundable</a:t>
            </a:r>
            <a:endParaRPr lang="en-US" sz="1600" dirty="0">
              <a:solidFill>
                <a:srgbClr val="134F5C"/>
              </a:solidFill>
              <a:latin typeface="Montserrat-Regular"/>
            </a:endParaRPr>
          </a:p>
          <a:p>
            <a:pPr>
              <a:buNone/>
            </a:pPr>
            <a:r>
              <a:rPr lang="en-US" sz="1600" b="1" dirty="0">
                <a:solidFill>
                  <a:srgbClr val="134F5C"/>
                </a:solidFill>
                <a:latin typeface="Montserrat-Regular"/>
              </a:rPr>
              <a:t>24.agent</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Id of travel agency that made booking</a:t>
            </a:r>
          </a:p>
          <a:p>
            <a:pPr>
              <a:buNone/>
            </a:pPr>
            <a:r>
              <a:rPr lang="en-US" sz="1600" b="1" dirty="0">
                <a:solidFill>
                  <a:srgbClr val="134F5C"/>
                </a:solidFill>
                <a:latin typeface="Montserrat-Regular"/>
              </a:rPr>
              <a:t>25.</a:t>
            </a:r>
            <a:r>
              <a:rPr lang="en-US" sz="1600" b="1" dirty="0">
                <a:solidFill>
                  <a:srgbClr val="134F5C"/>
                </a:solidFill>
                <a:latin typeface="Montserrat-Bold"/>
              </a:rPr>
              <a:t>company:</a:t>
            </a:r>
            <a:r>
              <a:rPr lang="en-US" sz="1600" b="1" dirty="0">
                <a:solidFill>
                  <a:srgbClr val="134F5C"/>
                </a:solidFill>
                <a:latin typeface="Montserrat-Regular"/>
              </a:rPr>
              <a:t> </a:t>
            </a:r>
            <a:r>
              <a:rPr lang="en-US" sz="1600" dirty="0">
                <a:solidFill>
                  <a:srgbClr val="134F5C"/>
                </a:solidFill>
                <a:latin typeface="Montserrat-Regular"/>
              </a:rPr>
              <a:t>Id of the company that made booking</a:t>
            </a:r>
          </a:p>
          <a:p>
            <a:pPr>
              <a:buNone/>
            </a:pPr>
            <a:r>
              <a:rPr lang="en-US" sz="1600" b="1" dirty="0">
                <a:solidFill>
                  <a:srgbClr val="134F5C"/>
                </a:solidFill>
                <a:latin typeface="Montserrat-Regular"/>
              </a:rPr>
              <a:t>26.days_in_waiting_list</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The number of days the booking was in waiting</a:t>
            </a:r>
          </a:p>
          <a:p>
            <a:pPr>
              <a:buNone/>
            </a:pPr>
            <a:r>
              <a:rPr lang="en-US" sz="1600" b="1" dirty="0">
                <a:solidFill>
                  <a:srgbClr val="134F5C"/>
                </a:solidFill>
                <a:latin typeface="Montserrat-Regular"/>
              </a:rPr>
              <a:t>27.customer_type</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Types of customer</a:t>
            </a:r>
          </a:p>
          <a:p>
            <a:pPr>
              <a:buNone/>
            </a:pPr>
            <a:r>
              <a:rPr lang="en-US" sz="1600" b="1" dirty="0">
                <a:solidFill>
                  <a:srgbClr val="134F5C"/>
                </a:solidFill>
                <a:latin typeface="Montserrat-Regular"/>
              </a:rPr>
              <a:t>28.adr</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Average Daily Rate</a:t>
            </a:r>
          </a:p>
          <a:p>
            <a:pPr>
              <a:buNone/>
            </a:pPr>
            <a:r>
              <a:rPr lang="en-US" sz="1600" b="1" dirty="0">
                <a:solidFill>
                  <a:srgbClr val="134F5C"/>
                </a:solidFill>
                <a:latin typeface="Montserrat-Regular"/>
              </a:rPr>
              <a:t>29.required_car_parking_spaces</a:t>
            </a:r>
            <a:r>
              <a:rPr lang="en-US" sz="1600" b="1" dirty="0">
                <a:solidFill>
                  <a:srgbClr val="134F5C"/>
                </a:solidFill>
                <a:latin typeface="Montserrat-Bold"/>
              </a:rPr>
              <a:t>:</a:t>
            </a:r>
            <a:r>
              <a:rPr lang="en-US" sz="1600" b="1" dirty="0">
                <a:solidFill>
                  <a:srgbClr val="134F5C"/>
                </a:solidFill>
                <a:latin typeface="Montserrat-Regular"/>
              </a:rPr>
              <a:t> </a:t>
            </a:r>
            <a:r>
              <a:rPr lang="en-US" sz="1600" dirty="0" err="1">
                <a:solidFill>
                  <a:srgbClr val="134F5C"/>
                </a:solidFill>
                <a:latin typeface="Montserrat-Regular"/>
              </a:rPr>
              <a:t>Nof</a:t>
            </a:r>
            <a:r>
              <a:rPr lang="en-US" sz="1600" dirty="0">
                <a:solidFill>
                  <a:srgbClr val="134F5C"/>
                </a:solidFill>
                <a:latin typeface="Montserrat-Regular"/>
              </a:rPr>
              <a:t> car parking spaces required by the customer</a:t>
            </a:r>
          </a:p>
          <a:p>
            <a:pPr>
              <a:buNone/>
            </a:pPr>
            <a:r>
              <a:rPr lang="en-US" sz="1600" b="1" dirty="0">
                <a:solidFill>
                  <a:srgbClr val="134F5C"/>
                </a:solidFill>
                <a:latin typeface="Montserrat-Regular"/>
              </a:rPr>
              <a:t>30.total_of_special_requests</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Number of special request made by customer</a:t>
            </a:r>
          </a:p>
          <a:p>
            <a:pPr>
              <a:buNone/>
            </a:pPr>
            <a:r>
              <a:rPr lang="en-US" sz="1600" b="1" dirty="0">
                <a:solidFill>
                  <a:srgbClr val="134F5C"/>
                </a:solidFill>
                <a:latin typeface="Montserrat-Regular"/>
              </a:rPr>
              <a:t>31.reservation_status</a:t>
            </a:r>
            <a:r>
              <a:rPr lang="en-US" sz="1600" b="1" dirty="0">
                <a:solidFill>
                  <a:srgbClr val="134F5C"/>
                </a:solidFill>
                <a:latin typeface="Montserrat-Bold"/>
              </a:rPr>
              <a:t>:</a:t>
            </a:r>
            <a:r>
              <a:rPr lang="en-US" sz="1600" b="1" dirty="0">
                <a:solidFill>
                  <a:srgbClr val="134F5C"/>
                </a:solidFill>
                <a:latin typeface="Montserrat-Regular"/>
              </a:rPr>
              <a:t> </a:t>
            </a:r>
            <a:r>
              <a:rPr lang="en-US" sz="1600" dirty="0">
                <a:solidFill>
                  <a:srgbClr val="134F5C"/>
                </a:solidFill>
                <a:latin typeface="Montserrat-Regular"/>
              </a:rPr>
              <a:t>Reservation of last status</a:t>
            </a: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600" dirty="0">
              <a:solidFill>
                <a:srgbClr val="134F5C"/>
              </a:solidFill>
              <a:latin typeface="Montserrat-Regular"/>
            </a:endParaRPr>
          </a:p>
          <a:p>
            <a:pPr>
              <a:buNone/>
            </a:pPr>
            <a:endParaRPr lang="en-US" sz="1800" dirty="0">
              <a:solidFill>
                <a:srgbClr val="134F5C"/>
              </a:solidFill>
              <a:latin typeface="Montserrat-Regular"/>
            </a:endParaRPr>
          </a:p>
          <a:p>
            <a:pPr>
              <a:buNone/>
            </a:pPr>
            <a:endParaRPr lang="en-US" sz="1800" dirty="0">
              <a:solidFill>
                <a:srgbClr val="134F5C"/>
              </a:solidFill>
              <a:latin typeface="Montserrat-Regular"/>
            </a:endParaRPr>
          </a:p>
          <a:p>
            <a:endParaRPr lang="en-IN" dirty="0"/>
          </a:p>
        </p:txBody>
      </p:sp>
    </p:spTree>
    <p:extLst>
      <p:ext uri="{BB962C8B-B14F-4D97-AF65-F5344CB8AC3E}">
        <p14:creationId xmlns:p14="http://schemas.microsoft.com/office/powerpoint/2010/main" val="424088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392906"/>
            <a:ext cx="8520600" cy="739122"/>
          </a:xfrm>
        </p:spPr>
        <p:txBody>
          <a:bodyPr/>
          <a:lstStyle/>
          <a:p>
            <a:r>
              <a:rPr lang="en-GB" sz="2000" b="1" dirty="0">
                <a:solidFill>
                  <a:srgbClr val="FF0000"/>
                </a:solidFill>
                <a:latin typeface="Montserrat-Bold"/>
              </a:rPr>
              <a:t>1. Which type of hotel mostly preferred by guest ?</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5" name="TextBox 14">
            <a:extLst>
              <a:ext uri="{FF2B5EF4-FFF2-40B4-BE49-F238E27FC236}">
                <a16:creationId xmlns:a16="http://schemas.microsoft.com/office/drawing/2014/main" id="{FE7F0600-E386-11A4-234E-529685302D2C}"/>
              </a:ext>
            </a:extLst>
          </p:cNvPr>
          <p:cNvSpPr txBox="1"/>
          <p:nvPr/>
        </p:nvSpPr>
        <p:spPr>
          <a:xfrm>
            <a:off x="1268968" y="4281834"/>
            <a:ext cx="6589161" cy="338554"/>
          </a:xfrm>
          <a:prstGeom prst="rect">
            <a:avLst/>
          </a:prstGeom>
          <a:noFill/>
        </p:spPr>
        <p:txBody>
          <a:bodyPr wrap="square">
            <a:spAutoFit/>
          </a:bodyPr>
          <a:lstStyle/>
          <a:p>
            <a:pPr marL="114300" indent="0">
              <a:buNone/>
            </a:pPr>
            <a:r>
              <a:rPr lang="en-GB" sz="1600" b="1" dirty="0">
                <a:solidFill>
                  <a:srgbClr val="134F5C"/>
                </a:solidFill>
                <a:latin typeface="Montserrat-Bold"/>
              </a:rPr>
              <a:t>City hotel is the most preferred hotel type by the guests.</a:t>
            </a:r>
          </a:p>
        </p:txBody>
      </p:sp>
      <p:pic>
        <p:nvPicPr>
          <p:cNvPr id="6" name="Picture 5">
            <a:extLst>
              <a:ext uri="{FF2B5EF4-FFF2-40B4-BE49-F238E27FC236}">
                <a16:creationId xmlns:a16="http://schemas.microsoft.com/office/drawing/2014/main" id="{16782DF4-832F-BEE2-52D4-61A7D1E346D1}"/>
              </a:ext>
            </a:extLst>
          </p:cNvPr>
          <p:cNvPicPr>
            <a:picLocks noChangeAspect="1"/>
          </p:cNvPicPr>
          <p:nvPr/>
        </p:nvPicPr>
        <p:blipFill>
          <a:blip r:embed="rId2"/>
          <a:stretch>
            <a:fillRect/>
          </a:stretch>
        </p:blipFill>
        <p:spPr>
          <a:xfrm>
            <a:off x="2008300" y="1243217"/>
            <a:ext cx="4061726" cy="2785852"/>
          </a:xfrm>
          <a:prstGeom prst="rect">
            <a:avLst/>
          </a:prstGeom>
        </p:spPr>
      </p:pic>
    </p:spTree>
    <p:extLst>
      <p:ext uri="{BB962C8B-B14F-4D97-AF65-F5344CB8AC3E}">
        <p14:creationId xmlns:p14="http://schemas.microsoft.com/office/powerpoint/2010/main" val="158735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6424-B1A4-413A-A807-E69E16A32242}"/>
              </a:ext>
            </a:extLst>
          </p:cNvPr>
          <p:cNvSpPr>
            <a:spLocks noGrp="1"/>
          </p:cNvSpPr>
          <p:nvPr>
            <p:ph type="title"/>
          </p:nvPr>
        </p:nvSpPr>
        <p:spPr>
          <a:xfrm>
            <a:off x="311700" y="357188"/>
            <a:ext cx="8520600" cy="774840"/>
          </a:xfrm>
        </p:spPr>
        <p:txBody>
          <a:bodyPr/>
          <a:lstStyle/>
          <a:p>
            <a:r>
              <a:rPr lang="en-GB" sz="2000" b="1" dirty="0">
                <a:solidFill>
                  <a:srgbClr val="FF0000"/>
                </a:solidFill>
                <a:latin typeface="Montserrat-Bold"/>
              </a:rPr>
              <a:t>2. Which month has the most bookings ?</a:t>
            </a:r>
            <a:br>
              <a:rPr lang="en-GB" sz="1600" b="1" dirty="0">
                <a:solidFill>
                  <a:srgbClr val="134F5C"/>
                </a:solidFill>
                <a:latin typeface="Montserrat-Bold"/>
              </a:rPr>
            </a:br>
            <a:br>
              <a:rPr lang="en-GB" b="1" dirty="0">
                <a:solidFill>
                  <a:schemeClr val="tx1"/>
                </a:solidFill>
                <a:latin typeface="Montserrat-Bold"/>
              </a:rPr>
            </a:br>
            <a:endParaRPr lang="en-US" dirty="0">
              <a:solidFill>
                <a:schemeClr val="tx1"/>
              </a:solidFill>
            </a:endParaRPr>
          </a:p>
        </p:txBody>
      </p:sp>
      <p:sp>
        <p:nvSpPr>
          <p:cNvPr id="3" name="Text Placeholder 2">
            <a:extLst>
              <a:ext uri="{FF2B5EF4-FFF2-40B4-BE49-F238E27FC236}">
                <a16:creationId xmlns:a16="http://schemas.microsoft.com/office/drawing/2014/main" id="{B056D3CA-0B21-452E-A178-6B29ED84D36D}"/>
              </a:ext>
            </a:extLst>
          </p:cNvPr>
          <p:cNvSpPr>
            <a:spLocks noGrp="1"/>
          </p:cNvSpPr>
          <p:nvPr>
            <p:ph type="body" idx="1"/>
          </p:nvPr>
        </p:nvSpPr>
        <p:spPr>
          <a:xfrm>
            <a:off x="3905028" y="1207294"/>
            <a:ext cx="3331591" cy="3415105"/>
          </a:xfrm>
        </p:spPr>
        <p:txBody>
          <a:bodyPr/>
          <a:lstStyle/>
          <a:p>
            <a:pPr marL="114300" indent="0">
              <a:buNone/>
            </a:pPr>
            <a:r>
              <a:rPr lang="en-US" dirty="0"/>
              <a:t>0</a:t>
            </a:r>
          </a:p>
        </p:txBody>
      </p:sp>
      <p:sp>
        <p:nvSpPr>
          <p:cNvPr id="12" name="TextBox 11">
            <a:extLst>
              <a:ext uri="{FF2B5EF4-FFF2-40B4-BE49-F238E27FC236}">
                <a16:creationId xmlns:a16="http://schemas.microsoft.com/office/drawing/2014/main" id="{B99F6F46-9C34-49D3-9DFD-6C79E62E677C}"/>
              </a:ext>
            </a:extLst>
          </p:cNvPr>
          <p:cNvSpPr txBox="1"/>
          <p:nvPr/>
        </p:nvSpPr>
        <p:spPr>
          <a:xfrm>
            <a:off x="4572017" y="1318483"/>
            <a:ext cx="3443862" cy="2862322"/>
          </a:xfrm>
          <a:prstGeom prst="rect">
            <a:avLst/>
          </a:prstGeom>
          <a:noFill/>
        </p:spPr>
        <p:txBody>
          <a:bodyPr wrap="square" rtlCol="0">
            <a:spAutoFit/>
          </a:bodyPr>
          <a:lstStyle/>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endParaRPr lang="en-US" sz="1800" dirty="0">
              <a:solidFill>
                <a:schemeClr val="bg1"/>
              </a:solidFill>
              <a:latin typeface="Montserrat Medium" pitchFamily="2" charset="0"/>
            </a:endParaRPr>
          </a:p>
          <a:p>
            <a:pPr algn="just"/>
            <a:r>
              <a:rPr lang="en-US" sz="1800" dirty="0">
                <a:solidFill>
                  <a:schemeClr val="bg1"/>
                </a:solidFill>
                <a:latin typeface="Montserrat Medium" pitchFamily="2" charset="0"/>
              </a:rPr>
              <a:t>	</a:t>
            </a:r>
          </a:p>
        </p:txBody>
      </p:sp>
      <p:sp>
        <p:nvSpPr>
          <p:cNvPr id="15" name="TextBox 14">
            <a:extLst>
              <a:ext uri="{FF2B5EF4-FFF2-40B4-BE49-F238E27FC236}">
                <a16:creationId xmlns:a16="http://schemas.microsoft.com/office/drawing/2014/main" id="{FE7F0600-E386-11A4-234E-529685302D2C}"/>
              </a:ext>
            </a:extLst>
          </p:cNvPr>
          <p:cNvSpPr txBox="1"/>
          <p:nvPr/>
        </p:nvSpPr>
        <p:spPr>
          <a:xfrm>
            <a:off x="826051" y="4067518"/>
            <a:ext cx="7563332" cy="830997"/>
          </a:xfrm>
          <a:prstGeom prst="rect">
            <a:avLst/>
          </a:prstGeom>
          <a:noFill/>
        </p:spPr>
        <p:txBody>
          <a:bodyPr wrap="square">
            <a:spAutoFit/>
          </a:bodyPr>
          <a:lstStyle/>
          <a:p>
            <a:pPr marL="114300" indent="0">
              <a:buNone/>
            </a:pPr>
            <a:r>
              <a:rPr lang="en-GB" sz="1600" b="1" dirty="0">
                <a:solidFill>
                  <a:srgbClr val="134F5C"/>
                </a:solidFill>
                <a:latin typeface="Montserrat-Bold"/>
              </a:rPr>
              <a:t>August month has the most guests bookings in both type of hotel Bookings are also high in May and July </a:t>
            </a:r>
          </a:p>
          <a:p>
            <a:pPr marL="114300" indent="0">
              <a:buNone/>
            </a:pPr>
            <a:endParaRPr lang="en-GB" sz="1600" b="1" dirty="0">
              <a:solidFill>
                <a:srgbClr val="134F5C"/>
              </a:solidFill>
              <a:latin typeface="Montserrat-Bold"/>
            </a:endParaRPr>
          </a:p>
        </p:txBody>
      </p:sp>
      <p:pic>
        <p:nvPicPr>
          <p:cNvPr id="5" name="Picture 4">
            <a:extLst>
              <a:ext uri="{FF2B5EF4-FFF2-40B4-BE49-F238E27FC236}">
                <a16:creationId xmlns:a16="http://schemas.microsoft.com/office/drawing/2014/main" id="{F21F794E-E9E4-45AF-D18A-0B5C5B38D9EA}"/>
              </a:ext>
            </a:extLst>
          </p:cNvPr>
          <p:cNvPicPr>
            <a:picLocks noChangeAspect="1"/>
          </p:cNvPicPr>
          <p:nvPr/>
        </p:nvPicPr>
        <p:blipFill>
          <a:blip r:embed="rId2"/>
          <a:stretch>
            <a:fillRect/>
          </a:stretch>
        </p:blipFill>
        <p:spPr>
          <a:xfrm>
            <a:off x="1035849" y="1057274"/>
            <a:ext cx="6745363" cy="2771464"/>
          </a:xfrm>
          <a:prstGeom prst="rect">
            <a:avLst/>
          </a:prstGeom>
        </p:spPr>
      </p:pic>
    </p:spTree>
    <p:extLst>
      <p:ext uri="{BB962C8B-B14F-4D97-AF65-F5344CB8AC3E}">
        <p14:creationId xmlns:p14="http://schemas.microsoft.com/office/powerpoint/2010/main" val="19640421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1665</Words>
  <Application>Microsoft Office PowerPoint</Application>
  <PresentationFormat>On-screen Show (16:9)</PresentationFormat>
  <Paragraphs>196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Roboto</vt:lpstr>
      <vt:lpstr>var(--colab-chrome-font-family)</vt:lpstr>
      <vt:lpstr>Montserrat-Regular</vt:lpstr>
      <vt:lpstr>Montserrat</vt:lpstr>
      <vt:lpstr>Montserrat Medium</vt:lpstr>
      <vt:lpstr>Montserrat-Bold</vt:lpstr>
      <vt:lpstr>Simple Light</vt:lpstr>
      <vt:lpstr>          Capstone Project : 1 Hotel Booking Analysis  Team Members:  Priya Bodke : priya.bodke41@gmail.com Awaze Mohammad : awazemohd@gmail.com   </vt:lpstr>
      <vt:lpstr>    Work Flow</vt:lpstr>
      <vt:lpstr>Finding Statements</vt:lpstr>
      <vt:lpstr>Finding Statements</vt:lpstr>
      <vt:lpstr>Data Summary</vt:lpstr>
      <vt:lpstr>Data Summary</vt:lpstr>
      <vt:lpstr>Data Summary</vt:lpstr>
      <vt:lpstr>1. Which type of hotel mostly preferred by guest ?  </vt:lpstr>
      <vt:lpstr>2. Which month has the most bookings ?  </vt:lpstr>
      <vt:lpstr>3. Which year has the highest bookings?  </vt:lpstr>
      <vt:lpstr>4. From which country most guest are coming?  </vt:lpstr>
      <vt:lpstr>5. What are the percentage of repeated guests?  </vt:lpstr>
      <vt:lpstr>7. Hotel type and cancellation rate   </vt:lpstr>
      <vt:lpstr>9.Which is the most preferred room type by the customers?  </vt:lpstr>
      <vt:lpstr>10.Market segments on the basis of months?  </vt:lpstr>
      <vt:lpstr>11.Which hotel has the highest ADR?  </vt:lpstr>
      <vt:lpstr>12.Market segment has the highest cancellation rate?  </vt:lpstr>
      <vt:lpstr>13.Which type of meal(Food) is more preferred?  </vt:lpstr>
      <vt:lpstr>14.Which hotel has the longer waiting time?  </vt:lpstr>
      <vt:lpstr>15.What is ADR across different months?  </vt:lpstr>
      <vt:lpstr>16.Which distribution channel is more effective for increasing the income of hotel?  </vt:lpstr>
      <vt:lpstr>Conclusions: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Hotel Booking Analysis  Team Members: Rahul Kumar Soni Mouleena Jaiswal Bharath</dc:title>
  <dc:creator>Ultimatrix</dc:creator>
  <cp:lastModifiedBy>PRIYA</cp:lastModifiedBy>
  <cp:revision>68</cp:revision>
  <dcterms:modified xsi:type="dcterms:W3CDTF">2022-09-05T07:02:45Z</dcterms:modified>
</cp:coreProperties>
</file>