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5"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0"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991"/>
    <a:srgbClr val="203864"/>
    <a:srgbClr val="EFB5B9"/>
    <a:srgbClr val="A134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65" d="100"/>
          <a:sy n="65" d="100"/>
        </p:scale>
        <p:origin x="9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636B9-BC21-4404-A4AE-4D08058C3842}"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E6B90-824B-4284-A664-7139C58B261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0E6B90-824B-4284-A664-7139C58B261A}"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E618-52FA-C428-E0BC-D6507C64B1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3A3E87-9DC3-AE53-86F6-25E4939A69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54AEC0-ACC4-28EA-186C-2194E3C2BAF1}"/>
              </a:ext>
            </a:extLst>
          </p:cNvPr>
          <p:cNvSpPr>
            <a:spLocks noGrp="1"/>
          </p:cNvSpPr>
          <p:nvPr>
            <p:ph type="dt" sz="half" idx="10"/>
          </p:nvPr>
        </p:nvSpPr>
        <p:spPr/>
        <p:txBody>
          <a:bodyPr/>
          <a:lstStyle/>
          <a:p>
            <a:fld id="{922EC5B2-F169-4A2B-A475-1DB01AA1A4F9}" type="datetimeFigureOut">
              <a:rPr lang="en-US" smtClean="0"/>
              <a:t>7/29/2024</a:t>
            </a:fld>
            <a:endParaRPr lang="en-US"/>
          </a:p>
        </p:txBody>
      </p:sp>
      <p:sp>
        <p:nvSpPr>
          <p:cNvPr id="5" name="Footer Placeholder 4">
            <a:extLst>
              <a:ext uri="{FF2B5EF4-FFF2-40B4-BE49-F238E27FC236}">
                <a16:creationId xmlns:a16="http://schemas.microsoft.com/office/drawing/2014/main" id="{FDA1007E-5512-48D4-1BF4-F4B5D8CAE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A09A2-D0C8-4598-1E1B-8B1C4AD01F61}"/>
              </a:ext>
            </a:extLst>
          </p:cNvPr>
          <p:cNvSpPr>
            <a:spLocks noGrp="1"/>
          </p:cNvSpPr>
          <p:nvPr>
            <p:ph type="sldNum" sz="quarter" idx="12"/>
          </p:nvPr>
        </p:nvSpPr>
        <p:spPr/>
        <p:txBody>
          <a:bodyPr/>
          <a:lstStyle/>
          <a:p>
            <a:fld id="{C5CC8FD3-C8C3-4DC9-BD21-1694A9DE2695}" type="slidenum">
              <a:rPr lang="en-US" smtClean="0"/>
              <a:t>‹#›</a:t>
            </a:fld>
            <a:endParaRPr lang="en-US"/>
          </a:p>
        </p:txBody>
      </p:sp>
    </p:spTree>
    <p:extLst>
      <p:ext uri="{BB962C8B-B14F-4D97-AF65-F5344CB8AC3E}">
        <p14:creationId xmlns:p14="http://schemas.microsoft.com/office/powerpoint/2010/main" val="2561026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DD9E-055B-FCE4-5F03-286C475B7C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752A1F-2D11-B29F-E296-46ED4730A1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CFABAB-66DE-1ACC-6E84-05B36C382DDB}"/>
              </a:ext>
            </a:extLst>
          </p:cNvPr>
          <p:cNvSpPr>
            <a:spLocks noGrp="1"/>
          </p:cNvSpPr>
          <p:nvPr>
            <p:ph type="dt" sz="half" idx="10"/>
          </p:nvPr>
        </p:nvSpPr>
        <p:spPr/>
        <p:txBody>
          <a:bodyPr/>
          <a:lstStyle/>
          <a:p>
            <a:fld id="{922EC5B2-F169-4A2B-A475-1DB01AA1A4F9}" type="datetimeFigureOut">
              <a:rPr lang="en-US" smtClean="0"/>
              <a:t>7/29/2024</a:t>
            </a:fld>
            <a:endParaRPr lang="en-US"/>
          </a:p>
        </p:txBody>
      </p:sp>
      <p:sp>
        <p:nvSpPr>
          <p:cNvPr id="5" name="Footer Placeholder 4">
            <a:extLst>
              <a:ext uri="{FF2B5EF4-FFF2-40B4-BE49-F238E27FC236}">
                <a16:creationId xmlns:a16="http://schemas.microsoft.com/office/drawing/2014/main" id="{B068F69A-E170-0F69-846A-3C8DE21CB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4B06E-A1A3-02DD-3C9A-455A81921E0B}"/>
              </a:ext>
            </a:extLst>
          </p:cNvPr>
          <p:cNvSpPr>
            <a:spLocks noGrp="1"/>
          </p:cNvSpPr>
          <p:nvPr>
            <p:ph type="sldNum" sz="quarter" idx="12"/>
          </p:nvPr>
        </p:nvSpPr>
        <p:spPr/>
        <p:txBody>
          <a:bodyPr/>
          <a:lstStyle/>
          <a:p>
            <a:fld id="{C5CC8FD3-C8C3-4DC9-BD21-1694A9DE2695}" type="slidenum">
              <a:rPr lang="en-US" smtClean="0"/>
              <a:t>‹#›</a:t>
            </a:fld>
            <a:endParaRPr lang="en-US"/>
          </a:p>
        </p:txBody>
      </p:sp>
    </p:spTree>
    <p:extLst>
      <p:ext uri="{BB962C8B-B14F-4D97-AF65-F5344CB8AC3E}">
        <p14:creationId xmlns:p14="http://schemas.microsoft.com/office/powerpoint/2010/main" val="210651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2EAF5A-BDED-57D1-093A-09CB85751F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DFC88B-A148-9E04-6A45-1E695DDED2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098995-7D61-1579-3480-1257C19FDC5F}"/>
              </a:ext>
            </a:extLst>
          </p:cNvPr>
          <p:cNvSpPr>
            <a:spLocks noGrp="1"/>
          </p:cNvSpPr>
          <p:nvPr>
            <p:ph type="dt" sz="half" idx="10"/>
          </p:nvPr>
        </p:nvSpPr>
        <p:spPr/>
        <p:txBody>
          <a:bodyPr/>
          <a:lstStyle/>
          <a:p>
            <a:fld id="{922EC5B2-F169-4A2B-A475-1DB01AA1A4F9}" type="datetimeFigureOut">
              <a:rPr lang="en-US" smtClean="0"/>
              <a:t>7/29/2024</a:t>
            </a:fld>
            <a:endParaRPr lang="en-US"/>
          </a:p>
        </p:txBody>
      </p:sp>
      <p:sp>
        <p:nvSpPr>
          <p:cNvPr id="5" name="Footer Placeholder 4">
            <a:extLst>
              <a:ext uri="{FF2B5EF4-FFF2-40B4-BE49-F238E27FC236}">
                <a16:creationId xmlns:a16="http://schemas.microsoft.com/office/drawing/2014/main" id="{618F0144-24B1-0E72-3016-4E684AFC1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B674C-E1FA-384B-1079-0FE9DE5555AC}"/>
              </a:ext>
            </a:extLst>
          </p:cNvPr>
          <p:cNvSpPr>
            <a:spLocks noGrp="1"/>
          </p:cNvSpPr>
          <p:nvPr>
            <p:ph type="sldNum" sz="quarter" idx="12"/>
          </p:nvPr>
        </p:nvSpPr>
        <p:spPr/>
        <p:txBody>
          <a:bodyPr/>
          <a:lstStyle/>
          <a:p>
            <a:fld id="{C5CC8FD3-C8C3-4DC9-BD21-1694A9DE2695}" type="slidenum">
              <a:rPr lang="en-US" smtClean="0"/>
              <a:t>‹#›</a:t>
            </a:fld>
            <a:endParaRPr lang="en-US"/>
          </a:p>
        </p:txBody>
      </p:sp>
    </p:spTree>
    <p:extLst>
      <p:ext uri="{BB962C8B-B14F-4D97-AF65-F5344CB8AC3E}">
        <p14:creationId xmlns:p14="http://schemas.microsoft.com/office/powerpoint/2010/main" val="361188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13DB-AEB8-392E-67D8-F28FBC1FDD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B04FB2-E11D-9683-BCDC-1CAC7630E1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B3EB93-D650-1C0D-5F90-3F6CC445A62C}"/>
              </a:ext>
            </a:extLst>
          </p:cNvPr>
          <p:cNvSpPr>
            <a:spLocks noGrp="1"/>
          </p:cNvSpPr>
          <p:nvPr>
            <p:ph type="dt" sz="half" idx="10"/>
          </p:nvPr>
        </p:nvSpPr>
        <p:spPr/>
        <p:txBody>
          <a:bodyPr/>
          <a:lstStyle/>
          <a:p>
            <a:fld id="{922EC5B2-F169-4A2B-A475-1DB01AA1A4F9}" type="datetimeFigureOut">
              <a:rPr lang="en-US" smtClean="0"/>
              <a:t>7/29/2024</a:t>
            </a:fld>
            <a:endParaRPr lang="en-US"/>
          </a:p>
        </p:txBody>
      </p:sp>
      <p:sp>
        <p:nvSpPr>
          <p:cNvPr id="5" name="Footer Placeholder 4">
            <a:extLst>
              <a:ext uri="{FF2B5EF4-FFF2-40B4-BE49-F238E27FC236}">
                <a16:creationId xmlns:a16="http://schemas.microsoft.com/office/drawing/2014/main" id="{BB9B7C42-34F1-714B-1426-FCA0ADBE0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91CA5-38F8-F600-24B9-72061E3B3C08}"/>
              </a:ext>
            </a:extLst>
          </p:cNvPr>
          <p:cNvSpPr>
            <a:spLocks noGrp="1"/>
          </p:cNvSpPr>
          <p:nvPr>
            <p:ph type="sldNum" sz="quarter" idx="12"/>
          </p:nvPr>
        </p:nvSpPr>
        <p:spPr/>
        <p:txBody>
          <a:bodyPr/>
          <a:lstStyle/>
          <a:p>
            <a:fld id="{C5CC8FD3-C8C3-4DC9-BD21-1694A9DE2695}" type="slidenum">
              <a:rPr lang="en-US" smtClean="0"/>
              <a:t>‹#›</a:t>
            </a:fld>
            <a:endParaRPr lang="en-US"/>
          </a:p>
        </p:txBody>
      </p:sp>
    </p:spTree>
    <p:extLst>
      <p:ext uri="{BB962C8B-B14F-4D97-AF65-F5344CB8AC3E}">
        <p14:creationId xmlns:p14="http://schemas.microsoft.com/office/powerpoint/2010/main" val="3429606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172A4-F2C3-E7F9-2DA1-FFE430A45A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D458C3-1516-5FA5-C4A5-7862313B2B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A6657-4DBD-7E44-1525-BDAA71496A4D}"/>
              </a:ext>
            </a:extLst>
          </p:cNvPr>
          <p:cNvSpPr>
            <a:spLocks noGrp="1"/>
          </p:cNvSpPr>
          <p:nvPr>
            <p:ph type="dt" sz="half" idx="10"/>
          </p:nvPr>
        </p:nvSpPr>
        <p:spPr/>
        <p:txBody>
          <a:bodyPr/>
          <a:lstStyle/>
          <a:p>
            <a:fld id="{922EC5B2-F169-4A2B-A475-1DB01AA1A4F9}" type="datetimeFigureOut">
              <a:rPr lang="en-US" smtClean="0"/>
              <a:t>7/29/2024</a:t>
            </a:fld>
            <a:endParaRPr lang="en-US"/>
          </a:p>
        </p:txBody>
      </p:sp>
      <p:sp>
        <p:nvSpPr>
          <p:cNvPr id="5" name="Footer Placeholder 4">
            <a:extLst>
              <a:ext uri="{FF2B5EF4-FFF2-40B4-BE49-F238E27FC236}">
                <a16:creationId xmlns:a16="http://schemas.microsoft.com/office/drawing/2014/main" id="{F1117F8C-7658-649A-C178-2EFA57559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5DC7B-332B-1C7F-522E-E0455384DFAB}"/>
              </a:ext>
            </a:extLst>
          </p:cNvPr>
          <p:cNvSpPr>
            <a:spLocks noGrp="1"/>
          </p:cNvSpPr>
          <p:nvPr>
            <p:ph type="sldNum" sz="quarter" idx="12"/>
          </p:nvPr>
        </p:nvSpPr>
        <p:spPr/>
        <p:txBody>
          <a:bodyPr/>
          <a:lstStyle/>
          <a:p>
            <a:fld id="{C5CC8FD3-C8C3-4DC9-BD21-1694A9DE2695}" type="slidenum">
              <a:rPr lang="en-US" smtClean="0"/>
              <a:t>‹#›</a:t>
            </a:fld>
            <a:endParaRPr lang="en-US"/>
          </a:p>
        </p:txBody>
      </p:sp>
    </p:spTree>
    <p:extLst>
      <p:ext uri="{BB962C8B-B14F-4D97-AF65-F5344CB8AC3E}">
        <p14:creationId xmlns:p14="http://schemas.microsoft.com/office/powerpoint/2010/main" val="190742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CB3C9-33DF-96AE-54DB-A63AD61E02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DC0135-5548-ED33-A54D-414A125194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3AC848-337F-C625-D253-F9B76AAA59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B80BFA-4A1F-BE0F-0E04-A5F4481818D4}"/>
              </a:ext>
            </a:extLst>
          </p:cNvPr>
          <p:cNvSpPr>
            <a:spLocks noGrp="1"/>
          </p:cNvSpPr>
          <p:nvPr>
            <p:ph type="dt" sz="half" idx="10"/>
          </p:nvPr>
        </p:nvSpPr>
        <p:spPr/>
        <p:txBody>
          <a:bodyPr/>
          <a:lstStyle/>
          <a:p>
            <a:fld id="{922EC5B2-F169-4A2B-A475-1DB01AA1A4F9}" type="datetimeFigureOut">
              <a:rPr lang="en-US" smtClean="0"/>
              <a:t>7/29/2024</a:t>
            </a:fld>
            <a:endParaRPr lang="en-US"/>
          </a:p>
        </p:txBody>
      </p:sp>
      <p:sp>
        <p:nvSpPr>
          <p:cNvPr id="6" name="Footer Placeholder 5">
            <a:extLst>
              <a:ext uri="{FF2B5EF4-FFF2-40B4-BE49-F238E27FC236}">
                <a16:creationId xmlns:a16="http://schemas.microsoft.com/office/drawing/2014/main" id="{D88FDD82-4F02-CFAC-8E15-A6AF0E8EAF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FF66B-C8DA-A7FC-5EFD-9476F25A8DF5}"/>
              </a:ext>
            </a:extLst>
          </p:cNvPr>
          <p:cNvSpPr>
            <a:spLocks noGrp="1"/>
          </p:cNvSpPr>
          <p:nvPr>
            <p:ph type="sldNum" sz="quarter" idx="12"/>
          </p:nvPr>
        </p:nvSpPr>
        <p:spPr/>
        <p:txBody>
          <a:bodyPr/>
          <a:lstStyle/>
          <a:p>
            <a:fld id="{C5CC8FD3-C8C3-4DC9-BD21-1694A9DE2695}" type="slidenum">
              <a:rPr lang="en-US" smtClean="0"/>
              <a:t>‹#›</a:t>
            </a:fld>
            <a:endParaRPr lang="en-US"/>
          </a:p>
        </p:txBody>
      </p:sp>
    </p:spTree>
    <p:extLst>
      <p:ext uri="{BB962C8B-B14F-4D97-AF65-F5344CB8AC3E}">
        <p14:creationId xmlns:p14="http://schemas.microsoft.com/office/powerpoint/2010/main" val="165500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A26-BB2C-E58E-B6B3-8767D3DCC5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5215D7-4980-1DC1-A730-342D652B3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96B718-50F3-555F-ABB8-EF272DD74A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4E7B56-893F-7180-6478-7A92F3829B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CAC350-1304-0371-F234-61D606856E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E10C2A-D378-61EF-CEB5-62F44D8BEA58}"/>
              </a:ext>
            </a:extLst>
          </p:cNvPr>
          <p:cNvSpPr>
            <a:spLocks noGrp="1"/>
          </p:cNvSpPr>
          <p:nvPr>
            <p:ph type="dt" sz="half" idx="10"/>
          </p:nvPr>
        </p:nvSpPr>
        <p:spPr/>
        <p:txBody>
          <a:bodyPr/>
          <a:lstStyle/>
          <a:p>
            <a:fld id="{922EC5B2-F169-4A2B-A475-1DB01AA1A4F9}" type="datetimeFigureOut">
              <a:rPr lang="en-US" smtClean="0"/>
              <a:t>7/29/2024</a:t>
            </a:fld>
            <a:endParaRPr lang="en-US"/>
          </a:p>
        </p:txBody>
      </p:sp>
      <p:sp>
        <p:nvSpPr>
          <p:cNvPr id="8" name="Footer Placeholder 7">
            <a:extLst>
              <a:ext uri="{FF2B5EF4-FFF2-40B4-BE49-F238E27FC236}">
                <a16:creationId xmlns:a16="http://schemas.microsoft.com/office/drawing/2014/main" id="{365A9D40-4511-2326-161C-6181A7813D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449FBA-C581-7114-D768-B646503D58C5}"/>
              </a:ext>
            </a:extLst>
          </p:cNvPr>
          <p:cNvSpPr>
            <a:spLocks noGrp="1"/>
          </p:cNvSpPr>
          <p:nvPr>
            <p:ph type="sldNum" sz="quarter" idx="12"/>
          </p:nvPr>
        </p:nvSpPr>
        <p:spPr/>
        <p:txBody>
          <a:bodyPr/>
          <a:lstStyle/>
          <a:p>
            <a:fld id="{C5CC8FD3-C8C3-4DC9-BD21-1694A9DE2695}" type="slidenum">
              <a:rPr lang="en-US" smtClean="0"/>
              <a:t>‹#›</a:t>
            </a:fld>
            <a:endParaRPr lang="en-US"/>
          </a:p>
        </p:txBody>
      </p:sp>
    </p:spTree>
    <p:extLst>
      <p:ext uri="{BB962C8B-B14F-4D97-AF65-F5344CB8AC3E}">
        <p14:creationId xmlns:p14="http://schemas.microsoft.com/office/powerpoint/2010/main" val="792566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71D52-A4D8-2DA0-E0D4-C5D1DCD0D1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C48C28-1E67-4D32-5D5A-B873632EBD04}"/>
              </a:ext>
            </a:extLst>
          </p:cNvPr>
          <p:cNvSpPr>
            <a:spLocks noGrp="1"/>
          </p:cNvSpPr>
          <p:nvPr>
            <p:ph type="dt" sz="half" idx="10"/>
          </p:nvPr>
        </p:nvSpPr>
        <p:spPr/>
        <p:txBody>
          <a:bodyPr/>
          <a:lstStyle/>
          <a:p>
            <a:fld id="{922EC5B2-F169-4A2B-A475-1DB01AA1A4F9}" type="datetimeFigureOut">
              <a:rPr lang="en-US" smtClean="0"/>
              <a:t>7/29/2024</a:t>
            </a:fld>
            <a:endParaRPr lang="en-US"/>
          </a:p>
        </p:txBody>
      </p:sp>
      <p:sp>
        <p:nvSpPr>
          <p:cNvPr id="4" name="Footer Placeholder 3">
            <a:extLst>
              <a:ext uri="{FF2B5EF4-FFF2-40B4-BE49-F238E27FC236}">
                <a16:creationId xmlns:a16="http://schemas.microsoft.com/office/drawing/2014/main" id="{18126592-0D5F-8AD6-8A42-AD776C400F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943068-1F33-F0D6-2FB1-19CA28EAE139}"/>
              </a:ext>
            </a:extLst>
          </p:cNvPr>
          <p:cNvSpPr>
            <a:spLocks noGrp="1"/>
          </p:cNvSpPr>
          <p:nvPr>
            <p:ph type="sldNum" sz="quarter" idx="12"/>
          </p:nvPr>
        </p:nvSpPr>
        <p:spPr/>
        <p:txBody>
          <a:bodyPr/>
          <a:lstStyle/>
          <a:p>
            <a:fld id="{C5CC8FD3-C8C3-4DC9-BD21-1694A9DE2695}" type="slidenum">
              <a:rPr lang="en-US" smtClean="0"/>
              <a:t>‹#›</a:t>
            </a:fld>
            <a:endParaRPr lang="en-US"/>
          </a:p>
        </p:txBody>
      </p:sp>
    </p:spTree>
    <p:extLst>
      <p:ext uri="{BB962C8B-B14F-4D97-AF65-F5344CB8AC3E}">
        <p14:creationId xmlns:p14="http://schemas.microsoft.com/office/powerpoint/2010/main" val="3951322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CBECAD-4061-217C-D5B1-5F176856867B}"/>
              </a:ext>
            </a:extLst>
          </p:cNvPr>
          <p:cNvSpPr>
            <a:spLocks noGrp="1"/>
          </p:cNvSpPr>
          <p:nvPr>
            <p:ph type="dt" sz="half" idx="10"/>
          </p:nvPr>
        </p:nvSpPr>
        <p:spPr/>
        <p:txBody>
          <a:bodyPr/>
          <a:lstStyle/>
          <a:p>
            <a:fld id="{922EC5B2-F169-4A2B-A475-1DB01AA1A4F9}" type="datetimeFigureOut">
              <a:rPr lang="en-US" smtClean="0"/>
              <a:t>7/29/2024</a:t>
            </a:fld>
            <a:endParaRPr lang="en-US"/>
          </a:p>
        </p:txBody>
      </p:sp>
      <p:sp>
        <p:nvSpPr>
          <p:cNvPr id="3" name="Footer Placeholder 2">
            <a:extLst>
              <a:ext uri="{FF2B5EF4-FFF2-40B4-BE49-F238E27FC236}">
                <a16:creationId xmlns:a16="http://schemas.microsoft.com/office/drawing/2014/main" id="{A45953A7-3898-B91A-5F61-77D971D65B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9B8277-9132-5EAF-CC64-DACE872B0904}"/>
              </a:ext>
            </a:extLst>
          </p:cNvPr>
          <p:cNvSpPr>
            <a:spLocks noGrp="1"/>
          </p:cNvSpPr>
          <p:nvPr>
            <p:ph type="sldNum" sz="quarter" idx="12"/>
          </p:nvPr>
        </p:nvSpPr>
        <p:spPr/>
        <p:txBody>
          <a:bodyPr/>
          <a:lstStyle/>
          <a:p>
            <a:fld id="{C5CC8FD3-C8C3-4DC9-BD21-1694A9DE2695}" type="slidenum">
              <a:rPr lang="en-US" smtClean="0"/>
              <a:t>‹#›</a:t>
            </a:fld>
            <a:endParaRPr lang="en-US"/>
          </a:p>
        </p:txBody>
      </p:sp>
    </p:spTree>
    <p:extLst>
      <p:ext uri="{BB962C8B-B14F-4D97-AF65-F5344CB8AC3E}">
        <p14:creationId xmlns:p14="http://schemas.microsoft.com/office/powerpoint/2010/main" val="112764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77BA-5205-1DA8-7C1B-77316DC7FA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DADC2E-B22F-F22B-B4E5-90BD5BF5C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5ABE5D-9E0D-CB12-865D-A9CD008E6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939D6-F668-3C11-38C1-43D4BC0CA3B8}"/>
              </a:ext>
            </a:extLst>
          </p:cNvPr>
          <p:cNvSpPr>
            <a:spLocks noGrp="1"/>
          </p:cNvSpPr>
          <p:nvPr>
            <p:ph type="dt" sz="half" idx="10"/>
          </p:nvPr>
        </p:nvSpPr>
        <p:spPr/>
        <p:txBody>
          <a:bodyPr/>
          <a:lstStyle/>
          <a:p>
            <a:fld id="{922EC5B2-F169-4A2B-A475-1DB01AA1A4F9}" type="datetimeFigureOut">
              <a:rPr lang="en-US" smtClean="0"/>
              <a:t>7/29/2024</a:t>
            </a:fld>
            <a:endParaRPr lang="en-US"/>
          </a:p>
        </p:txBody>
      </p:sp>
      <p:sp>
        <p:nvSpPr>
          <p:cNvPr id="6" name="Footer Placeholder 5">
            <a:extLst>
              <a:ext uri="{FF2B5EF4-FFF2-40B4-BE49-F238E27FC236}">
                <a16:creationId xmlns:a16="http://schemas.microsoft.com/office/drawing/2014/main" id="{671BB485-35D9-775A-A433-900377BA0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14D7C7-F02F-2C80-BC2C-76758D845904}"/>
              </a:ext>
            </a:extLst>
          </p:cNvPr>
          <p:cNvSpPr>
            <a:spLocks noGrp="1"/>
          </p:cNvSpPr>
          <p:nvPr>
            <p:ph type="sldNum" sz="quarter" idx="12"/>
          </p:nvPr>
        </p:nvSpPr>
        <p:spPr/>
        <p:txBody>
          <a:bodyPr/>
          <a:lstStyle/>
          <a:p>
            <a:fld id="{C5CC8FD3-C8C3-4DC9-BD21-1694A9DE2695}" type="slidenum">
              <a:rPr lang="en-US" smtClean="0"/>
              <a:t>‹#›</a:t>
            </a:fld>
            <a:endParaRPr lang="en-US"/>
          </a:p>
        </p:txBody>
      </p:sp>
    </p:spTree>
    <p:extLst>
      <p:ext uri="{BB962C8B-B14F-4D97-AF65-F5344CB8AC3E}">
        <p14:creationId xmlns:p14="http://schemas.microsoft.com/office/powerpoint/2010/main" val="428086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7EC9-9799-9CE8-EA5C-EF19D27EB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801103-F961-D656-8FAD-33560795FD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62DB05-2B61-5C1A-5CA4-91A8A2A4B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2751D-2049-7ED7-1A99-31A27C5223C3}"/>
              </a:ext>
            </a:extLst>
          </p:cNvPr>
          <p:cNvSpPr>
            <a:spLocks noGrp="1"/>
          </p:cNvSpPr>
          <p:nvPr>
            <p:ph type="dt" sz="half" idx="10"/>
          </p:nvPr>
        </p:nvSpPr>
        <p:spPr/>
        <p:txBody>
          <a:bodyPr/>
          <a:lstStyle/>
          <a:p>
            <a:fld id="{922EC5B2-F169-4A2B-A475-1DB01AA1A4F9}" type="datetimeFigureOut">
              <a:rPr lang="en-US" smtClean="0"/>
              <a:t>7/29/2024</a:t>
            </a:fld>
            <a:endParaRPr lang="en-US"/>
          </a:p>
        </p:txBody>
      </p:sp>
      <p:sp>
        <p:nvSpPr>
          <p:cNvPr id="6" name="Footer Placeholder 5">
            <a:extLst>
              <a:ext uri="{FF2B5EF4-FFF2-40B4-BE49-F238E27FC236}">
                <a16:creationId xmlns:a16="http://schemas.microsoft.com/office/drawing/2014/main" id="{4A53FF01-064A-CB87-D11E-BEAB4452F9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D824AA-94F4-7F1A-58D1-DE023A54E5EB}"/>
              </a:ext>
            </a:extLst>
          </p:cNvPr>
          <p:cNvSpPr>
            <a:spLocks noGrp="1"/>
          </p:cNvSpPr>
          <p:nvPr>
            <p:ph type="sldNum" sz="quarter" idx="12"/>
          </p:nvPr>
        </p:nvSpPr>
        <p:spPr/>
        <p:txBody>
          <a:bodyPr/>
          <a:lstStyle/>
          <a:p>
            <a:fld id="{C5CC8FD3-C8C3-4DC9-BD21-1694A9DE2695}" type="slidenum">
              <a:rPr lang="en-US" smtClean="0"/>
              <a:t>‹#›</a:t>
            </a:fld>
            <a:endParaRPr lang="en-US"/>
          </a:p>
        </p:txBody>
      </p:sp>
    </p:spTree>
    <p:extLst>
      <p:ext uri="{BB962C8B-B14F-4D97-AF65-F5344CB8AC3E}">
        <p14:creationId xmlns:p14="http://schemas.microsoft.com/office/powerpoint/2010/main" val="149045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2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E3DD0F-7F3C-1ED4-69AD-25C76A882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F53BC1-2597-C3CB-9A82-64373F8FC9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42418-A5BA-CA27-CEBF-14D9732895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EC5B2-F169-4A2B-A475-1DB01AA1A4F9}" type="datetimeFigureOut">
              <a:rPr lang="en-US" smtClean="0"/>
              <a:t>7/29/2024</a:t>
            </a:fld>
            <a:endParaRPr lang="en-US"/>
          </a:p>
        </p:txBody>
      </p:sp>
      <p:sp>
        <p:nvSpPr>
          <p:cNvPr id="5" name="Footer Placeholder 4">
            <a:extLst>
              <a:ext uri="{FF2B5EF4-FFF2-40B4-BE49-F238E27FC236}">
                <a16:creationId xmlns:a16="http://schemas.microsoft.com/office/drawing/2014/main" id="{FB7B7690-E61A-674D-FA3E-FA8DF2CB1A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C24A64-3F75-7049-AB90-1D67C1C658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CC8FD3-C8C3-4DC9-BD21-1694A9DE2695}" type="slidenum">
              <a:rPr lang="en-US" smtClean="0"/>
              <a:t>‹#›</a:t>
            </a:fld>
            <a:endParaRPr lang="en-US"/>
          </a:p>
        </p:txBody>
      </p:sp>
    </p:spTree>
    <p:extLst>
      <p:ext uri="{BB962C8B-B14F-4D97-AF65-F5344CB8AC3E}">
        <p14:creationId xmlns:p14="http://schemas.microsoft.com/office/powerpoint/2010/main" val="259948339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7265E0-9466-0172-FC96-5ECDB61181EB}"/>
              </a:ext>
            </a:extLst>
          </p:cNvPr>
          <p:cNvSpPr/>
          <p:nvPr/>
        </p:nvSpPr>
        <p:spPr>
          <a:xfrm>
            <a:off x="1" y="0"/>
            <a:ext cx="7403690" cy="6858000"/>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73237329-ECDA-0CAB-1BBA-B8B721101F65}"/>
              </a:ext>
            </a:extLst>
          </p:cNvPr>
          <p:cNvSpPr txBox="1"/>
          <p:nvPr/>
        </p:nvSpPr>
        <p:spPr>
          <a:xfrm>
            <a:off x="999130" y="4182154"/>
            <a:ext cx="6312310" cy="1015663"/>
          </a:xfrm>
          <a:prstGeom prst="rect">
            <a:avLst/>
          </a:prstGeom>
          <a:noFill/>
        </p:spPr>
        <p:txBody>
          <a:bodyPr wrap="square" rtlCol="0">
            <a:spAutoFit/>
          </a:bodyPr>
          <a:lstStyle/>
          <a:p>
            <a:r>
              <a:rPr lang="en-IN" sz="6000" dirty="0">
                <a:solidFill>
                  <a:schemeClr val="bg1"/>
                </a:solidFill>
                <a:latin typeface="Bahnschrift Condensed" panose="020B0502040204020203" pitchFamily="34" charset="0"/>
              </a:rPr>
              <a:t>HR ANALYTICS </a:t>
            </a:r>
          </a:p>
        </p:txBody>
      </p:sp>
      <p:pic>
        <p:nvPicPr>
          <p:cNvPr id="19" name="Picture 18">
            <a:extLst>
              <a:ext uri="{FF2B5EF4-FFF2-40B4-BE49-F238E27FC236}">
                <a16:creationId xmlns:a16="http://schemas.microsoft.com/office/drawing/2014/main" id="{0D22D911-AB0B-BD0F-CE09-2E6A02C92EBE}"/>
              </a:ext>
            </a:extLst>
          </p:cNvPr>
          <p:cNvPicPr>
            <a:picLocks noChangeAspect="1"/>
          </p:cNvPicPr>
          <p:nvPr/>
        </p:nvPicPr>
        <p:blipFill rotWithShape="1">
          <a:blip r:embed="rId3">
            <a:extLst>
              <a:ext uri="{28A0092B-C50C-407E-A947-70E740481C1C}">
                <a14:useLocalDpi xmlns:a14="http://schemas.microsoft.com/office/drawing/2010/main" val="0"/>
              </a:ext>
            </a:extLst>
          </a:blip>
          <a:srcRect l="-1966" t="13026" b="14771"/>
          <a:stretch/>
        </p:blipFill>
        <p:spPr>
          <a:xfrm>
            <a:off x="3701846" y="3598606"/>
            <a:ext cx="4306396" cy="2182761"/>
          </a:xfrm>
          <a:prstGeom prst="rect">
            <a:avLst/>
          </a:prstGeom>
        </p:spPr>
      </p:pic>
      <p:sp>
        <p:nvSpPr>
          <p:cNvPr id="21" name="TextBox 20">
            <a:extLst>
              <a:ext uri="{FF2B5EF4-FFF2-40B4-BE49-F238E27FC236}">
                <a16:creationId xmlns:a16="http://schemas.microsoft.com/office/drawing/2014/main" id="{6D27470A-1E69-B329-65F4-14D35475A5AC}"/>
              </a:ext>
            </a:extLst>
          </p:cNvPr>
          <p:cNvSpPr txBox="1"/>
          <p:nvPr/>
        </p:nvSpPr>
        <p:spPr>
          <a:xfrm>
            <a:off x="8453506" y="1191259"/>
            <a:ext cx="2418868" cy="3341236"/>
          </a:xfrm>
          <a:prstGeom prst="rect">
            <a:avLst/>
          </a:prstGeom>
          <a:noFill/>
        </p:spPr>
        <p:txBody>
          <a:bodyPr wrap="square" rtlCol="0">
            <a:spAutoFit/>
          </a:bodyPr>
          <a:lstStyle/>
          <a:p>
            <a:pPr>
              <a:lnSpc>
                <a:spcPct val="150000"/>
              </a:lnSpc>
            </a:pPr>
            <a:r>
              <a:rPr lang="en-IN" sz="2400" dirty="0">
                <a:solidFill>
                  <a:srgbClr val="002060"/>
                </a:solidFill>
                <a:latin typeface="Bahnschrift Condensed" panose="020B0502040204020203" pitchFamily="34" charset="0"/>
              </a:rPr>
              <a:t>Sakshi T</a:t>
            </a:r>
          </a:p>
          <a:p>
            <a:pPr>
              <a:lnSpc>
                <a:spcPct val="150000"/>
              </a:lnSpc>
            </a:pPr>
            <a:r>
              <a:rPr lang="en-IN" sz="2400" dirty="0">
                <a:solidFill>
                  <a:srgbClr val="002060"/>
                </a:solidFill>
                <a:latin typeface="Bahnschrift Condensed" panose="020B0502040204020203" pitchFamily="34" charset="0"/>
              </a:rPr>
              <a:t>Vaishnavi H</a:t>
            </a:r>
          </a:p>
          <a:p>
            <a:pPr>
              <a:lnSpc>
                <a:spcPct val="150000"/>
              </a:lnSpc>
            </a:pPr>
            <a:r>
              <a:rPr lang="en-IN" sz="2400" dirty="0">
                <a:solidFill>
                  <a:srgbClr val="002060"/>
                </a:solidFill>
                <a:latin typeface="Bahnschrift Condensed" panose="020B0502040204020203" pitchFamily="34" charset="0"/>
              </a:rPr>
              <a:t>Bhavana M</a:t>
            </a:r>
          </a:p>
          <a:p>
            <a:pPr>
              <a:lnSpc>
                <a:spcPct val="150000"/>
              </a:lnSpc>
            </a:pPr>
            <a:r>
              <a:rPr lang="en-IN" sz="2400" dirty="0">
                <a:solidFill>
                  <a:srgbClr val="002060"/>
                </a:solidFill>
                <a:latin typeface="Bahnschrift Condensed" panose="020B0502040204020203" pitchFamily="34" charset="0"/>
              </a:rPr>
              <a:t>Priya D</a:t>
            </a:r>
          </a:p>
          <a:p>
            <a:pPr>
              <a:lnSpc>
                <a:spcPct val="150000"/>
              </a:lnSpc>
            </a:pPr>
            <a:r>
              <a:rPr lang="en-IN" sz="2400" dirty="0">
                <a:solidFill>
                  <a:srgbClr val="002060"/>
                </a:solidFill>
                <a:latin typeface="Bahnschrift Condensed" panose="020B0502040204020203" pitchFamily="34" charset="0"/>
              </a:rPr>
              <a:t>Atharva S</a:t>
            </a:r>
          </a:p>
          <a:p>
            <a:pPr>
              <a:lnSpc>
                <a:spcPct val="150000"/>
              </a:lnSpc>
            </a:pPr>
            <a:r>
              <a:rPr lang="en-IN" sz="2400" dirty="0">
                <a:solidFill>
                  <a:srgbClr val="002060"/>
                </a:solidFill>
                <a:latin typeface="Bahnschrift Condensed" panose="020B0502040204020203" pitchFamily="34" charset="0"/>
              </a:rPr>
              <a:t>Khusbhu</a:t>
            </a:r>
          </a:p>
        </p:txBody>
      </p:sp>
      <p:pic>
        <p:nvPicPr>
          <p:cNvPr id="31" name="Graphic 30" descr="User">
            <a:extLst>
              <a:ext uri="{FF2B5EF4-FFF2-40B4-BE49-F238E27FC236}">
                <a16:creationId xmlns:a16="http://schemas.microsoft.com/office/drawing/2014/main" id="{A4977926-DE02-F598-78D5-4B397AA26D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08242" y="1377179"/>
            <a:ext cx="319470" cy="319470"/>
          </a:xfrm>
          <a:prstGeom prst="rect">
            <a:avLst/>
          </a:prstGeom>
        </p:spPr>
      </p:pic>
      <p:sp>
        <p:nvSpPr>
          <p:cNvPr id="37" name="TextBox 36">
            <a:extLst>
              <a:ext uri="{FF2B5EF4-FFF2-40B4-BE49-F238E27FC236}">
                <a16:creationId xmlns:a16="http://schemas.microsoft.com/office/drawing/2014/main" id="{8EFCD201-AB7D-A4F3-FF78-BEB9D0A6DB9B}"/>
              </a:ext>
            </a:extLst>
          </p:cNvPr>
          <p:cNvSpPr txBox="1"/>
          <p:nvPr/>
        </p:nvSpPr>
        <p:spPr>
          <a:xfrm>
            <a:off x="8005693" y="663787"/>
            <a:ext cx="3314493" cy="523220"/>
          </a:xfrm>
          <a:prstGeom prst="rect">
            <a:avLst/>
          </a:prstGeom>
          <a:noFill/>
          <a:ln>
            <a:solidFill>
              <a:schemeClr val="bg1"/>
            </a:solidFill>
          </a:ln>
        </p:spPr>
        <p:txBody>
          <a:bodyPr wrap="square" rtlCol="0">
            <a:spAutoFit/>
          </a:bodyPr>
          <a:lstStyle/>
          <a:p>
            <a:r>
              <a:rPr lang="en-IN" sz="2800" dirty="0">
                <a:latin typeface="Bahnschrift" panose="020B0502040204020203" pitchFamily="34" charset="0"/>
              </a:rPr>
              <a:t>GROUP MEMBERS</a:t>
            </a:r>
          </a:p>
        </p:txBody>
      </p:sp>
      <p:pic>
        <p:nvPicPr>
          <p:cNvPr id="38" name="Graphic 37" descr="User">
            <a:extLst>
              <a:ext uri="{FF2B5EF4-FFF2-40B4-BE49-F238E27FC236}">
                <a16:creationId xmlns:a16="http://schemas.microsoft.com/office/drawing/2014/main" id="{D5407947-6D44-8F96-0BFC-FB189B501B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08242" y="1915495"/>
            <a:ext cx="319470" cy="319470"/>
          </a:xfrm>
          <a:prstGeom prst="rect">
            <a:avLst/>
          </a:prstGeom>
        </p:spPr>
      </p:pic>
      <p:pic>
        <p:nvPicPr>
          <p:cNvPr id="39" name="Graphic 38" descr="User">
            <a:extLst>
              <a:ext uri="{FF2B5EF4-FFF2-40B4-BE49-F238E27FC236}">
                <a16:creationId xmlns:a16="http://schemas.microsoft.com/office/drawing/2014/main" id="{167CEE35-1BA0-8D06-3F83-0CFCA883C5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28506" y="2484548"/>
            <a:ext cx="319470" cy="319470"/>
          </a:xfrm>
          <a:prstGeom prst="rect">
            <a:avLst/>
          </a:prstGeom>
        </p:spPr>
      </p:pic>
      <p:pic>
        <p:nvPicPr>
          <p:cNvPr id="40" name="Graphic 39" descr="User">
            <a:extLst>
              <a:ext uri="{FF2B5EF4-FFF2-40B4-BE49-F238E27FC236}">
                <a16:creationId xmlns:a16="http://schemas.microsoft.com/office/drawing/2014/main" id="{AB3F5546-2ACB-1CBD-13CD-463861A85D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08242" y="3053601"/>
            <a:ext cx="319470" cy="319470"/>
          </a:xfrm>
          <a:prstGeom prst="rect">
            <a:avLst/>
          </a:prstGeom>
        </p:spPr>
      </p:pic>
      <p:pic>
        <p:nvPicPr>
          <p:cNvPr id="41" name="Graphic 40" descr="User">
            <a:extLst>
              <a:ext uri="{FF2B5EF4-FFF2-40B4-BE49-F238E27FC236}">
                <a16:creationId xmlns:a16="http://schemas.microsoft.com/office/drawing/2014/main" id="{0EDC0342-004B-D19E-6B38-1FCD7AEEF8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26264" y="3588614"/>
            <a:ext cx="319470" cy="319470"/>
          </a:xfrm>
          <a:prstGeom prst="rect">
            <a:avLst/>
          </a:prstGeom>
        </p:spPr>
      </p:pic>
      <p:pic>
        <p:nvPicPr>
          <p:cNvPr id="42" name="Graphic 41" descr="User">
            <a:extLst>
              <a:ext uri="{FF2B5EF4-FFF2-40B4-BE49-F238E27FC236}">
                <a16:creationId xmlns:a16="http://schemas.microsoft.com/office/drawing/2014/main" id="{E548D76D-BCB0-3663-EBEF-AD2406D5B1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08242" y="4164356"/>
            <a:ext cx="319470" cy="3194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24637" y="172872"/>
            <a:ext cx="10742725" cy="6382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Bahnschrift Condensed" panose="020B0502040204020203" pitchFamily="34" charset="0"/>
              </a:rPr>
              <a:t>Attrition Rate Vs Year Since Last Promotion Relation</a:t>
            </a:r>
          </a:p>
        </p:txBody>
      </p:sp>
      <p:sp>
        <p:nvSpPr>
          <p:cNvPr id="9" name="Rectangle 8">
            <a:extLst>
              <a:ext uri="{FF2B5EF4-FFF2-40B4-BE49-F238E27FC236}">
                <a16:creationId xmlns:a16="http://schemas.microsoft.com/office/drawing/2014/main" id="{D46C750C-AC1E-B1A5-97B3-C770978D35E8}"/>
              </a:ext>
            </a:extLst>
          </p:cNvPr>
          <p:cNvSpPr/>
          <p:nvPr/>
        </p:nvSpPr>
        <p:spPr>
          <a:xfrm>
            <a:off x="0" y="973392"/>
            <a:ext cx="12192000" cy="5884607"/>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5D197064-4ADE-5B9A-D929-397909ED1571}"/>
              </a:ext>
            </a:extLst>
          </p:cNvPr>
          <p:cNvPicPr>
            <a:picLocks noChangeAspect="1"/>
          </p:cNvPicPr>
          <p:nvPr/>
        </p:nvPicPr>
        <p:blipFill>
          <a:blip r:embed="rId2"/>
          <a:stretch>
            <a:fillRect/>
          </a:stretch>
        </p:blipFill>
        <p:spPr>
          <a:xfrm>
            <a:off x="235973" y="1279422"/>
            <a:ext cx="6368046" cy="5240887"/>
          </a:xfrm>
          <a:prstGeom prst="rect">
            <a:avLst/>
          </a:prstGeom>
        </p:spPr>
      </p:pic>
      <p:pic>
        <p:nvPicPr>
          <p:cNvPr id="11" name="Picture 10">
            <a:extLst>
              <a:ext uri="{FF2B5EF4-FFF2-40B4-BE49-F238E27FC236}">
                <a16:creationId xmlns:a16="http://schemas.microsoft.com/office/drawing/2014/main" id="{1500B0B4-8EF7-466F-72FF-E8B5D8E50E50}"/>
              </a:ext>
            </a:extLst>
          </p:cNvPr>
          <p:cNvPicPr>
            <a:picLocks noChangeAspect="1"/>
          </p:cNvPicPr>
          <p:nvPr/>
        </p:nvPicPr>
        <p:blipFill>
          <a:blip r:embed="rId3"/>
          <a:stretch>
            <a:fillRect/>
          </a:stretch>
        </p:blipFill>
        <p:spPr>
          <a:xfrm>
            <a:off x="6897332" y="4824883"/>
            <a:ext cx="5087434" cy="1695426"/>
          </a:xfrm>
          <a:prstGeom prst="rect">
            <a:avLst/>
          </a:prstGeom>
        </p:spPr>
      </p:pic>
      <p:sp>
        <p:nvSpPr>
          <p:cNvPr id="12" name="Content Placeholder 2">
            <a:extLst>
              <a:ext uri="{FF2B5EF4-FFF2-40B4-BE49-F238E27FC236}">
                <a16:creationId xmlns:a16="http://schemas.microsoft.com/office/drawing/2014/main" id="{D748CF18-C5C1-F414-AFC1-2502D1350173}"/>
              </a:ext>
            </a:extLst>
          </p:cNvPr>
          <p:cNvSpPr>
            <a:spLocks noGrp="1"/>
          </p:cNvSpPr>
          <p:nvPr/>
        </p:nvSpPr>
        <p:spPr>
          <a:xfrm>
            <a:off x="6897331" y="1279422"/>
            <a:ext cx="5058695" cy="3207772"/>
          </a:xfrm>
          <a:prstGeom prst="rect">
            <a:avLst/>
          </a:prstGeom>
          <a:ln>
            <a:solidFill>
              <a:schemeClr val="bg1"/>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sz="2000" dirty="0">
                <a:solidFill>
                  <a:schemeClr val="bg1"/>
                </a:solidFill>
                <a:latin typeface="Bahnschrift Condensed" panose="020B0502040204020203" pitchFamily="34" charset="0"/>
              </a:rPr>
              <a:t>The attrition rate vary within a relatively narrow range from 49.44% to 51.21%.</a:t>
            </a:r>
          </a:p>
          <a:p>
            <a:r>
              <a:rPr lang="en-US" sz="2000" dirty="0">
                <a:solidFill>
                  <a:schemeClr val="bg1"/>
                </a:solidFill>
                <a:latin typeface="Bahnschrift Condensed" panose="020B0502040204020203" pitchFamily="34" charset="0"/>
              </a:rPr>
              <a:t>This suggest that the overall attrition rate is not drastically changing with the years since last promotion.</a:t>
            </a:r>
          </a:p>
          <a:p>
            <a:r>
              <a:rPr lang="en-US" sz="2000" dirty="0">
                <a:solidFill>
                  <a:schemeClr val="bg1"/>
                </a:solidFill>
                <a:latin typeface="Bahnschrift Condensed" panose="020B0502040204020203" pitchFamily="34" charset="0"/>
              </a:rPr>
              <a:t>It might be worth considering other factors that could influence attrition such as job role, department, monthly income, work life balance and over all job market conditions.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82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3406"/>
            <a:ext cx="10515600" cy="801330"/>
          </a:xfrm>
          <a:solidFill>
            <a:schemeClr val="accent1">
              <a:lumMod val="50000"/>
            </a:schemeClr>
          </a:solidFill>
        </p:spPr>
        <p:txBody>
          <a:bodyPr>
            <a:normAutofit/>
          </a:bodyPr>
          <a:lstStyle/>
          <a:p>
            <a:pPr algn="ctr"/>
            <a:r>
              <a:rPr lang="en-US" dirty="0">
                <a:solidFill>
                  <a:schemeClr val="bg1"/>
                </a:solidFill>
                <a:latin typeface="Bahnschrift Condensed" panose="020B0502040204020203" pitchFamily="34" charset="0"/>
              </a:rPr>
              <a:t>Excel dashboard</a:t>
            </a:r>
          </a:p>
        </p:txBody>
      </p:sp>
      <p:pic>
        <p:nvPicPr>
          <p:cNvPr id="7" name="Content Placeholder 6"/>
          <p:cNvPicPr>
            <a:picLocks noGrp="1" noChangeAspect="1"/>
          </p:cNvPicPr>
          <p:nvPr>
            <p:ph idx="1"/>
          </p:nvPr>
        </p:nvPicPr>
        <p:blipFill>
          <a:blip r:embed="rId2"/>
          <a:stretch>
            <a:fillRect/>
          </a:stretch>
        </p:blipFill>
        <p:spPr>
          <a:xfrm>
            <a:off x="341861" y="1071716"/>
            <a:ext cx="11508278" cy="553556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82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159313"/>
            <a:ext cx="10547555" cy="616975"/>
          </a:xfrm>
          <a:solidFill>
            <a:srgbClr val="EFB5B9"/>
          </a:solidFill>
          <a:ln>
            <a:solidFill>
              <a:schemeClr val="tx1"/>
            </a:solidFill>
          </a:ln>
        </p:spPr>
        <p:txBody>
          <a:bodyPr>
            <a:normAutofit fontScale="90000"/>
          </a:bodyPr>
          <a:lstStyle/>
          <a:p>
            <a:pPr algn="ctr"/>
            <a:r>
              <a:rPr lang="en-US" dirty="0">
                <a:latin typeface="Bahnschrift Condensed" panose="020B0502040204020203" pitchFamily="34" charset="0"/>
              </a:rPr>
              <a:t>Power Bi dashboard</a:t>
            </a:r>
          </a:p>
        </p:txBody>
      </p:sp>
      <p:pic>
        <p:nvPicPr>
          <p:cNvPr id="5" name="Content Placeholder 4"/>
          <p:cNvPicPr>
            <a:picLocks noGrp="1" noChangeAspect="1"/>
          </p:cNvPicPr>
          <p:nvPr>
            <p:ph idx="1"/>
          </p:nvPr>
        </p:nvPicPr>
        <p:blipFill>
          <a:blip r:embed="rId2"/>
          <a:stretch>
            <a:fillRect/>
          </a:stretch>
        </p:blipFill>
        <p:spPr>
          <a:xfrm>
            <a:off x="838199" y="1006654"/>
            <a:ext cx="10547555" cy="532332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735"/>
            <a:ext cx="10515600" cy="611240"/>
          </a:xfrm>
          <a:solidFill>
            <a:schemeClr val="accent1">
              <a:lumMod val="40000"/>
              <a:lumOff val="60000"/>
            </a:schemeClr>
          </a:solidFill>
          <a:ln>
            <a:solidFill>
              <a:schemeClr val="accent1">
                <a:lumMod val="50000"/>
              </a:schemeClr>
            </a:solidFill>
          </a:ln>
        </p:spPr>
        <p:txBody>
          <a:bodyPr>
            <a:normAutofit fontScale="90000"/>
          </a:bodyPr>
          <a:lstStyle/>
          <a:p>
            <a:r>
              <a:rPr lang="en-US" dirty="0">
                <a:solidFill>
                  <a:schemeClr val="accent1">
                    <a:lumMod val="50000"/>
                  </a:schemeClr>
                </a:solidFill>
                <a:latin typeface="Bahnschrift Condensed" panose="020B0502040204020203" pitchFamily="34" charset="0"/>
              </a:rPr>
              <a:t>Tableau Dashboard</a:t>
            </a:r>
          </a:p>
        </p:txBody>
      </p:sp>
      <p:pic>
        <p:nvPicPr>
          <p:cNvPr id="7" name="Picture 6">
            <a:extLst>
              <a:ext uri="{FF2B5EF4-FFF2-40B4-BE49-F238E27FC236}">
                <a16:creationId xmlns:a16="http://schemas.microsoft.com/office/drawing/2014/main" id="{D6EBB88E-BEEC-2EB0-1A53-7627E4E219E2}"/>
              </a:ext>
            </a:extLst>
          </p:cNvPr>
          <p:cNvPicPr>
            <a:picLocks noChangeAspect="1"/>
          </p:cNvPicPr>
          <p:nvPr/>
        </p:nvPicPr>
        <p:blipFill>
          <a:blip r:embed="rId2"/>
          <a:stretch>
            <a:fillRect/>
          </a:stretch>
        </p:blipFill>
        <p:spPr>
          <a:xfrm>
            <a:off x="685531" y="919624"/>
            <a:ext cx="10820938" cy="57245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03864">
            <a:alpha val="82000"/>
          </a:srgb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40059" y="208597"/>
            <a:ext cx="11017926" cy="672465"/>
          </a:xfrm>
          <a:solidFill>
            <a:schemeClr val="accent1">
              <a:lumMod val="50000"/>
            </a:schemeClr>
          </a:solidFill>
          <a:ln>
            <a:solidFill>
              <a:schemeClr val="bg2"/>
            </a:solidFill>
          </a:ln>
        </p:spPr>
        <p:txBody>
          <a:bodyPr>
            <a:normAutofit fontScale="90000"/>
          </a:bodyPr>
          <a:lstStyle/>
          <a:p>
            <a:pPr algn="ctr"/>
            <a:r>
              <a:rPr lang="en-IN" altLang="en-US" dirty="0">
                <a:solidFill>
                  <a:schemeClr val="bg1"/>
                </a:solidFill>
                <a:latin typeface="Bahnschrift Condensed" panose="020B0502040204020203" pitchFamily="34" charset="0"/>
              </a:rPr>
              <a:t>SQL</a:t>
            </a:r>
          </a:p>
        </p:txBody>
      </p:sp>
      <p:pic>
        <p:nvPicPr>
          <p:cNvPr id="8" name="Content Placeholder 7" descr="SQL"/>
          <p:cNvPicPr>
            <a:picLocks noGrp="1" noChangeAspect="1"/>
          </p:cNvPicPr>
          <p:nvPr>
            <p:ph idx="1"/>
          </p:nvPr>
        </p:nvPicPr>
        <p:blipFill>
          <a:blip r:embed="rId2"/>
          <a:srcRect t="11658" b="5891"/>
          <a:stretch>
            <a:fillRect/>
          </a:stretch>
        </p:blipFill>
        <p:spPr>
          <a:xfrm>
            <a:off x="352927" y="1036133"/>
            <a:ext cx="11486146" cy="5601280"/>
          </a:xfrm>
          <a:prstGeom prst="rect">
            <a:avLst/>
          </a:prstGeom>
        </p:spPr>
      </p:pic>
      <p:sp>
        <p:nvSpPr>
          <p:cNvPr id="9" name="Text Box 8"/>
          <p:cNvSpPr txBox="1"/>
          <p:nvPr/>
        </p:nvSpPr>
        <p:spPr>
          <a:xfrm>
            <a:off x="-933450" y="3394710"/>
            <a:ext cx="4064000" cy="368300"/>
          </a:xfrm>
          <a:prstGeom prst="rect">
            <a:avLst/>
          </a:prstGeom>
          <a:noFill/>
        </p:spPr>
        <p:txBody>
          <a:bodyPr wrap="square" rtlCol="0">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03864">
            <a:alpha val="82000"/>
          </a:srgb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40059" y="208597"/>
            <a:ext cx="11017926" cy="672465"/>
          </a:xfrm>
          <a:solidFill>
            <a:schemeClr val="accent1">
              <a:lumMod val="50000"/>
            </a:schemeClr>
          </a:solidFill>
          <a:ln>
            <a:solidFill>
              <a:schemeClr val="bg2"/>
            </a:solidFill>
          </a:ln>
        </p:spPr>
        <p:txBody>
          <a:bodyPr>
            <a:normAutofit fontScale="90000"/>
          </a:bodyPr>
          <a:lstStyle/>
          <a:p>
            <a:pPr algn="ctr"/>
            <a:r>
              <a:rPr lang="en-IN" altLang="en-US" dirty="0">
                <a:solidFill>
                  <a:schemeClr val="bg1"/>
                </a:solidFill>
                <a:latin typeface="Bahnschrift Condensed" panose="020B0502040204020203" pitchFamily="34" charset="0"/>
              </a:rPr>
              <a:t>SQL</a:t>
            </a:r>
          </a:p>
        </p:txBody>
      </p:sp>
      <p:sp>
        <p:nvSpPr>
          <p:cNvPr id="9" name="Text Box 8"/>
          <p:cNvSpPr txBox="1"/>
          <p:nvPr/>
        </p:nvSpPr>
        <p:spPr>
          <a:xfrm>
            <a:off x="-933450" y="3394710"/>
            <a:ext cx="4064000" cy="368300"/>
          </a:xfrm>
          <a:prstGeom prst="rect">
            <a:avLst/>
          </a:prstGeom>
          <a:noFill/>
        </p:spPr>
        <p:txBody>
          <a:bodyPr wrap="square" rtlCol="0">
            <a:spAutoFit/>
          </a:bodyPr>
          <a:lstStyle/>
          <a:p>
            <a:endParaRPr lang="en-US"/>
          </a:p>
        </p:txBody>
      </p:sp>
      <p:pic>
        <p:nvPicPr>
          <p:cNvPr id="5" name="Content Placeholder 7" descr="sql">
            <a:extLst>
              <a:ext uri="{FF2B5EF4-FFF2-40B4-BE49-F238E27FC236}">
                <a16:creationId xmlns:a16="http://schemas.microsoft.com/office/drawing/2014/main" id="{AC298EB3-E988-4F57-B81E-4FC2117FABE3}"/>
              </a:ext>
            </a:extLst>
          </p:cNvPr>
          <p:cNvPicPr>
            <a:picLocks noGrp="1" noChangeAspect="1"/>
          </p:cNvPicPr>
          <p:nvPr>
            <p:ph idx="1"/>
          </p:nvPr>
        </p:nvPicPr>
        <p:blipFill>
          <a:blip r:embed="rId2"/>
          <a:stretch>
            <a:fillRect/>
          </a:stretch>
        </p:blipFill>
        <p:spPr>
          <a:xfrm>
            <a:off x="284623" y="982707"/>
            <a:ext cx="11622753" cy="5666696"/>
          </a:xfrm>
          <a:prstGeom prst="rect">
            <a:avLst/>
          </a:prstGeom>
        </p:spPr>
      </p:pic>
    </p:spTree>
    <p:extLst>
      <p:ext uri="{BB962C8B-B14F-4D97-AF65-F5344CB8AC3E}">
        <p14:creationId xmlns:p14="http://schemas.microsoft.com/office/powerpoint/2010/main" val="2563202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alpha val="82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00300" y="457199"/>
            <a:ext cx="7391400" cy="766916"/>
          </a:xfrm>
          <a:solidFill>
            <a:schemeClr val="bg1"/>
          </a:solidFill>
        </p:spPr>
        <p:txBody>
          <a:bodyPr/>
          <a:lstStyle/>
          <a:p>
            <a:pPr algn="ctr"/>
            <a:r>
              <a:rPr lang="en-US" dirty="0">
                <a:solidFill>
                  <a:srgbClr val="002060"/>
                </a:solidFill>
                <a:latin typeface="Bahnschrift Condensed" panose="020B0502040204020203" pitchFamily="34" charset="0"/>
              </a:rPr>
              <a:t>Conclusion</a:t>
            </a:r>
          </a:p>
        </p:txBody>
      </p:sp>
      <p:sp>
        <p:nvSpPr>
          <p:cNvPr id="6" name="TextBox 5">
            <a:extLst>
              <a:ext uri="{FF2B5EF4-FFF2-40B4-BE49-F238E27FC236}">
                <a16:creationId xmlns:a16="http://schemas.microsoft.com/office/drawing/2014/main" id="{7A591CD6-01F4-BCB1-5339-DDEAA93EE8F3}"/>
              </a:ext>
            </a:extLst>
          </p:cNvPr>
          <p:cNvSpPr txBox="1"/>
          <p:nvPr/>
        </p:nvSpPr>
        <p:spPr>
          <a:xfrm>
            <a:off x="1843548" y="1902542"/>
            <a:ext cx="8849033" cy="3539430"/>
          </a:xfrm>
          <a:prstGeom prst="rect">
            <a:avLst/>
          </a:prstGeom>
          <a:noFill/>
        </p:spPr>
        <p:txBody>
          <a:bodyPr wrap="square" rtlCol="0">
            <a:spAutoFit/>
          </a:bodyPr>
          <a:lstStyle/>
          <a:p>
            <a:pPr algn="just"/>
            <a:r>
              <a:rPr lang="en-US" sz="2800" dirty="0">
                <a:solidFill>
                  <a:schemeClr val="bg1"/>
                </a:solidFill>
                <a:latin typeface="Bahnschrift Condensed" panose="020B0502040204020203" pitchFamily="34" charset="0"/>
              </a:rPr>
              <a:t>The HR Analytics Dashboard provides a comprehensive overview of key human resource metrics. It includes data on total employees, attrition rates by gender, department, and age group, average working years by department, and work-life balance status across different job roles. Additionally, it visualizes the relationship between attrition rates and average monthly income, travel distance, and time since the last promotion. This dashboard enables HR professionals to make data-driven decisions to improve employee retention and satisfaction.</a:t>
            </a:r>
            <a:endParaRPr lang="en-IN" sz="2800" dirty="0">
              <a:solidFill>
                <a:schemeClr val="bg1"/>
              </a:solidFill>
              <a:latin typeface="Bahnschrift Condensed" panose="020B0502040204020203"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73991">
            <a:alpha val="82000"/>
          </a:srgb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E1775D-060C-DF52-3D9B-EAC31616CF5F}"/>
              </a:ext>
            </a:extLst>
          </p:cNvPr>
          <p:cNvSpPr txBox="1"/>
          <p:nvPr/>
        </p:nvSpPr>
        <p:spPr>
          <a:xfrm>
            <a:off x="4159045" y="2642249"/>
            <a:ext cx="4026310" cy="830997"/>
          </a:xfrm>
          <a:prstGeom prst="rect">
            <a:avLst/>
          </a:prstGeom>
          <a:noFill/>
          <a:ln>
            <a:solidFill>
              <a:schemeClr val="bg1"/>
            </a:solidFill>
          </a:ln>
        </p:spPr>
        <p:txBody>
          <a:bodyPr wrap="square" rtlCol="0">
            <a:spAutoFit/>
          </a:bodyPr>
          <a:lstStyle/>
          <a:p>
            <a:pPr algn="ctr"/>
            <a:r>
              <a:rPr lang="en-IN" sz="4800" dirty="0">
                <a:solidFill>
                  <a:schemeClr val="bg1"/>
                </a:solidFill>
                <a:latin typeface="Bahnschrift Condensed" panose="020B0502040204020203" pitchFamily="34" charset="0"/>
              </a:rPr>
              <a:t>THANK YOU</a:t>
            </a:r>
          </a:p>
        </p:txBody>
      </p:sp>
    </p:spTree>
    <p:extLst>
      <p:ext uri="{BB962C8B-B14F-4D97-AF65-F5344CB8AC3E}">
        <p14:creationId xmlns:p14="http://schemas.microsoft.com/office/powerpoint/2010/main" val="2887594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4460" y="1946275"/>
            <a:ext cx="6867099" cy="4040188"/>
          </a:xfrm>
        </p:spPr>
        <p:txBody>
          <a:bodyPr/>
          <a:lstStyle/>
          <a:p>
            <a:pPr marL="0" indent="0">
              <a:lnSpc>
                <a:spcPct val="150000"/>
              </a:lnSpc>
              <a:buNone/>
            </a:pPr>
            <a:r>
              <a:rPr lang="en-US" dirty="0">
                <a:solidFill>
                  <a:schemeClr val="tx2">
                    <a:lumMod val="50000"/>
                  </a:schemeClr>
                </a:solidFill>
                <a:latin typeface="Bahnschrift Condensed" panose="020B0502040204020203" pitchFamily="34" charset="0"/>
              </a:rPr>
              <a:t>Introduction</a:t>
            </a:r>
          </a:p>
          <a:p>
            <a:pPr marL="0" indent="0">
              <a:lnSpc>
                <a:spcPct val="150000"/>
              </a:lnSpc>
              <a:buNone/>
            </a:pPr>
            <a:r>
              <a:rPr lang="en-US" dirty="0">
                <a:solidFill>
                  <a:schemeClr val="tx2">
                    <a:lumMod val="50000"/>
                  </a:schemeClr>
                </a:solidFill>
                <a:latin typeface="Bahnschrift Condensed" panose="020B0502040204020203" pitchFamily="34" charset="0"/>
              </a:rPr>
              <a:t>Data overview</a:t>
            </a:r>
          </a:p>
          <a:p>
            <a:pPr marL="0" indent="0">
              <a:lnSpc>
                <a:spcPct val="150000"/>
              </a:lnSpc>
              <a:buNone/>
            </a:pPr>
            <a:r>
              <a:rPr lang="en-US" dirty="0">
                <a:solidFill>
                  <a:schemeClr val="tx2">
                    <a:lumMod val="50000"/>
                  </a:schemeClr>
                </a:solidFill>
                <a:latin typeface="Bahnschrift Condensed" panose="020B0502040204020203" pitchFamily="34" charset="0"/>
              </a:rPr>
              <a:t>KPI analysis, Insights and recommendations</a:t>
            </a:r>
          </a:p>
          <a:p>
            <a:pPr marL="0" indent="0">
              <a:lnSpc>
                <a:spcPct val="150000"/>
              </a:lnSpc>
              <a:buNone/>
            </a:pPr>
            <a:r>
              <a:rPr lang="en-US" dirty="0">
                <a:solidFill>
                  <a:schemeClr val="tx2">
                    <a:lumMod val="50000"/>
                  </a:schemeClr>
                </a:solidFill>
                <a:latin typeface="Bahnschrift Condensed" panose="020B0502040204020203" pitchFamily="34" charset="0"/>
              </a:rPr>
              <a:t>Dashboards of Excel, Power Bi, Tableau, SQL.</a:t>
            </a:r>
          </a:p>
          <a:p>
            <a:pPr marL="0" indent="0">
              <a:lnSpc>
                <a:spcPct val="150000"/>
              </a:lnSpc>
              <a:buNone/>
            </a:pPr>
            <a:r>
              <a:rPr lang="en-US" dirty="0">
                <a:solidFill>
                  <a:schemeClr val="tx2">
                    <a:lumMod val="50000"/>
                  </a:schemeClr>
                </a:solidFill>
                <a:latin typeface="Bahnschrift Condensed" panose="020B0502040204020203" pitchFamily="34" charset="0"/>
              </a:rPr>
              <a:t>Conclusion</a:t>
            </a:r>
          </a:p>
        </p:txBody>
      </p:sp>
      <p:sp>
        <p:nvSpPr>
          <p:cNvPr id="4" name="Rectangle 3">
            <a:extLst>
              <a:ext uri="{FF2B5EF4-FFF2-40B4-BE49-F238E27FC236}">
                <a16:creationId xmlns:a16="http://schemas.microsoft.com/office/drawing/2014/main" id="{A3293AE0-77F9-9956-310A-8609A0AB7973}"/>
              </a:ext>
            </a:extLst>
          </p:cNvPr>
          <p:cNvSpPr/>
          <p:nvPr/>
        </p:nvSpPr>
        <p:spPr>
          <a:xfrm>
            <a:off x="0" y="0"/>
            <a:ext cx="12192000" cy="169068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E9C393D7-C539-39E9-55BD-071BCF46BC02}"/>
              </a:ext>
            </a:extLst>
          </p:cNvPr>
          <p:cNvSpPr txBox="1"/>
          <p:nvPr/>
        </p:nvSpPr>
        <p:spPr>
          <a:xfrm>
            <a:off x="1423987" y="428624"/>
            <a:ext cx="4672013" cy="769441"/>
          </a:xfrm>
          <a:prstGeom prst="rect">
            <a:avLst/>
          </a:prstGeom>
          <a:noFill/>
        </p:spPr>
        <p:txBody>
          <a:bodyPr wrap="square" rtlCol="0">
            <a:spAutoFit/>
          </a:bodyPr>
          <a:lstStyle/>
          <a:p>
            <a:r>
              <a:rPr lang="en-IN" sz="4400" dirty="0">
                <a:solidFill>
                  <a:schemeClr val="bg1"/>
                </a:solidFill>
                <a:latin typeface="Bahnschrift Condensed" panose="020B0502040204020203" pitchFamily="34" charset="0"/>
              </a:rPr>
              <a:t>INDEX</a:t>
            </a:r>
          </a:p>
        </p:txBody>
      </p:sp>
      <p:sp>
        <p:nvSpPr>
          <p:cNvPr id="8" name="Oval 7">
            <a:extLst>
              <a:ext uri="{FF2B5EF4-FFF2-40B4-BE49-F238E27FC236}">
                <a16:creationId xmlns:a16="http://schemas.microsoft.com/office/drawing/2014/main" id="{E91F7B3A-D0CB-8111-E276-290A4C3C02F6}"/>
              </a:ext>
            </a:extLst>
          </p:cNvPr>
          <p:cNvSpPr/>
          <p:nvPr/>
        </p:nvSpPr>
        <p:spPr>
          <a:xfrm>
            <a:off x="1157288" y="2214563"/>
            <a:ext cx="266699" cy="300037"/>
          </a:xfrm>
          <a:prstGeom prst="ellipse">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6C50E1FF-4E40-F523-4993-C3D8423C6D4E}"/>
              </a:ext>
            </a:extLst>
          </p:cNvPr>
          <p:cNvCxnSpPr>
            <a:cxnSpLocks/>
            <a:endCxn id="14" idx="0"/>
          </p:cNvCxnSpPr>
          <p:nvPr/>
        </p:nvCxnSpPr>
        <p:spPr>
          <a:xfrm>
            <a:off x="1290637" y="2536031"/>
            <a:ext cx="1" cy="407194"/>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004F3D5-95BB-F1E6-D911-B3574DFDA74A}"/>
              </a:ext>
            </a:extLst>
          </p:cNvPr>
          <p:cNvSpPr/>
          <p:nvPr/>
        </p:nvSpPr>
        <p:spPr>
          <a:xfrm>
            <a:off x="1157288" y="2943225"/>
            <a:ext cx="266699" cy="300037"/>
          </a:xfrm>
          <a:prstGeom prst="ellipse">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8" name="Straight Connector 27">
            <a:extLst>
              <a:ext uri="{FF2B5EF4-FFF2-40B4-BE49-F238E27FC236}">
                <a16:creationId xmlns:a16="http://schemas.microsoft.com/office/drawing/2014/main" id="{5651F2EA-7BC9-2CB2-6F08-DAF6CEC18403}"/>
              </a:ext>
            </a:extLst>
          </p:cNvPr>
          <p:cNvCxnSpPr>
            <a:cxnSpLocks/>
            <a:stCxn id="14" idx="4"/>
          </p:cNvCxnSpPr>
          <p:nvPr/>
        </p:nvCxnSpPr>
        <p:spPr>
          <a:xfrm flipH="1">
            <a:off x="1290637" y="3243262"/>
            <a:ext cx="1" cy="451229"/>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C9FC1D2F-6A20-57BF-C39A-6B0AB937431D}"/>
              </a:ext>
            </a:extLst>
          </p:cNvPr>
          <p:cNvSpPr/>
          <p:nvPr/>
        </p:nvSpPr>
        <p:spPr>
          <a:xfrm>
            <a:off x="1157288" y="3694491"/>
            <a:ext cx="266699" cy="300037"/>
          </a:xfrm>
          <a:prstGeom prst="ellipse">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1" name="Straight Connector 30">
            <a:extLst>
              <a:ext uri="{FF2B5EF4-FFF2-40B4-BE49-F238E27FC236}">
                <a16:creationId xmlns:a16="http://schemas.microsoft.com/office/drawing/2014/main" id="{7E6F3C4A-67F8-A784-F86C-1BFC3F84E0EB}"/>
              </a:ext>
            </a:extLst>
          </p:cNvPr>
          <p:cNvCxnSpPr>
            <a:cxnSpLocks/>
            <a:stCxn id="30" idx="4"/>
          </p:cNvCxnSpPr>
          <p:nvPr/>
        </p:nvCxnSpPr>
        <p:spPr>
          <a:xfrm flipH="1">
            <a:off x="1290637" y="3994528"/>
            <a:ext cx="1" cy="451229"/>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68F7FC0F-2184-7F69-0C96-7023E39D254B}"/>
              </a:ext>
            </a:extLst>
          </p:cNvPr>
          <p:cNvSpPr/>
          <p:nvPr/>
        </p:nvSpPr>
        <p:spPr>
          <a:xfrm>
            <a:off x="1157288" y="4445757"/>
            <a:ext cx="266699" cy="300037"/>
          </a:xfrm>
          <a:prstGeom prst="ellipse">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3" name="Straight Connector 32">
            <a:extLst>
              <a:ext uri="{FF2B5EF4-FFF2-40B4-BE49-F238E27FC236}">
                <a16:creationId xmlns:a16="http://schemas.microsoft.com/office/drawing/2014/main" id="{C4D175F1-3F78-E9AB-FE36-03E785CC3A7E}"/>
              </a:ext>
            </a:extLst>
          </p:cNvPr>
          <p:cNvCxnSpPr>
            <a:cxnSpLocks/>
            <a:stCxn id="32" idx="4"/>
          </p:cNvCxnSpPr>
          <p:nvPr/>
        </p:nvCxnSpPr>
        <p:spPr>
          <a:xfrm>
            <a:off x="1290638" y="4745794"/>
            <a:ext cx="0" cy="451229"/>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A80B26AE-4B53-1463-F477-450485CB2834}"/>
              </a:ext>
            </a:extLst>
          </p:cNvPr>
          <p:cNvSpPr/>
          <p:nvPr/>
        </p:nvSpPr>
        <p:spPr>
          <a:xfrm>
            <a:off x="1157288" y="5197023"/>
            <a:ext cx="266699" cy="300037"/>
          </a:xfrm>
          <a:prstGeom prst="ellipse">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386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32CA51-56E1-308A-4E80-05637A4447AF}"/>
              </a:ext>
            </a:extLst>
          </p:cNvPr>
          <p:cNvSpPr/>
          <p:nvPr/>
        </p:nvSpPr>
        <p:spPr>
          <a:xfrm>
            <a:off x="746077" y="450375"/>
            <a:ext cx="10699845" cy="10781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B0F5035-0DBA-3E6D-6993-945559BB8205}"/>
              </a:ext>
            </a:extLst>
          </p:cNvPr>
          <p:cNvSpPr txBox="1"/>
          <p:nvPr/>
        </p:nvSpPr>
        <p:spPr>
          <a:xfrm>
            <a:off x="1091820" y="553493"/>
            <a:ext cx="6728347" cy="830997"/>
          </a:xfrm>
          <a:prstGeom prst="rect">
            <a:avLst/>
          </a:prstGeom>
          <a:noFill/>
        </p:spPr>
        <p:txBody>
          <a:bodyPr wrap="square" rtlCol="0">
            <a:spAutoFit/>
          </a:bodyPr>
          <a:lstStyle/>
          <a:p>
            <a:r>
              <a:rPr lang="en-IN" sz="4800" dirty="0">
                <a:solidFill>
                  <a:schemeClr val="tx2">
                    <a:lumMod val="50000"/>
                  </a:schemeClr>
                </a:solidFill>
                <a:latin typeface="Bahnschrift Condensed" panose="020B0502040204020203" pitchFamily="34" charset="0"/>
              </a:rPr>
              <a:t>INTRODUCTION</a:t>
            </a:r>
          </a:p>
        </p:txBody>
      </p:sp>
      <p:sp>
        <p:nvSpPr>
          <p:cNvPr id="9" name="TextBox 8">
            <a:extLst>
              <a:ext uri="{FF2B5EF4-FFF2-40B4-BE49-F238E27FC236}">
                <a16:creationId xmlns:a16="http://schemas.microsoft.com/office/drawing/2014/main" id="{733EBD9C-EAB6-C1BA-0031-ABB56F8127EF}"/>
              </a:ext>
            </a:extLst>
          </p:cNvPr>
          <p:cNvSpPr txBox="1"/>
          <p:nvPr/>
        </p:nvSpPr>
        <p:spPr>
          <a:xfrm>
            <a:off x="1091820" y="2238233"/>
            <a:ext cx="10354102" cy="3236335"/>
          </a:xfrm>
          <a:prstGeom prst="rect">
            <a:avLst/>
          </a:prstGeom>
          <a:noFill/>
        </p:spPr>
        <p:txBody>
          <a:bodyPr wrap="square" rtlCol="0">
            <a:spAutoFit/>
          </a:bodyPr>
          <a:lstStyle/>
          <a:p>
            <a:pPr>
              <a:lnSpc>
                <a:spcPct val="150000"/>
              </a:lnSpc>
            </a:pPr>
            <a:r>
              <a:rPr lang="en-US" sz="2800" dirty="0">
                <a:solidFill>
                  <a:schemeClr val="bg1"/>
                </a:solidFill>
                <a:latin typeface="Bahnschrift Condensed" panose="020B0502040204020203" pitchFamily="34" charset="0"/>
              </a:rPr>
              <a:t>Through understanding of the attrition trends.</a:t>
            </a:r>
          </a:p>
          <a:p>
            <a:pPr>
              <a:lnSpc>
                <a:spcPct val="150000"/>
              </a:lnSpc>
            </a:pPr>
            <a:r>
              <a:rPr lang="en-US" sz="2800" dirty="0">
                <a:solidFill>
                  <a:schemeClr val="bg1"/>
                </a:solidFill>
                <a:latin typeface="Bahnschrift Condensed" panose="020B0502040204020203" pitchFamily="34" charset="0"/>
              </a:rPr>
              <a:t>To identify patterns and potential factors that contribute to attrition.</a:t>
            </a:r>
          </a:p>
          <a:p>
            <a:pPr>
              <a:lnSpc>
                <a:spcPct val="150000"/>
              </a:lnSpc>
            </a:pPr>
            <a:r>
              <a:rPr lang="en-US" sz="2800" dirty="0">
                <a:solidFill>
                  <a:schemeClr val="bg1"/>
                </a:solidFill>
                <a:latin typeface="Bahnschrift Condensed" panose="020B0502040204020203" pitchFamily="34" charset="0"/>
              </a:rPr>
              <a:t>Potential implications and strategies for addressing attrition.</a:t>
            </a:r>
          </a:p>
          <a:p>
            <a:pPr>
              <a:lnSpc>
                <a:spcPct val="150000"/>
              </a:lnSpc>
            </a:pPr>
            <a:r>
              <a:rPr lang="en-US" sz="2800" dirty="0">
                <a:solidFill>
                  <a:schemeClr val="bg1"/>
                </a:solidFill>
                <a:latin typeface="Bahnschrift Condensed" panose="020B0502040204020203" pitchFamily="34" charset="0"/>
              </a:rPr>
              <a:t>Building dashboards will elevate simple metrics  by linking them to one another and visualizing them as a whole.</a:t>
            </a:r>
          </a:p>
        </p:txBody>
      </p:sp>
      <p:pic>
        <p:nvPicPr>
          <p:cNvPr id="13" name="Graphic 12" descr="Download from cloud">
            <a:extLst>
              <a:ext uri="{FF2B5EF4-FFF2-40B4-BE49-F238E27FC236}">
                <a16:creationId xmlns:a16="http://schemas.microsoft.com/office/drawing/2014/main" id="{EE76B58F-C510-6DF8-B8D2-A9C1885A17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8850" y="2455006"/>
            <a:ext cx="434454" cy="434454"/>
          </a:xfrm>
          <a:prstGeom prst="rect">
            <a:avLst/>
          </a:prstGeom>
        </p:spPr>
      </p:pic>
      <p:pic>
        <p:nvPicPr>
          <p:cNvPr id="15" name="Graphic 14" descr="Download from cloud">
            <a:extLst>
              <a:ext uri="{FF2B5EF4-FFF2-40B4-BE49-F238E27FC236}">
                <a16:creationId xmlns:a16="http://schemas.microsoft.com/office/drawing/2014/main" id="{223E9ED1-459F-D1AB-2F4C-4F23BA5B49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8850" y="3057779"/>
            <a:ext cx="434454" cy="434454"/>
          </a:xfrm>
          <a:prstGeom prst="rect">
            <a:avLst/>
          </a:prstGeom>
        </p:spPr>
      </p:pic>
      <p:pic>
        <p:nvPicPr>
          <p:cNvPr id="16" name="Graphic 15" descr="Download from cloud">
            <a:extLst>
              <a:ext uri="{FF2B5EF4-FFF2-40B4-BE49-F238E27FC236}">
                <a16:creationId xmlns:a16="http://schemas.microsoft.com/office/drawing/2014/main" id="{417FC851-605D-C06C-87C3-61E6C68F47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8850" y="3697631"/>
            <a:ext cx="434454" cy="434454"/>
          </a:xfrm>
          <a:prstGeom prst="rect">
            <a:avLst/>
          </a:prstGeom>
        </p:spPr>
      </p:pic>
      <p:pic>
        <p:nvPicPr>
          <p:cNvPr id="17" name="Graphic 16" descr="Download from cloud">
            <a:extLst>
              <a:ext uri="{FF2B5EF4-FFF2-40B4-BE49-F238E27FC236}">
                <a16:creationId xmlns:a16="http://schemas.microsoft.com/office/drawing/2014/main" id="{0BFB27DC-D1F9-9E03-5BD7-ED21A65DA3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8850" y="4337483"/>
            <a:ext cx="434454" cy="43445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587E93F-8343-5557-D6A5-38714047E47B}"/>
              </a:ext>
            </a:extLst>
          </p:cNvPr>
          <p:cNvSpPr/>
          <p:nvPr/>
        </p:nvSpPr>
        <p:spPr>
          <a:xfrm>
            <a:off x="413981" y="204716"/>
            <a:ext cx="11213911" cy="101045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200D844E-3F2E-D496-54EF-F50366008FB9}"/>
              </a:ext>
            </a:extLst>
          </p:cNvPr>
          <p:cNvSpPr txBox="1"/>
          <p:nvPr/>
        </p:nvSpPr>
        <p:spPr>
          <a:xfrm>
            <a:off x="777923" y="356000"/>
            <a:ext cx="4653886" cy="707886"/>
          </a:xfrm>
          <a:prstGeom prst="rect">
            <a:avLst/>
          </a:prstGeom>
          <a:noFill/>
        </p:spPr>
        <p:txBody>
          <a:bodyPr wrap="square" rtlCol="0">
            <a:spAutoFit/>
          </a:bodyPr>
          <a:lstStyle/>
          <a:p>
            <a:r>
              <a:rPr lang="en-IN" sz="4000" dirty="0">
                <a:solidFill>
                  <a:schemeClr val="bg1"/>
                </a:solidFill>
                <a:latin typeface="Bahnschrift Condensed" panose="020B0502040204020203" pitchFamily="34" charset="0"/>
              </a:rPr>
              <a:t>DATA OVERVIEW</a:t>
            </a:r>
          </a:p>
        </p:txBody>
      </p:sp>
      <p:sp>
        <p:nvSpPr>
          <p:cNvPr id="11" name="Rectangle 10">
            <a:extLst>
              <a:ext uri="{FF2B5EF4-FFF2-40B4-BE49-F238E27FC236}">
                <a16:creationId xmlns:a16="http://schemas.microsoft.com/office/drawing/2014/main" id="{B61EF331-D0D9-7636-A7DA-38C0C928D672}"/>
              </a:ext>
            </a:extLst>
          </p:cNvPr>
          <p:cNvSpPr/>
          <p:nvPr/>
        </p:nvSpPr>
        <p:spPr>
          <a:xfrm>
            <a:off x="1680949" y="1583141"/>
            <a:ext cx="8830102" cy="472212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E87314DD-F894-AE6A-8423-0D3AD112647B}"/>
              </a:ext>
            </a:extLst>
          </p:cNvPr>
          <p:cNvSpPr/>
          <p:nvPr/>
        </p:nvSpPr>
        <p:spPr>
          <a:xfrm>
            <a:off x="4874524" y="1740084"/>
            <a:ext cx="2442956" cy="1320421"/>
          </a:xfrm>
          <a:prstGeom prst="rect">
            <a:avLst/>
          </a:prstGeom>
          <a:solidFill>
            <a:schemeClr val="accent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FFA92E36-1432-FBE2-652E-987DCEE92986}"/>
              </a:ext>
            </a:extLst>
          </p:cNvPr>
          <p:cNvSpPr/>
          <p:nvPr/>
        </p:nvSpPr>
        <p:spPr>
          <a:xfrm>
            <a:off x="2056259" y="1740084"/>
            <a:ext cx="2442956" cy="1320421"/>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7E701984-2F77-76F3-6725-6CDF70679811}"/>
              </a:ext>
            </a:extLst>
          </p:cNvPr>
          <p:cNvSpPr/>
          <p:nvPr/>
        </p:nvSpPr>
        <p:spPr>
          <a:xfrm>
            <a:off x="7692785" y="1740084"/>
            <a:ext cx="2442956" cy="132042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CA528847-84C5-DD3E-8302-2F162037B8B5}"/>
              </a:ext>
            </a:extLst>
          </p:cNvPr>
          <p:cNvSpPr/>
          <p:nvPr/>
        </p:nvSpPr>
        <p:spPr>
          <a:xfrm>
            <a:off x="2056259" y="3282577"/>
            <a:ext cx="2442956" cy="1320421"/>
          </a:xfrm>
          <a:prstGeom prst="rect">
            <a:avLst/>
          </a:prstGeom>
          <a:solidFill>
            <a:schemeClr val="accent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AFBC4AD5-1EF7-F37F-0B3C-F943A8A3B3D4}"/>
              </a:ext>
            </a:extLst>
          </p:cNvPr>
          <p:cNvSpPr/>
          <p:nvPr/>
        </p:nvSpPr>
        <p:spPr>
          <a:xfrm>
            <a:off x="2056259" y="4825071"/>
            <a:ext cx="2442956" cy="132042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EC8BE6D8-8889-DE16-3A4D-CB69CF9FEC6C}"/>
              </a:ext>
            </a:extLst>
          </p:cNvPr>
          <p:cNvSpPr/>
          <p:nvPr/>
        </p:nvSpPr>
        <p:spPr>
          <a:xfrm>
            <a:off x="4874524" y="3282577"/>
            <a:ext cx="2442956" cy="132042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02F4C5AA-E197-216A-9F8C-AD3E8CEC50F5}"/>
              </a:ext>
            </a:extLst>
          </p:cNvPr>
          <p:cNvSpPr/>
          <p:nvPr/>
        </p:nvSpPr>
        <p:spPr>
          <a:xfrm>
            <a:off x="7692785" y="3267513"/>
            <a:ext cx="2442956" cy="1320421"/>
          </a:xfrm>
          <a:prstGeom prst="rect">
            <a:avLst/>
          </a:prstGeom>
          <a:solidFill>
            <a:schemeClr val="accent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0674CD34-14D6-3905-E911-6E49F39CB6F7}"/>
              </a:ext>
            </a:extLst>
          </p:cNvPr>
          <p:cNvSpPr/>
          <p:nvPr/>
        </p:nvSpPr>
        <p:spPr>
          <a:xfrm>
            <a:off x="4874524" y="4793921"/>
            <a:ext cx="2442956" cy="1320421"/>
          </a:xfrm>
          <a:prstGeom prst="rect">
            <a:avLst/>
          </a:prstGeom>
          <a:solidFill>
            <a:schemeClr val="accent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a:extLst>
              <a:ext uri="{FF2B5EF4-FFF2-40B4-BE49-F238E27FC236}">
                <a16:creationId xmlns:a16="http://schemas.microsoft.com/office/drawing/2014/main" id="{6F0ADB39-8C7E-49A7-ED58-FCB499DA3294}"/>
              </a:ext>
            </a:extLst>
          </p:cNvPr>
          <p:cNvSpPr/>
          <p:nvPr/>
        </p:nvSpPr>
        <p:spPr>
          <a:xfrm>
            <a:off x="7692785" y="4786389"/>
            <a:ext cx="2442956" cy="132042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TextBox 31">
            <a:extLst>
              <a:ext uri="{FF2B5EF4-FFF2-40B4-BE49-F238E27FC236}">
                <a16:creationId xmlns:a16="http://schemas.microsoft.com/office/drawing/2014/main" id="{59A224EA-7884-F3D4-7AA4-19AAA65179DF}"/>
              </a:ext>
            </a:extLst>
          </p:cNvPr>
          <p:cNvSpPr txBox="1"/>
          <p:nvPr/>
        </p:nvSpPr>
        <p:spPr>
          <a:xfrm>
            <a:off x="2304190" y="1940974"/>
            <a:ext cx="1969827" cy="461665"/>
          </a:xfrm>
          <a:prstGeom prst="rect">
            <a:avLst/>
          </a:prstGeom>
          <a:noFill/>
        </p:spPr>
        <p:txBody>
          <a:bodyPr wrap="square" rtlCol="0">
            <a:spAutoFit/>
          </a:bodyPr>
          <a:lstStyle/>
          <a:p>
            <a:r>
              <a:rPr lang="en-IN" sz="2400" dirty="0">
                <a:latin typeface="Bahnschrift Condensed" panose="020B0502040204020203" pitchFamily="34" charset="0"/>
              </a:rPr>
              <a:t>TOTAL EMPLOYEES</a:t>
            </a:r>
          </a:p>
        </p:txBody>
      </p:sp>
      <p:sp>
        <p:nvSpPr>
          <p:cNvPr id="33" name="TextBox 32">
            <a:extLst>
              <a:ext uri="{FF2B5EF4-FFF2-40B4-BE49-F238E27FC236}">
                <a16:creationId xmlns:a16="http://schemas.microsoft.com/office/drawing/2014/main" id="{847DE0F4-2290-9161-E3EF-7DD8A1A9E00A}"/>
              </a:ext>
            </a:extLst>
          </p:cNvPr>
          <p:cNvSpPr txBox="1"/>
          <p:nvPr/>
        </p:nvSpPr>
        <p:spPr>
          <a:xfrm>
            <a:off x="2590222" y="2263230"/>
            <a:ext cx="1397764" cy="584775"/>
          </a:xfrm>
          <a:prstGeom prst="rect">
            <a:avLst/>
          </a:prstGeom>
          <a:noFill/>
        </p:spPr>
        <p:txBody>
          <a:bodyPr wrap="square" rtlCol="0">
            <a:spAutoFit/>
          </a:bodyPr>
          <a:lstStyle/>
          <a:p>
            <a:r>
              <a:rPr lang="en-IN" sz="3200" dirty="0">
                <a:latin typeface="Bahnschrift" panose="020B0502040204020203" pitchFamily="34" charset="0"/>
              </a:rPr>
              <a:t>50,000</a:t>
            </a:r>
          </a:p>
        </p:txBody>
      </p:sp>
      <p:sp>
        <p:nvSpPr>
          <p:cNvPr id="34" name="TextBox 33">
            <a:extLst>
              <a:ext uri="{FF2B5EF4-FFF2-40B4-BE49-F238E27FC236}">
                <a16:creationId xmlns:a16="http://schemas.microsoft.com/office/drawing/2014/main" id="{58FF0E4A-A67A-2F76-FF8A-EA06BDA8F8B8}"/>
              </a:ext>
            </a:extLst>
          </p:cNvPr>
          <p:cNvSpPr txBox="1"/>
          <p:nvPr/>
        </p:nvSpPr>
        <p:spPr>
          <a:xfrm>
            <a:off x="7820168" y="1940974"/>
            <a:ext cx="2204120" cy="830997"/>
          </a:xfrm>
          <a:prstGeom prst="rect">
            <a:avLst/>
          </a:prstGeom>
          <a:noFill/>
        </p:spPr>
        <p:txBody>
          <a:bodyPr wrap="square" rtlCol="0">
            <a:spAutoFit/>
          </a:bodyPr>
          <a:lstStyle/>
          <a:p>
            <a:r>
              <a:rPr lang="en-IN" sz="2400" dirty="0">
                <a:latin typeface="Bahnschrift Condensed" panose="020B0502040204020203" pitchFamily="34" charset="0"/>
              </a:rPr>
              <a:t>ACTIVE EMP </a:t>
            </a:r>
            <a:r>
              <a:rPr lang="en-IN" sz="2000" dirty="0">
                <a:latin typeface="Bahnschrift Condensed" panose="020B0502040204020203" pitchFamily="34" charset="0"/>
              </a:rPr>
              <a:t>– </a:t>
            </a:r>
            <a:r>
              <a:rPr lang="en-IN" sz="2400" dirty="0">
                <a:latin typeface="Bahnschrift Condensed" panose="020B0502040204020203" pitchFamily="34" charset="0"/>
              </a:rPr>
              <a:t>25,105</a:t>
            </a:r>
          </a:p>
          <a:p>
            <a:r>
              <a:rPr lang="en-IN" sz="2400" dirty="0">
                <a:latin typeface="Bahnschrift Condensed" panose="020B0502040204020203" pitchFamily="34" charset="0"/>
              </a:rPr>
              <a:t>EX EMP </a:t>
            </a:r>
            <a:r>
              <a:rPr lang="en-IN" sz="2000" dirty="0">
                <a:latin typeface="Bahnschrift Condensed" panose="020B0502040204020203" pitchFamily="34" charset="0"/>
              </a:rPr>
              <a:t>– </a:t>
            </a:r>
            <a:r>
              <a:rPr lang="en-IN" sz="2400" dirty="0">
                <a:latin typeface="Bahnschrift Condensed" panose="020B0502040204020203" pitchFamily="34" charset="0"/>
              </a:rPr>
              <a:t>24,895</a:t>
            </a:r>
            <a:endParaRPr lang="en-IN" sz="2000" dirty="0">
              <a:latin typeface="Bahnschrift Condensed" panose="020B0502040204020203" pitchFamily="34" charset="0"/>
            </a:endParaRPr>
          </a:p>
        </p:txBody>
      </p:sp>
      <p:sp>
        <p:nvSpPr>
          <p:cNvPr id="37" name="TextBox 36">
            <a:extLst>
              <a:ext uri="{FF2B5EF4-FFF2-40B4-BE49-F238E27FC236}">
                <a16:creationId xmlns:a16="http://schemas.microsoft.com/office/drawing/2014/main" id="{D20B0540-5F65-54F1-91D3-865C4BE36525}"/>
              </a:ext>
            </a:extLst>
          </p:cNvPr>
          <p:cNvSpPr txBox="1"/>
          <p:nvPr/>
        </p:nvSpPr>
        <p:spPr>
          <a:xfrm>
            <a:off x="2180229" y="4995649"/>
            <a:ext cx="2442951" cy="461665"/>
          </a:xfrm>
          <a:prstGeom prst="rect">
            <a:avLst/>
          </a:prstGeom>
          <a:noFill/>
        </p:spPr>
        <p:txBody>
          <a:bodyPr wrap="square" rtlCol="0">
            <a:spAutoFit/>
          </a:bodyPr>
          <a:lstStyle/>
          <a:p>
            <a:r>
              <a:rPr lang="en-IN" sz="2400" dirty="0">
                <a:latin typeface="Bahnschrift Condensed" panose="020B0502040204020203" pitchFamily="34" charset="0"/>
              </a:rPr>
              <a:t>AVG HOURLY INCOME</a:t>
            </a:r>
          </a:p>
        </p:txBody>
      </p:sp>
      <p:sp>
        <p:nvSpPr>
          <p:cNvPr id="38" name="TextBox 37">
            <a:extLst>
              <a:ext uri="{FF2B5EF4-FFF2-40B4-BE49-F238E27FC236}">
                <a16:creationId xmlns:a16="http://schemas.microsoft.com/office/drawing/2014/main" id="{A641540D-4C72-ADBD-DE06-1E850D7DF3EF}"/>
              </a:ext>
            </a:extLst>
          </p:cNvPr>
          <p:cNvSpPr txBox="1"/>
          <p:nvPr/>
        </p:nvSpPr>
        <p:spPr>
          <a:xfrm>
            <a:off x="2304190" y="5328874"/>
            <a:ext cx="1842448" cy="584775"/>
          </a:xfrm>
          <a:prstGeom prst="rect">
            <a:avLst/>
          </a:prstGeom>
          <a:noFill/>
        </p:spPr>
        <p:txBody>
          <a:bodyPr wrap="square" rtlCol="0">
            <a:spAutoFit/>
          </a:bodyPr>
          <a:lstStyle/>
          <a:p>
            <a:pPr algn="ctr"/>
            <a:r>
              <a:rPr lang="en-IN" sz="3200" dirty="0">
                <a:latin typeface="Bahnschrift Condensed" panose="020B0502040204020203" pitchFamily="34" charset="0"/>
              </a:rPr>
              <a:t>115.43</a:t>
            </a:r>
          </a:p>
        </p:txBody>
      </p:sp>
      <p:sp>
        <p:nvSpPr>
          <p:cNvPr id="41" name="TextBox 40">
            <a:extLst>
              <a:ext uri="{FF2B5EF4-FFF2-40B4-BE49-F238E27FC236}">
                <a16:creationId xmlns:a16="http://schemas.microsoft.com/office/drawing/2014/main" id="{EA0FC8B8-BFCA-30DE-323A-BDAC9B4BC552}"/>
              </a:ext>
            </a:extLst>
          </p:cNvPr>
          <p:cNvSpPr txBox="1"/>
          <p:nvPr/>
        </p:nvSpPr>
        <p:spPr>
          <a:xfrm>
            <a:off x="7759335" y="4976436"/>
            <a:ext cx="2334327" cy="461665"/>
          </a:xfrm>
          <a:prstGeom prst="rect">
            <a:avLst/>
          </a:prstGeom>
          <a:noFill/>
        </p:spPr>
        <p:txBody>
          <a:bodyPr wrap="square" rtlCol="0">
            <a:spAutoFit/>
          </a:bodyPr>
          <a:lstStyle/>
          <a:p>
            <a:r>
              <a:rPr lang="en-IN" sz="2400" dirty="0">
                <a:latin typeface="Bahnschrift Condensed" panose="020B0502040204020203" pitchFamily="34" charset="0"/>
              </a:rPr>
              <a:t>AVG MONTHLY INCOME</a:t>
            </a:r>
          </a:p>
        </p:txBody>
      </p:sp>
      <p:sp>
        <p:nvSpPr>
          <p:cNvPr id="42" name="TextBox 41">
            <a:extLst>
              <a:ext uri="{FF2B5EF4-FFF2-40B4-BE49-F238E27FC236}">
                <a16:creationId xmlns:a16="http://schemas.microsoft.com/office/drawing/2014/main" id="{2502863C-6561-0FAF-F235-103DCBD62564}"/>
              </a:ext>
            </a:extLst>
          </p:cNvPr>
          <p:cNvSpPr txBox="1"/>
          <p:nvPr/>
        </p:nvSpPr>
        <p:spPr>
          <a:xfrm>
            <a:off x="8045362" y="5328874"/>
            <a:ext cx="1842448" cy="646331"/>
          </a:xfrm>
          <a:prstGeom prst="rect">
            <a:avLst/>
          </a:prstGeom>
          <a:noFill/>
        </p:spPr>
        <p:txBody>
          <a:bodyPr wrap="square" rtlCol="0">
            <a:spAutoFit/>
          </a:bodyPr>
          <a:lstStyle/>
          <a:p>
            <a:pPr algn="ctr"/>
            <a:r>
              <a:rPr lang="en-IN" sz="3600" dirty="0">
                <a:latin typeface="Bahnschrift Condensed" panose="020B0502040204020203" pitchFamily="34" charset="0"/>
              </a:rPr>
              <a:t>26015.78</a:t>
            </a:r>
          </a:p>
        </p:txBody>
      </p:sp>
      <p:sp>
        <p:nvSpPr>
          <p:cNvPr id="45" name="TextBox 44">
            <a:extLst>
              <a:ext uri="{FF2B5EF4-FFF2-40B4-BE49-F238E27FC236}">
                <a16:creationId xmlns:a16="http://schemas.microsoft.com/office/drawing/2014/main" id="{9A907E3D-4FFA-539A-4F86-B879D915E45A}"/>
              </a:ext>
            </a:extLst>
          </p:cNvPr>
          <p:cNvSpPr txBox="1"/>
          <p:nvPr/>
        </p:nvSpPr>
        <p:spPr>
          <a:xfrm>
            <a:off x="5224817" y="3532254"/>
            <a:ext cx="1842449" cy="461665"/>
          </a:xfrm>
          <a:prstGeom prst="rect">
            <a:avLst/>
          </a:prstGeom>
          <a:noFill/>
        </p:spPr>
        <p:txBody>
          <a:bodyPr wrap="square" rtlCol="0">
            <a:spAutoFit/>
          </a:bodyPr>
          <a:lstStyle/>
          <a:p>
            <a:r>
              <a:rPr lang="en-IN" sz="2400" dirty="0">
                <a:latin typeface="Bahnschrift Condensed" panose="020B0502040204020203" pitchFamily="34" charset="0"/>
              </a:rPr>
              <a:t>ATTRITION RATE</a:t>
            </a:r>
          </a:p>
        </p:txBody>
      </p:sp>
      <p:sp>
        <p:nvSpPr>
          <p:cNvPr id="46" name="TextBox 45">
            <a:extLst>
              <a:ext uri="{FF2B5EF4-FFF2-40B4-BE49-F238E27FC236}">
                <a16:creationId xmlns:a16="http://schemas.microsoft.com/office/drawing/2014/main" id="{5AC96E7F-11D1-EC84-DC57-767B1F2A8517}"/>
              </a:ext>
            </a:extLst>
          </p:cNvPr>
          <p:cNvSpPr txBox="1"/>
          <p:nvPr/>
        </p:nvSpPr>
        <p:spPr>
          <a:xfrm>
            <a:off x="5174776" y="3858548"/>
            <a:ext cx="1842448" cy="584775"/>
          </a:xfrm>
          <a:prstGeom prst="rect">
            <a:avLst/>
          </a:prstGeom>
          <a:noFill/>
        </p:spPr>
        <p:txBody>
          <a:bodyPr wrap="square" rtlCol="0">
            <a:spAutoFit/>
          </a:bodyPr>
          <a:lstStyle/>
          <a:p>
            <a:pPr algn="ctr"/>
            <a:r>
              <a:rPr lang="en-IN" sz="3200" dirty="0">
                <a:latin typeface="Bahnschrift Condensed" panose="020B0502040204020203" pitchFamily="34" charset="0"/>
              </a:rPr>
              <a:t>50.21%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255943"/>
            <a:ext cx="10617200" cy="786428"/>
          </a:xfrm>
          <a:solidFill>
            <a:schemeClr val="accent1">
              <a:lumMod val="50000"/>
            </a:schemeClr>
          </a:solidFill>
          <a:ln>
            <a:solidFill>
              <a:schemeClr val="accent1">
                <a:lumMod val="50000"/>
              </a:schemeClr>
            </a:solidFill>
          </a:ln>
        </p:spPr>
        <p:txBody>
          <a:bodyPr>
            <a:normAutofit/>
          </a:bodyPr>
          <a:lstStyle/>
          <a:p>
            <a:r>
              <a:rPr lang="en-US" sz="3600" dirty="0" err="1">
                <a:solidFill>
                  <a:schemeClr val="bg1"/>
                </a:solidFill>
                <a:latin typeface="Bahnschrift Condensed" panose="020B0502040204020203" pitchFamily="34" charset="0"/>
              </a:rPr>
              <a:t>Kpi</a:t>
            </a:r>
            <a:r>
              <a:rPr lang="en-US" sz="3600" dirty="0">
                <a:solidFill>
                  <a:schemeClr val="bg1"/>
                </a:solidFill>
                <a:latin typeface="Bahnschrift Condensed" panose="020B0502040204020203" pitchFamily="34" charset="0"/>
              </a:rPr>
              <a:t> Analysis, Insights And Recommendation</a:t>
            </a:r>
          </a:p>
        </p:txBody>
      </p:sp>
      <p:sp>
        <p:nvSpPr>
          <p:cNvPr id="3" name="Content Placeholder 2"/>
          <p:cNvSpPr>
            <a:spLocks noGrp="1"/>
          </p:cNvSpPr>
          <p:nvPr>
            <p:ph idx="1"/>
          </p:nvPr>
        </p:nvSpPr>
        <p:spPr>
          <a:xfrm>
            <a:off x="6400800" y="1784150"/>
            <a:ext cx="4953000" cy="4045434"/>
          </a:xfrm>
          <a:solidFill>
            <a:schemeClr val="accent1">
              <a:lumMod val="40000"/>
              <a:lumOff val="60000"/>
            </a:schemeClr>
          </a:solidFill>
        </p:spPr>
        <p:txBody>
          <a:bodyPr>
            <a:normAutofit/>
          </a:bodyPr>
          <a:lstStyle/>
          <a:p>
            <a:r>
              <a:rPr lang="en-US" sz="2400" dirty="0">
                <a:latin typeface="Bahnschrift Condensed" panose="020B0502040204020203" pitchFamily="34" charset="0"/>
              </a:rPr>
              <a:t>This graph shows the Average attrition rate for all departments.</a:t>
            </a:r>
          </a:p>
          <a:p>
            <a:r>
              <a:rPr lang="en-US" sz="2400" dirty="0">
                <a:latin typeface="Bahnschrift Condensed" panose="020B0502040204020203" pitchFamily="34" charset="0"/>
              </a:rPr>
              <a:t>Research and development department has the highest attrition rate.</a:t>
            </a:r>
          </a:p>
          <a:p>
            <a:r>
              <a:rPr lang="en-US" sz="2400" dirty="0">
                <a:latin typeface="Bahnschrift Condensed" panose="020B0502040204020203" pitchFamily="34" charset="0"/>
              </a:rPr>
              <a:t>Hardware department has the lowest attrition rate.</a:t>
            </a:r>
          </a:p>
          <a:p>
            <a:r>
              <a:rPr lang="en-US" sz="2400" dirty="0">
                <a:latin typeface="Bahnschrift Condensed" panose="020B0502040204020203" pitchFamily="34" charset="0"/>
              </a:rPr>
              <a:t>Evaluate project timeline and resource allocation.</a:t>
            </a:r>
          </a:p>
          <a:p>
            <a:r>
              <a:rPr lang="en-US" sz="2400" dirty="0">
                <a:latin typeface="Bahnschrift Condensed" panose="020B0502040204020203" pitchFamily="34" charset="0"/>
              </a:rPr>
              <a:t>Fix abnormal high overtime  hours by hiring and training new workers.</a:t>
            </a:r>
          </a:p>
        </p:txBody>
      </p:sp>
      <p:pic>
        <p:nvPicPr>
          <p:cNvPr id="7" name="Picture 6"/>
          <p:cNvPicPr>
            <a:picLocks noChangeAspect="1"/>
          </p:cNvPicPr>
          <p:nvPr/>
        </p:nvPicPr>
        <p:blipFill>
          <a:blip r:embed="rId2"/>
          <a:stretch>
            <a:fillRect/>
          </a:stretch>
        </p:blipFill>
        <p:spPr>
          <a:xfrm>
            <a:off x="582303" y="1575378"/>
            <a:ext cx="5695665" cy="4045434"/>
          </a:xfrm>
          <a:prstGeom prst="rect">
            <a:avLst/>
          </a:prstGeom>
        </p:spPr>
      </p:pic>
      <p:sp>
        <p:nvSpPr>
          <p:cNvPr id="4" name="Rectangle 3">
            <a:extLst>
              <a:ext uri="{FF2B5EF4-FFF2-40B4-BE49-F238E27FC236}">
                <a16:creationId xmlns:a16="http://schemas.microsoft.com/office/drawing/2014/main" id="{C793FF61-C468-DB32-6DA4-DD9F96392784}"/>
              </a:ext>
            </a:extLst>
          </p:cNvPr>
          <p:cNvSpPr/>
          <p:nvPr/>
        </p:nvSpPr>
        <p:spPr>
          <a:xfrm>
            <a:off x="824552" y="1539992"/>
            <a:ext cx="5576248" cy="4883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Average Attrition Rate For All Department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3864">
            <a:alpha val="8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42018"/>
            <a:ext cx="10544032" cy="1741346"/>
          </a:xfrm>
          <a:noFill/>
        </p:spPr>
        <p:txBody>
          <a:bodyPr>
            <a:normAutofit/>
          </a:bodyPr>
          <a:lstStyle/>
          <a:p>
            <a:r>
              <a:rPr lang="en-US" sz="2000" dirty="0">
                <a:solidFill>
                  <a:schemeClr val="bg1"/>
                </a:solidFill>
                <a:latin typeface="Bahnschrift Condensed" panose="020B0502040204020203" pitchFamily="34" charset="0"/>
              </a:rPr>
              <a:t>This Graph shows the average hourly rate of the male research scientist.</a:t>
            </a:r>
          </a:p>
          <a:p>
            <a:r>
              <a:rPr lang="en-US" sz="2000" dirty="0">
                <a:solidFill>
                  <a:schemeClr val="bg1"/>
                </a:solidFill>
                <a:latin typeface="Bahnschrift Condensed" panose="020B0502040204020203" pitchFamily="34" charset="0"/>
              </a:rPr>
              <a:t>Average hourly rate for all department is almost similar.</a:t>
            </a:r>
          </a:p>
          <a:p>
            <a:r>
              <a:rPr lang="en-US" sz="2000" dirty="0">
                <a:solidFill>
                  <a:schemeClr val="bg1"/>
                </a:solidFill>
                <a:latin typeface="Bahnschrift Condensed" panose="020B0502040204020203" pitchFamily="34" charset="0"/>
              </a:rPr>
              <a:t>Male have the lowest hourly rate compare to women.</a:t>
            </a:r>
          </a:p>
          <a:p>
            <a:r>
              <a:rPr lang="en-US" sz="2000" dirty="0">
                <a:solidFill>
                  <a:schemeClr val="bg1"/>
                </a:solidFill>
                <a:latin typeface="Bahnschrift Condensed" panose="020B0502040204020203" pitchFamily="34" charset="0"/>
              </a:rPr>
              <a:t>Less the hourly rate high the attrition rate.</a:t>
            </a:r>
          </a:p>
          <a:p>
            <a:pPr marL="0" indent="0">
              <a:buNone/>
            </a:pPr>
            <a:endParaRPr lang="en-US" sz="2000" dirty="0">
              <a:solidFill>
                <a:schemeClr val="bg1"/>
              </a:solidFill>
              <a:latin typeface="Bahnschrift Condensed" panose="020B0502040204020203" pitchFamily="34" charset="0"/>
            </a:endParaRPr>
          </a:p>
        </p:txBody>
      </p:sp>
      <p:pic>
        <p:nvPicPr>
          <p:cNvPr id="5" name="Picture 4"/>
          <p:cNvPicPr>
            <a:picLocks noChangeAspect="1"/>
          </p:cNvPicPr>
          <p:nvPr/>
        </p:nvPicPr>
        <p:blipFill rotWithShape="1">
          <a:blip r:embed="rId2"/>
          <a:srcRect r="23248"/>
          <a:stretch/>
        </p:blipFill>
        <p:spPr>
          <a:xfrm>
            <a:off x="1369141" y="1545684"/>
            <a:ext cx="3335595" cy="2609167"/>
          </a:xfrm>
          <a:prstGeom prst="rect">
            <a:avLst/>
          </a:prstGeom>
        </p:spPr>
      </p:pic>
      <p:pic>
        <p:nvPicPr>
          <p:cNvPr id="7" name="Picture 6"/>
          <p:cNvPicPr>
            <a:picLocks noChangeAspect="1"/>
          </p:cNvPicPr>
          <p:nvPr/>
        </p:nvPicPr>
        <p:blipFill>
          <a:blip r:embed="rId3"/>
          <a:stretch>
            <a:fillRect/>
          </a:stretch>
        </p:blipFill>
        <p:spPr>
          <a:xfrm>
            <a:off x="5980406" y="1327303"/>
            <a:ext cx="4974123" cy="3045929"/>
          </a:xfrm>
          <a:prstGeom prst="rect">
            <a:avLst/>
          </a:prstGeom>
        </p:spPr>
      </p:pic>
      <p:sp>
        <p:nvSpPr>
          <p:cNvPr id="8" name="Rectangle 7"/>
          <p:cNvSpPr/>
          <p:nvPr/>
        </p:nvSpPr>
        <p:spPr>
          <a:xfrm>
            <a:off x="838199" y="274636"/>
            <a:ext cx="10544033" cy="662149"/>
          </a:xfrm>
          <a:prstGeom prst="rect">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Bahnschrift Condensed" panose="020B0502040204020203" pitchFamily="34" charset="0"/>
              </a:rPr>
              <a:t>Avg. Hourly Rate Of Male Research Scientist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3864"/>
        </a:solidFill>
        <a:effectLst/>
      </p:bgPr>
    </p:bg>
    <p:spTree>
      <p:nvGrpSpPr>
        <p:cNvPr id="1" name=""/>
        <p:cNvGrpSpPr/>
        <p:nvPr/>
      </p:nvGrpSpPr>
      <p:grpSpPr>
        <a:xfrm>
          <a:off x="0" y="0"/>
          <a:ext cx="0" cy="0"/>
          <a:chOff x="0" y="0"/>
          <a:chExt cx="0" cy="0"/>
        </a:xfrm>
      </p:grpSpPr>
      <p:sp>
        <p:nvSpPr>
          <p:cNvPr id="8" name="Rectangle 7"/>
          <p:cNvSpPr/>
          <p:nvPr/>
        </p:nvSpPr>
        <p:spPr>
          <a:xfrm>
            <a:off x="903583" y="376894"/>
            <a:ext cx="10467423" cy="684989"/>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Bahnschrift Condensed" panose="020B0502040204020203" pitchFamily="34" charset="0"/>
              </a:rPr>
              <a:t>Attrition Rate Vs Monthly Income Stats</a:t>
            </a:r>
          </a:p>
        </p:txBody>
      </p:sp>
      <p:sp>
        <p:nvSpPr>
          <p:cNvPr id="2" name="Rectangle 1">
            <a:extLst>
              <a:ext uri="{FF2B5EF4-FFF2-40B4-BE49-F238E27FC236}">
                <a16:creationId xmlns:a16="http://schemas.microsoft.com/office/drawing/2014/main" id="{9EDA7200-11AB-5E74-F15A-31EF115CCA8E}"/>
              </a:ext>
            </a:extLst>
          </p:cNvPr>
          <p:cNvSpPr/>
          <p:nvPr/>
        </p:nvSpPr>
        <p:spPr>
          <a:xfrm>
            <a:off x="290053" y="1318729"/>
            <a:ext cx="11607473" cy="5246529"/>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CE8AAA4-3F6C-42FE-89A9-9F91682F7015}"/>
              </a:ext>
            </a:extLst>
          </p:cNvPr>
          <p:cNvPicPr>
            <a:picLocks noChangeAspect="1"/>
          </p:cNvPicPr>
          <p:nvPr/>
        </p:nvPicPr>
        <p:blipFill>
          <a:blip r:embed="rId2"/>
          <a:stretch>
            <a:fillRect/>
          </a:stretch>
        </p:blipFill>
        <p:spPr>
          <a:xfrm>
            <a:off x="903583" y="1638818"/>
            <a:ext cx="4326588" cy="2276079"/>
          </a:xfrm>
          <a:prstGeom prst="rect">
            <a:avLst/>
          </a:prstGeom>
        </p:spPr>
      </p:pic>
      <p:pic>
        <p:nvPicPr>
          <p:cNvPr id="10" name="Picture 9">
            <a:extLst>
              <a:ext uri="{FF2B5EF4-FFF2-40B4-BE49-F238E27FC236}">
                <a16:creationId xmlns:a16="http://schemas.microsoft.com/office/drawing/2014/main" id="{9B082D1E-8BE8-9677-E1A8-59656233CB8A}"/>
              </a:ext>
            </a:extLst>
          </p:cNvPr>
          <p:cNvPicPr>
            <a:picLocks noChangeAspect="1"/>
          </p:cNvPicPr>
          <p:nvPr/>
        </p:nvPicPr>
        <p:blipFill>
          <a:blip r:embed="rId3"/>
          <a:stretch>
            <a:fillRect/>
          </a:stretch>
        </p:blipFill>
        <p:spPr>
          <a:xfrm>
            <a:off x="6351244" y="1458478"/>
            <a:ext cx="4834131" cy="2456419"/>
          </a:xfrm>
          <a:prstGeom prst="rect">
            <a:avLst/>
          </a:prstGeom>
        </p:spPr>
      </p:pic>
      <p:sp>
        <p:nvSpPr>
          <p:cNvPr id="11" name="TextBox 10">
            <a:extLst>
              <a:ext uri="{FF2B5EF4-FFF2-40B4-BE49-F238E27FC236}">
                <a16:creationId xmlns:a16="http://schemas.microsoft.com/office/drawing/2014/main" id="{52B78F17-1F28-E667-A75B-0A8A76DEBCE7}"/>
              </a:ext>
            </a:extLst>
          </p:cNvPr>
          <p:cNvSpPr txBox="1"/>
          <p:nvPr/>
        </p:nvSpPr>
        <p:spPr>
          <a:xfrm>
            <a:off x="648979" y="4203519"/>
            <a:ext cx="10889620"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1">
                    <a:lumMod val="50000"/>
                  </a:schemeClr>
                </a:solidFill>
                <a:latin typeface="Bahnschrift Condensed" panose="020B0502040204020203" pitchFamily="34" charset="0"/>
              </a:rPr>
              <a:t>This graph shows the attrition rate vs monthly income stats of all the departments.</a:t>
            </a:r>
          </a:p>
          <a:p>
            <a:pPr marL="285750" indent="-285750">
              <a:buFont typeface="Wingdings" panose="05000000000000000000" pitchFamily="2" charset="2"/>
              <a:buChar char="Ø"/>
            </a:pPr>
            <a:r>
              <a:rPr lang="en-US" dirty="0">
                <a:solidFill>
                  <a:schemeClr val="accent1">
                    <a:lumMod val="50000"/>
                  </a:schemeClr>
                </a:solidFill>
                <a:latin typeface="Bahnschrift Condensed" panose="020B0502040204020203" pitchFamily="34" charset="0"/>
              </a:rPr>
              <a:t>Attrition rate shows minor variation around 50% across monthly income bins, suggesting balanced turnover with consistent patterns but no clear linear correlation visually depicted in the chart.</a:t>
            </a:r>
          </a:p>
          <a:p>
            <a:pPr marL="285750" indent="-285750">
              <a:buFont typeface="Wingdings" panose="05000000000000000000" pitchFamily="2" charset="2"/>
              <a:buChar char="Ø"/>
            </a:pPr>
            <a:r>
              <a:rPr lang="en-US" dirty="0">
                <a:solidFill>
                  <a:schemeClr val="accent1">
                    <a:lumMod val="50000"/>
                  </a:schemeClr>
                </a:solidFill>
                <a:latin typeface="Bahnschrift Condensed" panose="020B0502040204020203" pitchFamily="34" charset="0"/>
              </a:rPr>
              <a:t>Attrition rate exhibit fluctuating but generally stable trends.</a:t>
            </a:r>
          </a:p>
          <a:p>
            <a:pPr marL="285750" indent="-285750">
              <a:buFont typeface="Wingdings" panose="05000000000000000000" pitchFamily="2" charset="2"/>
              <a:buChar char="Ø"/>
            </a:pPr>
            <a:r>
              <a:rPr lang="en-US" dirty="0">
                <a:solidFill>
                  <a:schemeClr val="accent1">
                    <a:lumMod val="50000"/>
                  </a:schemeClr>
                </a:solidFill>
                <a:latin typeface="Bahnschrift Condensed" panose="020B0502040204020203" pitchFamily="34" charset="0"/>
              </a:rPr>
              <a:t>Possible reason for attrition include job dissatisfaction, market demand with better offers and potential salary concerns.</a:t>
            </a:r>
          </a:p>
          <a:p>
            <a:pPr marL="285750" indent="-285750">
              <a:buFont typeface="Wingdings" panose="05000000000000000000" pitchFamily="2" charset="2"/>
              <a:buChar char="Ø"/>
            </a:pPr>
            <a:r>
              <a:rPr lang="en-US" dirty="0">
                <a:solidFill>
                  <a:schemeClr val="accent1">
                    <a:lumMod val="50000"/>
                  </a:schemeClr>
                </a:solidFill>
                <a:latin typeface="Bahnschrift Condensed" panose="020B0502040204020203" pitchFamily="34" charset="0"/>
              </a:rPr>
              <a:t>Recommendation actions involves salary analysis for competitiveness and implementing  retention programs like career development and mentorship.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0574" y="1341653"/>
            <a:ext cx="4692444" cy="4955909"/>
          </a:xfrm>
        </p:spPr>
        <p:txBody>
          <a:bodyPr>
            <a:normAutofit/>
          </a:bodyPr>
          <a:lstStyle/>
          <a:p>
            <a:r>
              <a:rPr lang="en-US" sz="2400" dirty="0">
                <a:latin typeface="Bahnschrift Condensed" panose="020B0502040204020203" pitchFamily="34" charset="0"/>
              </a:rPr>
              <a:t>Due to rapid growth in salary and rapidly evolving technology younger generation prefer to spend more years in software.</a:t>
            </a:r>
          </a:p>
          <a:p>
            <a:r>
              <a:rPr lang="en-US" sz="2400" dirty="0">
                <a:latin typeface="Bahnschrift Condensed" panose="020B0502040204020203" pitchFamily="34" charset="0"/>
              </a:rPr>
              <a:t>Less people shows ability in the Research and development department.</a:t>
            </a:r>
          </a:p>
          <a:p>
            <a:r>
              <a:rPr lang="en-US" sz="2400" dirty="0">
                <a:latin typeface="Bahnschrift Condensed" panose="020B0502040204020203" pitchFamily="34" charset="0"/>
              </a:rPr>
              <a:t>In sales department, they receive additional commissions for their hard work, as their job involves interacting with the clients.</a:t>
            </a:r>
          </a:p>
          <a:p>
            <a:r>
              <a:rPr lang="en-US" sz="2400" dirty="0">
                <a:latin typeface="Bahnschrift Condensed" panose="020B0502040204020203" pitchFamily="34" charset="0"/>
              </a:rPr>
              <a:t>These differences in working years are also found due to industry trends, company practices and geographic locations.</a:t>
            </a:r>
          </a:p>
        </p:txBody>
      </p:sp>
      <p:pic>
        <p:nvPicPr>
          <p:cNvPr id="5" name="Picture 4"/>
          <p:cNvPicPr>
            <a:picLocks noChangeAspect="1"/>
          </p:cNvPicPr>
          <p:nvPr/>
        </p:nvPicPr>
        <p:blipFill>
          <a:blip r:embed="rId2"/>
          <a:stretch>
            <a:fillRect/>
          </a:stretch>
        </p:blipFill>
        <p:spPr>
          <a:xfrm>
            <a:off x="1323886" y="3644113"/>
            <a:ext cx="4746836" cy="2988411"/>
          </a:xfrm>
          <a:prstGeom prst="rect">
            <a:avLst/>
          </a:prstGeom>
        </p:spPr>
      </p:pic>
      <p:pic>
        <p:nvPicPr>
          <p:cNvPr id="7" name="Picture 6"/>
          <p:cNvPicPr>
            <a:picLocks noChangeAspect="1"/>
          </p:cNvPicPr>
          <p:nvPr/>
        </p:nvPicPr>
        <p:blipFill>
          <a:blip r:embed="rId3"/>
          <a:stretch>
            <a:fillRect/>
          </a:stretch>
        </p:blipFill>
        <p:spPr>
          <a:xfrm>
            <a:off x="1323886" y="1191997"/>
            <a:ext cx="4772113" cy="2213311"/>
          </a:xfrm>
          <a:prstGeom prst="rect">
            <a:avLst/>
          </a:prstGeom>
        </p:spPr>
      </p:pic>
      <p:sp>
        <p:nvSpPr>
          <p:cNvPr id="8" name="Rectangle 7"/>
          <p:cNvSpPr/>
          <p:nvPr/>
        </p:nvSpPr>
        <p:spPr>
          <a:xfrm>
            <a:off x="838199" y="225476"/>
            <a:ext cx="10414819" cy="64237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latin typeface="Bahnschrift Condensed" panose="020B0502040204020203" pitchFamily="34" charset="0"/>
              </a:rPr>
              <a:t>Average Working Year For Each </a:t>
            </a:r>
            <a:r>
              <a:rPr lang="en-US" sz="2400" dirty="0" err="1">
                <a:latin typeface="Bahnschrift Condensed" panose="020B0502040204020203" pitchFamily="34" charset="0"/>
              </a:rPr>
              <a:t>Depatment</a:t>
            </a:r>
            <a:endParaRPr lang="en-US" sz="2400" dirty="0">
              <a:latin typeface="Bahnschrift Condensed"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alpha val="82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485" y="1180854"/>
            <a:ext cx="4655574" cy="3119807"/>
          </a:xfrm>
        </p:spPr>
        <p:txBody>
          <a:bodyPr>
            <a:normAutofit lnSpcReduction="10000"/>
          </a:bodyPr>
          <a:lstStyle/>
          <a:p>
            <a:r>
              <a:rPr lang="en-US" sz="2000" dirty="0">
                <a:latin typeface="Bahnschrift Condensed" panose="020B0502040204020203" pitchFamily="34" charset="0"/>
              </a:rPr>
              <a:t>The graph shows the job role verses work life balance.</a:t>
            </a:r>
          </a:p>
          <a:p>
            <a:r>
              <a:rPr lang="en-US" sz="2000" dirty="0">
                <a:latin typeface="Bahnschrift Condensed" panose="020B0502040204020203" pitchFamily="34" charset="0"/>
              </a:rPr>
              <a:t>Work life balance status is average, poor, good and excellent.</a:t>
            </a:r>
          </a:p>
          <a:p>
            <a:r>
              <a:rPr lang="en-US" sz="2000" dirty="0">
                <a:latin typeface="Bahnschrift Condensed" panose="020B0502040204020203" pitchFamily="34" charset="0"/>
              </a:rPr>
              <a:t>As per the chart, the work life balance for all department is approximately same.</a:t>
            </a:r>
          </a:p>
          <a:p>
            <a:r>
              <a:rPr lang="en-US" sz="2000" dirty="0">
                <a:latin typeface="Bahnschrift Condensed" panose="020B0502040204020203" pitchFamily="34" charset="0"/>
              </a:rPr>
              <a:t>The pursuit of a balanced  life is not compromise but a strategic investment. It’s a recognition that personal growth. Relationship and rejuvenation are foundational to excelling in any job role. </a:t>
            </a:r>
          </a:p>
        </p:txBody>
      </p:sp>
      <p:pic>
        <p:nvPicPr>
          <p:cNvPr id="9" name="Picture 8"/>
          <p:cNvPicPr>
            <a:picLocks noChangeAspect="1"/>
          </p:cNvPicPr>
          <p:nvPr/>
        </p:nvPicPr>
        <p:blipFill rotWithShape="1">
          <a:blip r:embed="rId2"/>
          <a:srcRect l="4330"/>
          <a:stretch/>
        </p:blipFill>
        <p:spPr>
          <a:xfrm>
            <a:off x="4803059" y="1666240"/>
            <a:ext cx="7054847" cy="4010906"/>
          </a:xfrm>
          <a:prstGeom prst="rect">
            <a:avLst/>
          </a:prstGeom>
        </p:spPr>
      </p:pic>
      <p:pic>
        <p:nvPicPr>
          <p:cNvPr id="11" name="Picture 10"/>
          <p:cNvPicPr>
            <a:picLocks noChangeAspect="1"/>
          </p:cNvPicPr>
          <p:nvPr/>
        </p:nvPicPr>
        <p:blipFill>
          <a:blip r:embed="rId3"/>
          <a:stretch>
            <a:fillRect/>
          </a:stretch>
        </p:blipFill>
        <p:spPr>
          <a:xfrm>
            <a:off x="334094" y="4522870"/>
            <a:ext cx="4321480" cy="2072631"/>
          </a:xfrm>
          <a:prstGeom prst="rect">
            <a:avLst/>
          </a:prstGeom>
        </p:spPr>
      </p:pic>
      <p:sp>
        <p:nvSpPr>
          <p:cNvPr id="12" name="Rectangle 11"/>
          <p:cNvSpPr/>
          <p:nvPr/>
        </p:nvSpPr>
        <p:spPr>
          <a:xfrm>
            <a:off x="839674" y="262499"/>
            <a:ext cx="10546081" cy="69614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Bahnschrift Condensed" panose="020B0502040204020203" pitchFamily="34" charset="0"/>
              </a:rPr>
              <a:t>Job Role Vs Work Life Balance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642</Words>
  <Application>Microsoft Office PowerPoint</Application>
  <PresentationFormat>Widescreen</PresentationFormat>
  <Paragraphs>71</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vt:lpstr>
      <vt:lpstr>Bahnschrift Condensed</vt:lpstr>
      <vt:lpstr>Calibri</vt:lpstr>
      <vt:lpstr>Calibri Light</vt:lpstr>
      <vt:lpstr>Wingdings</vt:lpstr>
      <vt:lpstr>Office Theme</vt:lpstr>
      <vt:lpstr>PowerPoint Presentation</vt:lpstr>
      <vt:lpstr>PowerPoint Presentation</vt:lpstr>
      <vt:lpstr>PowerPoint Presentation</vt:lpstr>
      <vt:lpstr>PowerPoint Presentation</vt:lpstr>
      <vt:lpstr>Kpi Analysis, Insights And Recommendation</vt:lpstr>
      <vt:lpstr>PowerPoint Presentation</vt:lpstr>
      <vt:lpstr>PowerPoint Presentation</vt:lpstr>
      <vt:lpstr>PowerPoint Presentation</vt:lpstr>
      <vt:lpstr>PowerPoint Presentation</vt:lpstr>
      <vt:lpstr>PowerPoint Presentation</vt:lpstr>
      <vt:lpstr>Excel dashboard</vt:lpstr>
      <vt:lpstr>Power Bi dashboard</vt:lpstr>
      <vt:lpstr>Tableau Dashboard</vt:lpstr>
      <vt:lpstr>SQL</vt:lpstr>
      <vt:lpstr>SQL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Bhavana Reddy</dc:creator>
  <cp:lastModifiedBy>Sakshi Talware</cp:lastModifiedBy>
  <cp:revision>3</cp:revision>
  <dcterms:created xsi:type="dcterms:W3CDTF">2024-07-26T12:41:00Z</dcterms:created>
  <dcterms:modified xsi:type="dcterms:W3CDTF">2024-07-29T21:29:05Z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8D652FDA5CCC4B6287CCFEE47795CE40_13</vt:lpwstr>
  </property>
  <property fmtid="{D5CDD505-2E9C-101B-9397-08002B2CF9AE}" pid="3" name="KSOProductBuildVer">
    <vt:lpwstr>1033-12.2.0.17153</vt:lpwstr>
  </property>
</Properties>
</file>