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25" autoAdjust="0"/>
    <p:restoredTop sz="94660"/>
  </p:normalViewPr>
  <p:slideViewPr>
    <p:cSldViewPr snapToGrid="0">
      <p:cViewPr>
        <p:scale>
          <a:sx n="55" d="100"/>
          <a:sy n="55" d="100"/>
        </p:scale>
        <p:origin x="492" y="4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AC1D-0D39-DA2E-2798-68A3F65D90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902E68-1414-A816-2691-DE7163836F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839C24-AAB6-AE4F-588C-48709F068E7B}"/>
              </a:ext>
            </a:extLst>
          </p:cNvPr>
          <p:cNvSpPr>
            <a:spLocks noGrp="1"/>
          </p:cNvSpPr>
          <p:nvPr>
            <p:ph type="dt" sz="half" idx="10"/>
          </p:nvPr>
        </p:nvSpPr>
        <p:spPr/>
        <p:txBody>
          <a:bodyPr/>
          <a:lstStyle/>
          <a:p>
            <a:fld id="{9EFC6131-37DC-43CB-BF06-C9DA764FCFFA}" type="datetimeFigureOut">
              <a:rPr lang="en-IN" smtClean="0"/>
              <a:t>14-08-2025</a:t>
            </a:fld>
            <a:endParaRPr lang="en-IN"/>
          </a:p>
        </p:txBody>
      </p:sp>
      <p:sp>
        <p:nvSpPr>
          <p:cNvPr id="5" name="Footer Placeholder 4">
            <a:extLst>
              <a:ext uri="{FF2B5EF4-FFF2-40B4-BE49-F238E27FC236}">
                <a16:creationId xmlns:a16="http://schemas.microsoft.com/office/drawing/2014/main" id="{596BEBF6-3F1B-BDDC-9416-74B80165AB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3D3F03-DDD1-4F73-F77F-E070ED0D6A75}"/>
              </a:ext>
            </a:extLst>
          </p:cNvPr>
          <p:cNvSpPr>
            <a:spLocks noGrp="1"/>
          </p:cNvSpPr>
          <p:nvPr>
            <p:ph type="sldNum" sz="quarter" idx="12"/>
          </p:nvPr>
        </p:nvSpPr>
        <p:spPr/>
        <p:txBody>
          <a:bodyPr/>
          <a:lstStyle/>
          <a:p>
            <a:fld id="{AB9115EE-5F82-4F2F-9C36-68A01B1E3CB9}" type="slidenum">
              <a:rPr lang="en-IN" smtClean="0"/>
              <a:t>‹#›</a:t>
            </a:fld>
            <a:endParaRPr lang="en-IN"/>
          </a:p>
        </p:txBody>
      </p:sp>
    </p:spTree>
    <p:extLst>
      <p:ext uri="{BB962C8B-B14F-4D97-AF65-F5344CB8AC3E}">
        <p14:creationId xmlns:p14="http://schemas.microsoft.com/office/powerpoint/2010/main" val="4248887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5062-1951-ACC6-EECB-F45B9CB58A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B550F3-8145-F8EA-B869-456776F227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7079B-79A9-F10E-E332-1CDE4B9708C8}"/>
              </a:ext>
            </a:extLst>
          </p:cNvPr>
          <p:cNvSpPr>
            <a:spLocks noGrp="1"/>
          </p:cNvSpPr>
          <p:nvPr>
            <p:ph type="dt" sz="half" idx="10"/>
          </p:nvPr>
        </p:nvSpPr>
        <p:spPr/>
        <p:txBody>
          <a:bodyPr/>
          <a:lstStyle/>
          <a:p>
            <a:fld id="{9EFC6131-37DC-43CB-BF06-C9DA764FCFFA}" type="datetimeFigureOut">
              <a:rPr lang="en-IN" smtClean="0"/>
              <a:t>14-08-2025</a:t>
            </a:fld>
            <a:endParaRPr lang="en-IN"/>
          </a:p>
        </p:txBody>
      </p:sp>
      <p:sp>
        <p:nvSpPr>
          <p:cNvPr id="5" name="Footer Placeholder 4">
            <a:extLst>
              <a:ext uri="{FF2B5EF4-FFF2-40B4-BE49-F238E27FC236}">
                <a16:creationId xmlns:a16="http://schemas.microsoft.com/office/drawing/2014/main" id="{08E09793-0896-5B62-D7A4-991068507F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64960A-A6AA-134F-8323-54C92A8EA751}"/>
              </a:ext>
            </a:extLst>
          </p:cNvPr>
          <p:cNvSpPr>
            <a:spLocks noGrp="1"/>
          </p:cNvSpPr>
          <p:nvPr>
            <p:ph type="sldNum" sz="quarter" idx="12"/>
          </p:nvPr>
        </p:nvSpPr>
        <p:spPr/>
        <p:txBody>
          <a:bodyPr/>
          <a:lstStyle/>
          <a:p>
            <a:fld id="{AB9115EE-5F82-4F2F-9C36-68A01B1E3CB9}" type="slidenum">
              <a:rPr lang="en-IN" smtClean="0"/>
              <a:t>‹#›</a:t>
            </a:fld>
            <a:endParaRPr lang="en-IN"/>
          </a:p>
        </p:txBody>
      </p:sp>
    </p:spTree>
    <p:extLst>
      <p:ext uri="{BB962C8B-B14F-4D97-AF65-F5344CB8AC3E}">
        <p14:creationId xmlns:p14="http://schemas.microsoft.com/office/powerpoint/2010/main" val="1709911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740881-0D2F-B87E-3389-4927B4BEE2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4DC574-A459-4119-6AA5-D062256F0F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3EAF3C-619B-CCE3-5422-DCCE9E2C16D5}"/>
              </a:ext>
            </a:extLst>
          </p:cNvPr>
          <p:cNvSpPr>
            <a:spLocks noGrp="1"/>
          </p:cNvSpPr>
          <p:nvPr>
            <p:ph type="dt" sz="half" idx="10"/>
          </p:nvPr>
        </p:nvSpPr>
        <p:spPr/>
        <p:txBody>
          <a:bodyPr/>
          <a:lstStyle/>
          <a:p>
            <a:fld id="{9EFC6131-37DC-43CB-BF06-C9DA764FCFFA}" type="datetimeFigureOut">
              <a:rPr lang="en-IN" smtClean="0"/>
              <a:t>14-08-2025</a:t>
            </a:fld>
            <a:endParaRPr lang="en-IN"/>
          </a:p>
        </p:txBody>
      </p:sp>
      <p:sp>
        <p:nvSpPr>
          <p:cNvPr id="5" name="Footer Placeholder 4">
            <a:extLst>
              <a:ext uri="{FF2B5EF4-FFF2-40B4-BE49-F238E27FC236}">
                <a16:creationId xmlns:a16="http://schemas.microsoft.com/office/drawing/2014/main" id="{2B159168-A6CF-02F5-7F42-594533236C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A2FCCD-08D9-5BE7-AFA9-A5506B55BD6F}"/>
              </a:ext>
            </a:extLst>
          </p:cNvPr>
          <p:cNvSpPr>
            <a:spLocks noGrp="1"/>
          </p:cNvSpPr>
          <p:nvPr>
            <p:ph type="sldNum" sz="quarter" idx="12"/>
          </p:nvPr>
        </p:nvSpPr>
        <p:spPr/>
        <p:txBody>
          <a:bodyPr/>
          <a:lstStyle/>
          <a:p>
            <a:fld id="{AB9115EE-5F82-4F2F-9C36-68A01B1E3CB9}" type="slidenum">
              <a:rPr lang="en-IN" smtClean="0"/>
              <a:t>‹#›</a:t>
            </a:fld>
            <a:endParaRPr lang="en-IN"/>
          </a:p>
        </p:txBody>
      </p:sp>
    </p:spTree>
    <p:extLst>
      <p:ext uri="{BB962C8B-B14F-4D97-AF65-F5344CB8AC3E}">
        <p14:creationId xmlns:p14="http://schemas.microsoft.com/office/powerpoint/2010/main" val="2694583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623A-895D-A9C4-E493-0D1E418C97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57BC20-DAE0-2A56-5D33-C3FEAA8665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A6684D-F1E3-266F-D9AB-3C55BC832734}"/>
              </a:ext>
            </a:extLst>
          </p:cNvPr>
          <p:cNvSpPr>
            <a:spLocks noGrp="1"/>
          </p:cNvSpPr>
          <p:nvPr>
            <p:ph type="dt" sz="half" idx="10"/>
          </p:nvPr>
        </p:nvSpPr>
        <p:spPr/>
        <p:txBody>
          <a:bodyPr/>
          <a:lstStyle/>
          <a:p>
            <a:fld id="{9EFC6131-37DC-43CB-BF06-C9DA764FCFFA}" type="datetimeFigureOut">
              <a:rPr lang="en-IN" smtClean="0"/>
              <a:t>14-08-2025</a:t>
            </a:fld>
            <a:endParaRPr lang="en-IN"/>
          </a:p>
        </p:txBody>
      </p:sp>
      <p:sp>
        <p:nvSpPr>
          <p:cNvPr id="5" name="Footer Placeholder 4">
            <a:extLst>
              <a:ext uri="{FF2B5EF4-FFF2-40B4-BE49-F238E27FC236}">
                <a16:creationId xmlns:a16="http://schemas.microsoft.com/office/drawing/2014/main" id="{A0181019-2779-5577-291F-A29165CAA8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62FE05-FFBD-22F8-AB36-9D99338479F6}"/>
              </a:ext>
            </a:extLst>
          </p:cNvPr>
          <p:cNvSpPr>
            <a:spLocks noGrp="1"/>
          </p:cNvSpPr>
          <p:nvPr>
            <p:ph type="sldNum" sz="quarter" idx="12"/>
          </p:nvPr>
        </p:nvSpPr>
        <p:spPr/>
        <p:txBody>
          <a:bodyPr/>
          <a:lstStyle/>
          <a:p>
            <a:fld id="{AB9115EE-5F82-4F2F-9C36-68A01B1E3CB9}" type="slidenum">
              <a:rPr lang="en-IN" smtClean="0"/>
              <a:t>‹#›</a:t>
            </a:fld>
            <a:endParaRPr lang="en-IN"/>
          </a:p>
        </p:txBody>
      </p:sp>
    </p:spTree>
    <p:extLst>
      <p:ext uri="{BB962C8B-B14F-4D97-AF65-F5344CB8AC3E}">
        <p14:creationId xmlns:p14="http://schemas.microsoft.com/office/powerpoint/2010/main" val="481550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A034A-0DB7-B2A0-EE72-48DF4BF3AC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01843A-8EAC-B19E-8375-7A1FB40A0EC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52CBB0-08DB-185F-427F-11DEA87D9377}"/>
              </a:ext>
            </a:extLst>
          </p:cNvPr>
          <p:cNvSpPr>
            <a:spLocks noGrp="1"/>
          </p:cNvSpPr>
          <p:nvPr>
            <p:ph type="dt" sz="half" idx="10"/>
          </p:nvPr>
        </p:nvSpPr>
        <p:spPr/>
        <p:txBody>
          <a:bodyPr/>
          <a:lstStyle/>
          <a:p>
            <a:fld id="{9EFC6131-37DC-43CB-BF06-C9DA764FCFFA}" type="datetimeFigureOut">
              <a:rPr lang="en-IN" smtClean="0"/>
              <a:t>14-08-2025</a:t>
            </a:fld>
            <a:endParaRPr lang="en-IN"/>
          </a:p>
        </p:txBody>
      </p:sp>
      <p:sp>
        <p:nvSpPr>
          <p:cNvPr id="5" name="Footer Placeholder 4">
            <a:extLst>
              <a:ext uri="{FF2B5EF4-FFF2-40B4-BE49-F238E27FC236}">
                <a16:creationId xmlns:a16="http://schemas.microsoft.com/office/drawing/2014/main" id="{BB658989-D11C-CD41-881F-9AED64D6F2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7BD945-5120-ECE2-4B5B-B739E5768271}"/>
              </a:ext>
            </a:extLst>
          </p:cNvPr>
          <p:cNvSpPr>
            <a:spLocks noGrp="1"/>
          </p:cNvSpPr>
          <p:nvPr>
            <p:ph type="sldNum" sz="quarter" idx="12"/>
          </p:nvPr>
        </p:nvSpPr>
        <p:spPr/>
        <p:txBody>
          <a:bodyPr/>
          <a:lstStyle/>
          <a:p>
            <a:fld id="{AB9115EE-5F82-4F2F-9C36-68A01B1E3CB9}" type="slidenum">
              <a:rPr lang="en-IN" smtClean="0"/>
              <a:t>‹#›</a:t>
            </a:fld>
            <a:endParaRPr lang="en-IN"/>
          </a:p>
        </p:txBody>
      </p:sp>
    </p:spTree>
    <p:extLst>
      <p:ext uri="{BB962C8B-B14F-4D97-AF65-F5344CB8AC3E}">
        <p14:creationId xmlns:p14="http://schemas.microsoft.com/office/powerpoint/2010/main" val="1034632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E974-0F2E-A0EE-15D4-EDDA01BF15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F9D2D0-1F3A-D7A3-400B-9CECA8F8CD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901D51-C285-B1FA-3E03-AE4D87F624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71758A-ACF5-2C93-B3F4-CB9E429E5BAE}"/>
              </a:ext>
            </a:extLst>
          </p:cNvPr>
          <p:cNvSpPr>
            <a:spLocks noGrp="1"/>
          </p:cNvSpPr>
          <p:nvPr>
            <p:ph type="dt" sz="half" idx="10"/>
          </p:nvPr>
        </p:nvSpPr>
        <p:spPr/>
        <p:txBody>
          <a:bodyPr/>
          <a:lstStyle/>
          <a:p>
            <a:fld id="{9EFC6131-37DC-43CB-BF06-C9DA764FCFFA}" type="datetimeFigureOut">
              <a:rPr lang="en-IN" smtClean="0"/>
              <a:t>14-08-2025</a:t>
            </a:fld>
            <a:endParaRPr lang="en-IN"/>
          </a:p>
        </p:txBody>
      </p:sp>
      <p:sp>
        <p:nvSpPr>
          <p:cNvPr id="6" name="Footer Placeholder 5">
            <a:extLst>
              <a:ext uri="{FF2B5EF4-FFF2-40B4-BE49-F238E27FC236}">
                <a16:creationId xmlns:a16="http://schemas.microsoft.com/office/drawing/2014/main" id="{616E322C-5476-1353-7172-F5AA83362C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8DAD16-9618-C34E-5B96-55D3A5E16360}"/>
              </a:ext>
            </a:extLst>
          </p:cNvPr>
          <p:cNvSpPr>
            <a:spLocks noGrp="1"/>
          </p:cNvSpPr>
          <p:nvPr>
            <p:ph type="sldNum" sz="quarter" idx="12"/>
          </p:nvPr>
        </p:nvSpPr>
        <p:spPr/>
        <p:txBody>
          <a:bodyPr/>
          <a:lstStyle/>
          <a:p>
            <a:fld id="{AB9115EE-5F82-4F2F-9C36-68A01B1E3CB9}" type="slidenum">
              <a:rPr lang="en-IN" smtClean="0"/>
              <a:t>‹#›</a:t>
            </a:fld>
            <a:endParaRPr lang="en-IN"/>
          </a:p>
        </p:txBody>
      </p:sp>
    </p:spTree>
    <p:extLst>
      <p:ext uri="{BB962C8B-B14F-4D97-AF65-F5344CB8AC3E}">
        <p14:creationId xmlns:p14="http://schemas.microsoft.com/office/powerpoint/2010/main" val="267998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527FF-E116-FF6F-C454-5B0AE999B5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907BD9-2C4B-12B5-8D2E-02F0972C41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D4271F-B599-8ACF-9723-62F0E18B71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302377-B113-D1F4-09DA-6A4150D41C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14DC9A-66AF-3302-A7EC-06DAEA243D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8F92B3-EE06-B061-92E8-FBEBC48F188F}"/>
              </a:ext>
            </a:extLst>
          </p:cNvPr>
          <p:cNvSpPr>
            <a:spLocks noGrp="1"/>
          </p:cNvSpPr>
          <p:nvPr>
            <p:ph type="dt" sz="half" idx="10"/>
          </p:nvPr>
        </p:nvSpPr>
        <p:spPr/>
        <p:txBody>
          <a:bodyPr/>
          <a:lstStyle/>
          <a:p>
            <a:fld id="{9EFC6131-37DC-43CB-BF06-C9DA764FCFFA}" type="datetimeFigureOut">
              <a:rPr lang="en-IN" smtClean="0"/>
              <a:t>14-08-2025</a:t>
            </a:fld>
            <a:endParaRPr lang="en-IN"/>
          </a:p>
        </p:txBody>
      </p:sp>
      <p:sp>
        <p:nvSpPr>
          <p:cNvPr id="8" name="Footer Placeholder 7">
            <a:extLst>
              <a:ext uri="{FF2B5EF4-FFF2-40B4-BE49-F238E27FC236}">
                <a16:creationId xmlns:a16="http://schemas.microsoft.com/office/drawing/2014/main" id="{2293245E-9CD6-A635-72D6-DF39E9B54A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0D4F6C-6C9E-366A-5A1D-036B14B0AB8F}"/>
              </a:ext>
            </a:extLst>
          </p:cNvPr>
          <p:cNvSpPr>
            <a:spLocks noGrp="1"/>
          </p:cNvSpPr>
          <p:nvPr>
            <p:ph type="sldNum" sz="quarter" idx="12"/>
          </p:nvPr>
        </p:nvSpPr>
        <p:spPr/>
        <p:txBody>
          <a:bodyPr/>
          <a:lstStyle/>
          <a:p>
            <a:fld id="{AB9115EE-5F82-4F2F-9C36-68A01B1E3CB9}" type="slidenum">
              <a:rPr lang="en-IN" smtClean="0"/>
              <a:t>‹#›</a:t>
            </a:fld>
            <a:endParaRPr lang="en-IN"/>
          </a:p>
        </p:txBody>
      </p:sp>
    </p:spTree>
    <p:extLst>
      <p:ext uri="{BB962C8B-B14F-4D97-AF65-F5344CB8AC3E}">
        <p14:creationId xmlns:p14="http://schemas.microsoft.com/office/powerpoint/2010/main" val="1000746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038FF-153F-87E8-EF87-5FEF9A9A02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052D04-B8AD-7A8F-44BC-788675A47950}"/>
              </a:ext>
            </a:extLst>
          </p:cNvPr>
          <p:cNvSpPr>
            <a:spLocks noGrp="1"/>
          </p:cNvSpPr>
          <p:nvPr>
            <p:ph type="dt" sz="half" idx="10"/>
          </p:nvPr>
        </p:nvSpPr>
        <p:spPr/>
        <p:txBody>
          <a:bodyPr/>
          <a:lstStyle/>
          <a:p>
            <a:fld id="{9EFC6131-37DC-43CB-BF06-C9DA764FCFFA}" type="datetimeFigureOut">
              <a:rPr lang="en-IN" smtClean="0"/>
              <a:t>14-08-2025</a:t>
            </a:fld>
            <a:endParaRPr lang="en-IN"/>
          </a:p>
        </p:txBody>
      </p:sp>
      <p:sp>
        <p:nvSpPr>
          <p:cNvPr id="4" name="Footer Placeholder 3">
            <a:extLst>
              <a:ext uri="{FF2B5EF4-FFF2-40B4-BE49-F238E27FC236}">
                <a16:creationId xmlns:a16="http://schemas.microsoft.com/office/drawing/2014/main" id="{4E2E9488-1DE2-C190-226C-CB56E7C20C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4F0EAB8-6378-BD57-5215-33E6C09075B3}"/>
              </a:ext>
            </a:extLst>
          </p:cNvPr>
          <p:cNvSpPr>
            <a:spLocks noGrp="1"/>
          </p:cNvSpPr>
          <p:nvPr>
            <p:ph type="sldNum" sz="quarter" idx="12"/>
          </p:nvPr>
        </p:nvSpPr>
        <p:spPr/>
        <p:txBody>
          <a:bodyPr/>
          <a:lstStyle/>
          <a:p>
            <a:fld id="{AB9115EE-5F82-4F2F-9C36-68A01B1E3CB9}" type="slidenum">
              <a:rPr lang="en-IN" smtClean="0"/>
              <a:t>‹#›</a:t>
            </a:fld>
            <a:endParaRPr lang="en-IN"/>
          </a:p>
        </p:txBody>
      </p:sp>
    </p:spTree>
    <p:extLst>
      <p:ext uri="{BB962C8B-B14F-4D97-AF65-F5344CB8AC3E}">
        <p14:creationId xmlns:p14="http://schemas.microsoft.com/office/powerpoint/2010/main" val="38635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F03223-103C-FFFF-9C98-4485DFC61130}"/>
              </a:ext>
            </a:extLst>
          </p:cNvPr>
          <p:cNvSpPr>
            <a:spLocks noGrp="1"/>
          </p:cNvSpPr>
          <p:nvPr>
            <p:ph type="dt" sz="half" idx="10"/>
          </p:nvPr>
        </p:nvSpPr>
        <p:spPr/>
        <p:txBody>
          <a:bodyPr/>
          <a:lstStyle/>
          <a:p>
            <a:fld id="{9EFC6131-37DC-43CB-BF06-C9DA764FCFFA}" type="datetimeFigureOut">
              <a:rPr lang="en-IN" smtClean="0"/>
              <a:t>14-08-2025</a:t>
            </a:fld>
            <a:endParaRPr lang="en-IN"/>
          </a:p>
        </p:txBody>
      </p:sp>
      <p:sp>
        <p:nvSpPr>
          <p:cNvPr id="3" name="Footer Placeholder 2">
            <a:extLst>
              <a:ext uri="{FF2B5EF4-FFF2-40B4-BE49-F238E27FC236}">
                <a16:creationId xmlns:a16="http://schemas.microsoft.com/office/drawing/2014/main" id="{1C15D790-03D3-9038-9737-DA0005989E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7D6FF9-521B-9BA5-2888-DE93AD8D8F25}"/>
              </a:ext>
            </a:extLst>
          </p:cNvPr>
          <p:cNvSpPr>
            <a:spLocks noGrp="1"/>
          </p:cNvSpPr>
          <p:nvPr>
            <p:ph type="sldNum" sz="quarter" idx="12"/>
          </p:nvPr>
        </p:nvSpPr>
        <p:spPr/>
        <p:txBody>
          <a:bodyPr/>
          <a:lstStyle/>
          <a:p>
            <a:fld id="{AB9115EE-5F82-4F2F-9C36-68A01B1E3CB9}" type="slidenum">
              <a:rPr lang="en-IN" smtClean="0"/>
              <a:t>‹#›</a:t>
            </a:fld>
            <a:endParaRPr lang="en-IN"/>
          </a:p>
        </p:txBody>
      </p:sp>
    </p:spTree>
    <p:extLst>
      <p:ext uri="{BB962C8B-B14F-4D97-AF65-F5344CB8AC3E}">
        <p14:creationId xmlns:p14="http://schemas.microsoft.com/office/powerpoint/2010/main" val="292122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72727-F997-8C3B-5E1E-B35C7FDB39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639494-A6FC-DF71-A272-A4E45B9F4D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A1C9FD-7E2D-48D1-3391-8ECB25835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905A4B-D869-E8E7-AAF3-879AA6D4D63A}"/>
              </a:ext>
            </a:extLst>
          </p:cNvPr>
          <p:cNvSpPr>
            <a:spLocks noGrp="1"/>
          </p:cNvSpPr>
          <p:nvPr>
            <p:ph type="dt" sz="half" idx="10"/>
          </p:nvPr>
        </p:nvSpPr>
        <p:spPr/>
        <p:txBody>
          <a:bodyPr/>
          <a:lstStyle/>
          <a:p>
            <a:fld id="{9EFC6131-37DC-43CB-BF06-C9DA764FCFFA}" type="datetimeFigureOut">
              <a:rPr lang="en-IN" smtClean="0"/>
              <a:t>14-08-2025</a:t>
            </a:fld>
            <a:endParaRPr lang="en-IN"/>
          </a:p>
        </p:txBody>
      </p:sp>
      <p:sp>
        <p:nvSpPr>
          <p:cNvPr id="6" name="Footer Placeholder 5">
            <a:extLst>
              <a:ext uri="{FF2B5EF4-FFF2-40B4-BE49-F238E27FC236}">
                <a16:creationId xmlns:a16="http://schemas.microsoft.com/office/drawing/2014/main" id="{7E99F4C7-6C51-35D8-6AD9-831DD981E2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2EF782-1662-C601-D9BE-46FF3434803E}"/>
              </a:ext>
            </a:extLst>
          </p:cNvPr>
          <p:cNvSpPr>
            <a:spLocks noGrp="1"/>
          </p:cNvSpPr>
          <p:nvPr>
            <p:ph type="sldNum" sz="quarter" idx="12"/>
          </p:nvPr>
        </p:nvSpPr>
        <p:spPr/>
        <p:txBody>
          <a:bodyPr/>
          <a:lstStyle/>
          <a:p>
            <a:fld id="{AB9115EE-5F82-4F2F-9C36-68A01B1E3CB9}" type="slidenum">
              <a:rPr lang="en-IN" smtClean="0"/>
              <a:t>‹#›</a:t>
            </a:fld>
            <a:endParaRPr lang="en-IN"/>
          </a:p>
        </p:txBody>
      </p:sp>
    </p:spTree>
    <p:extLst>
      <p:ext uri="{BB962C8B-B14F-4D97-AF65-F5344CB8AC3E}">
        <p14:creationId xmlns:p14="http://schemas.microsoft.com/office/powerpoint/2010/main" val="16265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2E64-AB46-D550-7482-1FB638D713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1DBED4-05C8-F1DE-B8D8-3669AF0E39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45A1D2-4154-1A23-8F94-0D43EC48A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9E8F07-0C37-F811-9F31-BB2C27624B49}"/>
              </a:ext>
            </a:extLst>
          </p:cNvPr>
          <p:cNvSpPr>
            <a:spLocks noGrp="1"/>
          </p:cNvSpPr>
          <p:nvPr>
            <p:ph type="dt" sz="half" idx="10"/>
          </p:nvPr>
        </p:nvSpPr>
        <p:spPr/>
        <p:txBody>
          <a:bodyPr/>
          <a:lstStyle/>
          <a:p>
            <a:fld id="{9EFC6131-37DC-43CB-BF06-C9DA764FCFFA}" type="datetimeFigureOut">
              <a:rPr lang="en-IN" smtClean="0"/>
              <a:t>14-08-2025</a:t>
            </a:fld>
            <a:endParaRPr lang="en-IN"/>
          </a:p>
        </p:txBody>
      </p:sp>
      <p:sp>
        <p:nvSpPr>
          <p:cNvPr id="6" name="Footer Placeholder 5">
            <a:extLst>
              <a:ext uri="{FF2B5EF4-FFF2-40B4-BE49-F238E27FC236}">
                <a16:creationId xmlns:a16="http://schemas.microsoft.com/office/drawing/2014/main" id="{133C25F6-2692-3314-2A4D-EE91B289A4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5B1A88-9FBD-493A-C87C-1B22D6CF6150}"/>
              </a:ext>
            </a:extLst>
          </p:cNvPr>
          <p:cNvSpPr>
            <a:spLocks noGrp="1"/>
          </p:cNvSpPr>
          <p:nvPr>
            <p:ph type="sldNum" sz="quarter" idx="12"/>
          </p:nvPr>
        </p:nvSpPr>
        <p:spPr/>
        <p:txBody>
          <a:bodyPr/>
          <a:lstStyle/>
          <a:p>
            <a:fld id="{AB9115EE-5F82-4F2F-9C36-68A01B1E3CB9}" type="slidenum">
              <a:rPr lang="en-IN" smtClean="0"/>
              <a:t>‹#›</a:t>
            </a:fld>
            <a:endParaRPr lang="en-IN"/>
          </a:p>
        </p:txBody>
      </p:sp>
    </p:spTree>
    <p:extLst>
      <p:ext uri="{BB962C8B-B14F-4D97-AF65-F5344CB8AC3E}">
        <p14:creationId xmlns:p14="http://schemas.microsoft.com/office/powerpoint/2010/main" val="352661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B59984-322C-F295-5177-811B52B3B2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E02D66-907F-AAB1-CFC0-AE0D81B6EC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77BC5E-C3BD-050C-DEC0-B1FD18C0CC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EFC6131-37DC-43CB-BF06-C9DA764FCFFA}" type="datetimeFigureOut">
              <a:rPr lang="en-IN" smtClean="0"/>
              <a:t>14-08-2025</a:t>
            </a:fld>
            <a:endParaRPr lang="en-IN"/>
          </a:p>
        </p:txBody>
      </p:sp>
      <p:sp>
        <p:nvSpPr>
          <p:cNvPr id="5" name="Footer Placeholder 4">
            <a:extLst>
              <a:ext uri="{FF2B5EF4-FFF2-40B4-BE49-F238E27FC236}">
                <a16:creationId xmlns:a16="http://schemas.microsoft.com/office/drawing/2014/main" id="{22827DAB-DF7A-C51D-7C0D-4A957DBE2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3BCCD65-F76B-B383-B70F-D9C1CA8CF5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9115EE-5F82-4F2F-9C36-68A01B1E3CB9}" type="slidenum">
              <a:rPr lang="en-IN" smtClean="0"/>
              <a:t>‹#›</a:t>
            </a:fld>
            <a:endParaRPr lang="en-IN"/>
          </a:p>
        </p:txBody>
      </p:sp>
    </p:spTree>
    <p:extLst>
      <p:ext uri="{BB962C8B-B14F-4D97-AF65-F5344CB8AC3E}">
        <p14:creationId xmlns:p14="http://schemas.microsoft.com/office/powerpoint/2010/main" val="671012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8;p1">
            <a:extLst>
              <a:ext uri="{FF2B5EF4-FFF2-40B4-BE49-F238E27FC236}">
                <a16:creationId xmlns:a16="http://schemas.microsoft.com/office/drawing/2014/main" id="{B175DCEA-D6B3-1948-201D-041716A4540C}"/>
              </a:ext>
            </a:extLst>
          </p:cNvPr>
          <p:cNvPicPr preferRelativeResize="0"/>
          <p:nvPr/>
        </p:nvPicPr>
        <p:blipFill rotWithShape="1">
          <a:blip r:embed="rId2">
            <a:alphaModFix/>
          </a:blip>
          <a:srcRect b="58717"/>
          <a:stretch/>
        </p:blipFill>
        <p:spPr>
          <a:xfrm>
            <a:off x="194062" y="206262"/>
            <a:ext cx="11803876" cy="2431142"/>
          </a:xfrm>
          <a:prstGeom prst="rect">
            <a:avLst/>
          </a:prstGeom>
          <a:noFill/>
          <a:ln>
            <a:noFill/>
          </a:ln>
        </p:spPr>
      </p:pic>
      <p:sp>
        <p:nvSpPr>
          <p:cNvPr id="5" name="TextBox 4">
            <a:extLst>
              <a:ext uri="{FF2B5EF4-FFF2-40B4-BE49-F238E27FC236}">
                <a16:creationId xmlns:a16="http://schemas.microsoft.com/office/drawing/2014/main" id="{1E546282-4EA7-8398-0FA0-B4884FCD6C64}"/>
              </a:ext>
            </a:extLst>
          </p:cNvPr>
          <p:cNvSpPr txBox="1"/>
          <p:nvPr/>
        </p:nvSpPr>
        <p:spPr>
          <a:xfrm>
            <a:off x="1484811" y="3607616"/>
            <a:ext cx="9222377" cy="1323439"/>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MUSIC STORE MANAGEMENT SYSTEM</a:t>
            </a:r>
          </a:p>
        </p:txBody>
      </p:sp>
      <p:pic>
        <p:nvPicPr>
          <p:cNvPr id="9" name="Picture 8">
            <a:extLst>
              <a:ext uri="{FF2B5EF4-FFF2-40B4-BE49-F238E27FC236}">
                <a16:creationId xmlns:a16="http://schemas.microsoft.com/office/drawing/2014/main" id="{E737CBE9-FDAB-65BF-0E0C-83337F3DCE94}"/>
              </a:ext>
            </a:extLst>
          </p:cNvPr>
          <p:cNvPicPr>
            <a:picLocks noChangeAspect="1"/>
          </p:cNvPicPr>
          <p:nvPr/>
        </p:nvPicPr>
        <p:blipFill>
          <a:blip r:embed="rId3"/>
          <a:stretch>
            <a:fillRect/>
          </a:stretch>
        </p:blipFill>
        <p:spPr>
          <a:xfrm>
            <a:off x="8591998" y="5687053"/>
            <a:ext cx="3324689" cy="752580"/>
          </a:xfrm>
          <a:prstGeom prst="rect">
            <a:avLst/>
          </a:prstGeom>
        </p:spPr>
      </p:pic>
      <p:sp>
        <p:nvSpPr>
          <p:cNvPr id="10" name="TextBox 9">
            <a:extLst>
              <a:ext uri="{FF2B5EF4-FFF2-40B4-BE49-F238E27FC236}">
                <a16:creationId xmlns:a16="http://schemas.microsoft.com/office/drawing/2014/main" id="{69FEF516-06BD-7AB5-9050-A7CD114FC402}"/>
              </a:ext>
            </a:extLst>
          </p:cNvPr>
          <p:cNvSpPr txBox="1"/>
          <p:nvPr/>
        </p:nvSpPr>
        <p:spPr>
          <a:xfrm>
            <a:off x="1921268" y="2799694"/>
            <a:ext cx="7952198"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SQL PROJECT ON </a:t>
            </a:r>
          </a:p>
        </p:txBody>
      </p:sp>
      <p:sp>
        <p:nvSpPr>
          <p:cNvPr id="11" name="TextBox 10">
            <a:extLst>
              <a:ext uri="{FF2B5EF4-FFF2-40B4-BE49-F238E27FC236}">
                <a16:creationId xmlns:a16="http://schemas.microsoft.com/office/drawing/2014/main" id="{6AAD16D8-84BC-814E-949A-84ADD3A816CA}"/>
              </a:ext>
            </a:extLst>
          </p:cNvPr>
          <p:cNvSpPr txBox="1"/>
          <p:nvPr/>
        </p:nvSpPr>
        <p:spPr>
          <a:xfrm>
            <a:off x="367781" y="5640821"/>
            <a:ext cx="4304872" cy="954107"/>
          </a:xfrm>
          <a:prstGeom prst="rect">
            <a:avLst/>
          </a:prstGeom>
          <a:noFill/>
        </p:spPr>
        <p:txBody>
          <a:bodyPr wrap="square" rtlCol="0">
            <a:spAutoFit/>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Priya </a:t>
            </a:r>
            <a:r>
              <a:rPr lang="en-IN" sz="2800" dirty="0" err="1">
                <a:latin typeface="Times New Roman" panose="02020603050405020304" pitchFamily="18" charset="0"/>
                <a:cs typeface="Times New Roman" panose="02020603050405020304" pitchFamily="18" charset="0"/>
              </a:rPr>
              <a:t>Dakhore</a:t>
            </a: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Akurala Harshitha</a:t>
            </a:r>
          </a:p>
        </p:txBody>
      </p:sp>
      <p:sp>
        <p:nvSpPr>
          <p:cNvPr id="12" name="TextBox 11">
            <a:extLst>
              <a:ext uri="{FF2B5EF4-FFF2-40B4-BE49-F238E27FC236}">
                <a16:creationId xmlns:a16="http://schemas.microsoft.com/office/drawing/2014/main" id="{AFAE0C7A-EA3E-5FCC-9071-B2C08A0F8559}"/>
              </a:ext>
            </a:extLst>
          </p:cNvPr>
          <p:cNvSpPr txBox="1"/>
          <p:nvPr/>
        </p:nvSpPr>
        <p:spPr>
          <a:xfrm>
            <a:off x="367781" y="5003515"/>
            <a:ext cx="3053513"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Presented By:</a:t>
            </a:r>
          </a:p>
        </p:txBody>
      </p:sp>
    </p:spTree>
    <p:extLst>
      <p:ext uri="{BB962C8B-B14F-4D97-AF65-F5344CB8AC3E}">
        <p14:creationId xmlns:p14="http://schemas.microsoft.com/office/powerpoint/2010/main" val="344048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5EE451-F932-CCC9-7685-1FBB473D2D7C}"/>
              </a:ext>
            </a:extLst>
          </p:cNvPr>
          <p:cNvSpPr txBox="1"/>
          <p:nvPr/>
        </p:nvSpPr>
        <p:spPr>
          <a:xfrm>
            <a:off x="441789" y="760288"/>
            <a:ext cx="7438490" cy="1938992"/>
          </a:xfrm>
          <a:prstGeom prst="rect">
            <a:avLst/>
          </a:prstGeom>
          <a:noFill/>
        </p:spPr>
        <p:txBody>
          <a:bodyPr wrap="square" rtlCol="0">
            <a:spAutoFit/>
          </a:bodyPr>
          <a:lstStyle/>
          <a:p>
            <a:r>
              <a:rPr lang="en-US" altLang="en-US" sz="2000" b="1" dirty="0">
                <a:solidFill>
                  <a:schemeClr val="bg1"/>
                </a:solidFill>
                <a:latin typeface="Times New Roman" panose="02020603050405020304" pitchFamily="18" charset="0"/>
                <a:cs typeface="Times New Roman" panose="02020603050405020304" pitchFamily="18" charset="0"/>
              </a:rPr>
              <a:t>4. Which city has the best customers? - We would like to throw a promotional Music Festival in the city we made the most money. Write a query that returns one city that has the highest sum of invoice totals. Return both the city name &amp; sum of all invoice totals</a:t>
            </a:r>
          </a:p>
          <a:p>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F3A06B8-9A80-ACD1-92A7-CFD2311A942E}"/>
              </a:ext>
            </a:extLst>
          </p:cNvPr>
          <p:cNvPicPr>
            <a:picLocks noChangeAspect="1"/>
          </p:cNvPicPr>
          <p:nvPr/>
        </p:nvPicPr>
        <p:blipFill>
          <a:blip r:embed="rId3"/>
          <a:stretch>
            <a:fillRect/>
          </a:stretch>
        </p:blipFill>
        <p:spPr>
          <a:xfrm>
            <a:off x="441789" y="2576686"/>
            <a:ext cx="8435993" cy="1938993"/>
          </a:xfrm>
          <a:prstGeom prst="rect">
            <a:avLst/>
          </a:prstGeom>
        </p:spPr>
      </p:pic>
      <p:pic>
        <p:nvPicPr>
          <p:cNvPr id="7" name="Picture 6">
            <a:extLst>
              <a:ext uri="{FF2B5EF4-FFF2-40B4-BE49-F238E27FC236}">
                <a16:creationId xmlns:a16="http://schemas.microsoft.com/office/drawing/2014/main" id="{3760037F-8486-F40C-54F4-E992B9BF9561}"/>
              </a:ext>
            </a:extLst>
          </p:cNvPr>
          <p:cNvPicPr>
            <a:picLocks noChangeAspect="1"/>
          </p:cNvPicPr>
          <p:nvPr/>
        </p:nvPicPr>
        <p:blipFill>
          <a:blip r:embed="rId4"/>
          <a:stretch>
            <a:fillRect/>
          </a:stretch>
        </p:blipFill>
        <p:spPr>
          <a:xfrm>
            <a:off x="7259277" y="4781433"/>
            <a:ext cx="4211233" cy="1550643"/>
          </a:xfrm>
          <a:prstGeom prst="rect">
            <a:avLst/>
          </a:prstGeom>
        </p:spPr>
      </p:pic>
    </p:spTree>
    <p:extLst>
      <p:ext uri="{BB962C8B-B14F-4D97-AF65-F5344CB8AC3E}">
        <p14:creationId xmlns:p14="http://schemas.microsoft.com/office/powerpoint/2010/main" val="2272300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EF5F34-6105-E8F2-9C55-51B434E4CC2E}"/>
              </a:ext>
            </a:extLst>
          </p:cNvPr>
          <p:cNvSpPr txBox="1"/>
          <p:nvPr/>
        </p:nvSpPr>
        <p:spPr>
          <a:xfrm>
            <a:off x="534256" y="750013"/>
            <a:ext cx="7590841" cy="1323439"/>
          </a:xfrm>
          <a:prstGeom prst="rect">
            <a:avLst/>
          </a:prstGeom>
          <a:noFill/>
        </p:spPr>
        <p:txBody>
          <a:bodyPr wrap="square" rtlCol="0">
            <a:spAutoFit/>
          </a:bodyPr>
          <a:lstStyle/>
          <a:p>
            <a:r>
              <a:rPr lang="en-US" altLang="en-US" sz="2000" b="1" dirty="0">
                <a:solidFill>
                  <a:schemeClr val="bg1"/>
                </a:solidFill>
                <a:latin typeface="Times New Roman" panose="02020603050405020304" pitchFamily="18" charset="0"/>
                <a:cs typeface="Times New Roman" panose="02020603050405020304" pitchFamily="18" charset="0"/>
              </a:rPr>
              <a:t>5. Who is the best customer? - The customer who has spent the</a:t>
            </a:r>
          </a:p>
          <a:p>
            <a:r>
              <a:rPr lang="en-US" altLang="en-US" sz="2000" b="1" dirty="0">
                <a:solidFill>
                  <a:schemeClr val="bg1"/>
                </a:solidFill>
                <a:latin typeface="Times New Roman" panose="02020603050405020304" pitchFamily="18" charset="0"/>
                <a:cs typeface="Times New Roman" panose="02020603050405020304" pitchFamily="18" charset="0"/>
              </a:rPr>
              <a:t> most money will be declared the best customer. Write a query </a:t>
            </a:r>
          </a:p>
          <a:p>
            <a:r>
              <a:rPr lang="en-US" altLang="en-US" sz="2000" b="1" dirty="0">
                <a:solidFill>
                  <a:schemeClr val="bg1"/>
                </a:solidFill>
                <a:latin typeface="Times New Roman" panose="02020603050405020304" pitchFamily="18" charset="0"/>
                <a:cs typeface="Times New Roman" panose="02020603050405020304" pitchFamily="18" charset="0"/>
              </a:rPr>
              <a:t>that returns the person who has spent the most money</a:t>
            </a:r>
          </a:p>
          <a:p>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D80B73A-617C-97F5-A6F1-68DF42D3AECA}"/>
              </a:ext>
            </a:extLst>
          </p:cNvPr>
          <p:cNvPicPr>
            <a:picLocks noChangeAspect="1"/>
          </p:cNvPicPr>
          <p:nvPr/>
        </p:nvPicPr>
        <p:blipFill>
          <a:blip r:embed="rId3"/>
          <a:stretch>
            <a:fillRect/>
          </a:stretch>
        </p:blipFill>
        <p:spPr>
          <a:xfrm>
            <a:off x="534256" y="2073452"/>
            <a:ext cx="7882359" cy="2209181"/>
          </a:xfrm>
          <a:prstGeom prst="rect">
            <a:avLst/>
          </a:prstGeom>
        </p:spPr>
      </p:pic>
      <p:pic>
        <p:nvPicPr>
          <p:cNvPr id="7" name="Picture 6">
            <a:extLst>
              <a:ext uri="{FF2B5EF4-FFF2-40B4-BE49-F238E27FC236}">
                <a16:creationId xmlns:a16="http://schemas.microsoft.com/office/drawing/2014/main" id="{DA3216AD-19D8-3C1E-277D-94730702217C}"/>
              </a:ext>
            </a:extLst>
          </p:cNvPr>
          <p:cNvPicPr>
            <a:picLocks noChangeAspect="1"/>
          </p:cNvPicPr>
          <p:nvPr/>
        </p:nvPicPr>
        <p:blipFill>
          <a:blip r:embed="rId4"/>
          <a:stretch>
            <a:fillRect/>
          </a:stretch>
        </p:blipFill>
        <p:spPr>
          <a:xfrm>
            <a:off x="5456049" y="4625469"/>
            <a:ext cx="5725095" cy="1482518"/>
          </a:xfrm>
          <a:prstGeom prst="rect">
            <a:avLst/>
          </a:prstGeom>
        </p:spPr>
      </p:pic>
    </p:spTree>
    <p:extLst>
      <p:ext uri="{BB962C8B-B14F-4D97-AF65-F5344CB8AC3E}">
        <p14:creationId xmlns:p14="http://schemas.microsoft.com/office/powerpoint/2010/main" val="1586326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1F9635-63AF-0886-FBBF-2E2C4DB9BCD6}"/>
              </a:ext>
            </a:extLst>
          </p:cNvPr>
          <p:cNvSpPr txBox="1"/>
          <p:nvPr/>
        </p:nvSpPr>
        <p:spPr>
          <a:xfrm>
            <a:off x="616449" y="834053"/>
            <a:ext cx="6275239" cy="1323439"/>
          </a:xfrm>
          <a:prstGeom prst="rect">
            <a:avLst/>
          </a:prstGeom>
          <a:noFill/>
        </p:spPr>
        <p:txBody>
          <a:bodyPr wrap="square" rtlCol="0">
            <a:spAutoFit/>
          </a:bodyPr>
          <a:lstStyle/>
          <a:p>
            <a:r>
              <a:rPr lang="en-US" altLang="en-US" sz="2000" b="1" dirty="0">
                <a:solidFill>
                  <a:schemeClr val="bg1"/>
                </a:solidFill>
                <a:latin typeface="Times New Roman" panose="02020603050405020304" pitchFamily="18" charset="0"/>
                <a:cs typeface="Times New Roman" panose="02020603050405020304" pitchFamily="18" charset="0"/>
              </a:rPr>
              <a:t>6. Write a query to return the email, first name, last name, &amp; Genre of all Rock Music listeners. Return your list ordered alphabetically by email starting with A</a:t>
            </a:r>
            <a:endParaRPr lang="en-US" sz="2000" b="1"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59B20DA-D699-736E-C872-492C05D90F73}"/>
              </a:ext>
            </a:extLst>
          </p:cNvPr>
          <p:cNvPicPr>
            <a:picLocks noChangeAspect="1"/>
          </p:cNvPicPr>
          <p:nvPr/>
        </p:nvPicPr>
        <p:blipFill>
          <a:blip r:embed="rId3"/>
          <a:stretch>
            <a:fillRect/>
          </a:stretch>
        </p:blipFill>
        <p:spPr>
          <a:xfrm>
            <a:off x="616449" y="1996237"/>
            <a:ext cx="10084547" cy="2865526"/>
          </a:xfrm>
          <a:prstGeom prst="rect">
            <a:avLst/>
          </a:prstGeom>
        </p:spPr>
      </p:pic>
      <p:pic>
        <p:nvPicPr>
          <p:cNvPr id="9" name="Picture 8">
            <a:extLst>
              <a:ext uri="{FF2B5EF4-FFF2-40B4-BE49-F238E27FC236}">
                <a16:creationId xmlns:a16="http://schemas.microsoft.com/office/drawing/2014/main" id="{F7CC774C-6D99-30DE-C9A5-087D410B9E73}"/>
              </a:ext>
            </a:extLst>
          </p:cNvPr>
          <p:cNvPicPr>
            <a:picLocks noChangeAspect="1"/>
          </p:cNvPicPr>
          <p:nvPr/>
        </p:nvPicPr>
        <p:blipFill>
          <a:blip r:embed="rId4"/>
          <a:stretch>
            <a:fillRect/>
          </a:stretch>
        </p:blipFill>
        <p:spPr>
          <a:xfrm>
            <a:off x="5482825" y="5252664"/>
            <a:ext cx="5439534" cy="1028844"/>
          </a:xfrm>
          <a:prstGeom prst="rect">
            <a:avLst/>
          </a:prstGeom>
        </p:spPr>
      </p:pic>
    </p:spTree>
    <p:extLst>
      <p:ext uri="{BB962C8B-B14F-4D97-AF65-F5344CB8AC3E}">
        <p14:creationId xmlns:p14="http://schemas.microsoft.com/office/powerpoint/2010/main" val="2012972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1B4740-4CB8-F7E5-10CA-2AD55326F05F}"/>
              </a:ext>
            </a:extLst>
          </p:cNvPr>
          <p:cNvSpPr txBox="1"/>
          <p:nvPr/>
        </p:nvSpPr>
        <p:spPr>
          <a:xfrm>
            <a:off x="511457" y="859676"/>
            <a:ext cx="6462445" cy="1323439"/>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ea typeface="Arial" panose="020B0604020202020204"/>
                <a:cs typeface="Times New Roman" panose="02020603050405020304" pitchFamily="18" charset="0"/>
              </a:rPr>
              <a:t>7. Let's invite the artists who have written the most rock music in our dataset. Write a query that returns the Artist name and total track count of the top 10 rock bands </a:t>
            </a:r>
            <a:r>
              <a:rPr lang="en-IN" altLang="en-US" sz="2000" b="1" dirty="0">
                <a:solidFill>
                  <a:schemeClr val="bg1"/>
                </a:solidFill>
                <a:latin typeface="Times New Roman" panose="02020603050405020304" pitchFamily="18" charset="0"/>
                <a:ea typeface="Arial" panose="020B0604020202020204"/>
                <a:cs typeface="Times New Roman" panose="02020603050405020304" pitchFamily="18" charset="0"/>
              </a:rPr>
              <a:t>.</a:t>
            </a:r>
          </a:p>
          <a:p>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BA4854C-6F5F-366E-4BE0-594C45A95F41}"/>
              </a:ext>
            </a:extLst>
          </p:cNvPr>
          <p:cNvPicPr>
            <a:picLocks noChangeAspect="1"/>
          </p:cNvPicPr>
          <p:nvPr/>
        </p:nvPicPr>
        <p:blipFill>
          <a:blip r:embed="rId3"/>
          <a:stretch>
            <a:fillRect/>
          </a:stretch>
        </p:blipFill>
        <p:spPr>
          <a:xfrm>
            <a:off x="511457" y="2043437"/>
            <a:ext cx="7856830" cy="2631450"/>
          </a:xfrm>
          <a:prstGeom prst="rect">
            <a:avLst/>
          </a:prstGeom>
        </p:spPr>
      </p:pic>
      <p:pic>
        <p:nvPicPr>
          <p:cNvPr id="8" name="Picture 7">
            <a:extLst>
              <a:ext uri="{FF2B5EF4-FFF2-40B4-BE49-F238E27FC236}">
                <a16:creationId xmlns:a16="http://schemas.microsoft.com/office/drawing/2014/main" id="{8FCCF6A3-7C7F-2FD5-EEED-1940FDA84693}"/>
              </a:ext>
            </a:extLst>
          </p:cNvPr>
          <p:cNvPicPr>
            <a:picLocks noChangeAspect="1"/>
          </p:cNvPicPr>
          <p:nvPr/>
        </p:nvPicPr>
        <p:blipFill>
          <a:blip r:embed="rId4"/>
          <a:stretch>
            <a:fillRect/>
          </a:stretch>
        </p:blipFill>
        <p:spPr>
          <a:xfrm>
            <a:off x="7685589" y="4768699"/>
            <a:ext cx="3494805" cy="1954156"/>
          </a:xfrm>
          <a:prstGeom prst="rect">
            <a:avLst/>
          </a:prstGeom>
        </p:spPr>
      </p:pic>
    </p:spTree>
    <p:extLst>
      <p:ext uri="{BB962C8B-B14F-4D97-AF65-F5344CB8AC3E}">
        <p14:creationId xmlns:p14="http://schemas.microsoft.com/office/powerpoint/2010/main" val="3013686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24C5E6-D487-9C14-06B8-6A41E9168BF4}"/>
              </a:ext>
            </a:extLst>
          </p:cNvPr>
          <p:cNvSpPr txBox="1"/>
          <p:nvPr/>
        </p:nvSpPr>
        <p:spPr>
          <a:xfrm>
            <a:off x="438410" y="751562"/>
            <a:ext cx="6801633" cy="1631216"/>
          </a:xfrm>
          <a:prstGeom prst="rect">
            <a:avLst/>
          </a:prstGeom>
          <a:noFill/>
        </p:spPr>
        <p:txBody>
          <a:bodyPr wrap="square" rtlCol="0">
            <a:spAutoFit/>
          </a:bodyPr>
          <a:lstStyle/>
          <a:p>
            <a:r>
              <a:rPr lang="en-US" altLang="en-US" sz="2000" b="1" dirty="0">
                <a:solidFill>
                  <a:schemeClr val="bg1"/>
                </a:solidFill>
                <a:latin typeface="Times New Roman" panose="02020603050405020304" pitchFamily="18" charset="0"/>
                <a:cs typeface="Times New Roman" panose="02020603050405020304" pitchFamily="18" charset="0"/>
              </a:rPr>
              <a:t>8. Return all the track names that have a song length longer than the average song length.- Return the Name and Milliseconds for each track. Order by the song length, with the longest songs listed first</a:t>
            </a:r>
            <a:endParaRPr lang="en-US" sz="2000" b="1"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F894B19-E04F-EFCA-0976-785A5188120C}"/>
              </a:ext>
            </a:extLst>
          </p:cNvPr>
          <p:cNvPicPr>
            <a:picLocks noChangeAspect="1"/>
          </p:cNvPicPr>
          <p:nvPr/>
        </p:nvPicPr>
        <p:blipFill>
          <a:blip r:embed="rId3"/>
          <a:stretch>
            <a:fillRect/>
          </a:stretch>
        </p:blipFill>
        <p:spPr>
          <a:xfrm>
            <a:off x="5515582" y="4331333"/>
            <a:ext cx="4392348" cy="1925577"/>
          </a:xfrm>
          <a:prstGeom prst="rect">
            <a:avLst/>
          </a:prstGeom>
        </p:spPr>
      </p:pic>
      <p:pic>
        <p:nvPicPr>
          <p:cNvPr id="9" name="Picture 8">
            <a:extLst>
              <a:ext uri="{FF2B5EF4-FFF2-40B4-BE49-F238E27FC236}">
                <a16:creationId xmlns:a16="http://schemas.microsoft.com/office/drawing/2014/main" id="{1487ED51-4DEB-9131-2881-119A81AF7488}"/>
              </a:ext>
            </a:extLst>
          </p:cNvPr>
          <p:cNvPicPr>
            <a:picLocks noChangeAspect="1"/>
          </p:cNvPicPr>
          <p:nvPr/>
        </p:nvPicPr>
        <p:blipFill>
          <a:blip r:embed="rId4"/>
          <a:stretch>
            <a:fillRect/>
          </a:stretch>
        </p:blipFill>
        <p:spPr>
          <a:xfrm>
            <a:off x="438410" y="2382778"/>
            <a:ext cx="6969387" cy="1631216"/>
          </a:xfrm>
          <a:prstGeom prst="rect">
            <a:avLst/>
          </a:prstGeom>
        </p:spPr>
      </p:pic>
    </p:spTree>
    <p:extLst>
      <p:ext uri="{BB962C8B-B14F-4D97-AF65-F5344CB8AC3E}">
        <p14:creationId xmlns:p14="http://schemas.microsoft.com/office/powerpoint/2010/main" val="69759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746060-8AD4-E9A6-7F19-00F7658ABC35}"/>
              </a:ext>
            </a:extLst>
          </p:cNvPr>
          <p:cNvSpPr txBox="1"/>
          <p:nvPr/>
        </p:nvSpPr>
        <p:spPr>
          <a:xfrm>
            <a:off x="563671" y="777802"/>
            <a:ext cx="6538587" cy="1323439"/>
          </a:xfrm>
          <a:prstGeom prst="rect">
            <a:avLst/>
          </a:prstGeom>
          <a:noFill/>
        </p:spPr>
        <p:txBody>
          <a:bodyPr wrap="square" rtlCol="0">
            <a:spAutoFit/>
          </a:bodyPr>
          <a:lstStyle/>
          <a:p>
            <a:r>
              <a:rPr lang="en-US" altLang="en-US" sz="2000" b="1" dirty="0">
                <a:solidFill>
                  <a:schemeClr val="bg1"/>
                </a:solidFill>
                <a:latin typeface="Times New Roman" panose="02020603050405020304" pitchFamily="18" charset="0"/>
                <a:cs typeface="Times New Roman" panose="02020603050405020304" pitchFamily="18" charset="0"/>
              </a:rPr>
              <a:t>9. Find how much amount is spent by each customer on artists? Write a query to return customer name, artist name and total spent</a:t>
            </a:r>
            <a:r>
              <a:rPr lang="en-US" altLang="en-US" sz="2000" dirty="0">
                <a:solidFill>
                  <a:schemeClr val="bg1"/>
                </a:solidFill>
                <a:latin typeface="Times New Roman" panose="02020603050405020304" pitchFamily="18" charset="0"/>
                <a:cs typeface="Times New Roman" panose="02020603050405020304" pitchFamily="18" charset="0"/>
              </a:rPr>
              <a:t> </a:t>
            </a:r>
          </a:p>
          <a:p>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CFACEF0-C98A-8858-31B7-F60712FC1204}"/>
              </a:ext>
            </a:extLst>
          </p:cNvPr>
          <p:cNvPicPr>
            <a:picLocks noChangeAspect="1"/>
          </p:cNvPicPr>
          <p:nvPr/>
        </p:nvPicPr>
        <p:blipFill>
          <a:blip r:embed="rId3"/>
          <a:stretch>
            <a:fillRect/>
          </a:stretch>
        </p:blipFill>
        <p:spPr>
          <a:xfrm>
            <a:off x="563671" y="1950771"/>
            <a:ext cx="8071043" cy="2825470"/>
          </a:xfrm>
          <a:prstGeom prst="rect">
            <a:avLst/>
          </a:prstGeom>
        </p:spPr>
      </p:pic>
      <p:pic>
        <p:nvPicPr>
          <p:cNvPr id="9" name="Picture 8">
            <a:extLst>
              <a:ext uri="{FF2B5EF4-FFF2-40B4-BE49-F238E27FC236}">
                <a16:creationId xmlns:a16="http://schemas.microsoft.com/office/drawing/2014/main" id="{819BA212-235C-503B-9A05-DB604B9D4B83}"/>
              </a:ext>
            </a:extLst>
          </p:cNvPr>
          <p:cNvPicPr>
            <a:picLocks noChangeAspect="1"/>
          </p:cNvPicPr>
          <p:nvPr/>
        </p:nvPicPr>
        <p:blipFill>
          <a:blip r:embed="rId4"/>
          <a:stretch>
            <a:fillRect/>
          </a:stretch>
        </p:blipFill>
        <p:spPr>
          <a:xfrm>
            <a:off x="4970501" y="4979115"/>
            <a:ext cx="6649378" cy="1552792"/>
          </a:xfrm>
          <a:prstGeom prst="rect">
            <a:avLst/>
          </a:prstGeom>
        </p:spPr>
      </p:pic>
    </p:spTree>
    <p:extLst>
      <p:ext uri="{BB962C8B-B14F-4D97-AF65-F5344CB8AC3E}">
        <p14:creationId xmlns:p14="http://schemas.microsoft.com/office/powerpoint/2010/main" val="3961778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8064FA-A8E3-B164-CB54-E52E46FA440E}"/>
              </a:ext>
            </a:extLst>
          </p:cNvPr>
          <p:cNvSpPr txBox="1"/>
          <p:nvPr/>
        </p:nvSpPr>
        <p:spPr>
          <a:xfrm>
            <a:off x="526091" y="488514"/>
            <a:ext cx="7628353" cy="1938992"/>
          </a:xfrm>
          <a:prstGeom prst="rect">
            <a:avLst/>
          </a:prstGeom>
          <a:noFill/>
        </p:spPr>
        <p:txBody>
          <a:bodyPr wrap="square" rtlCol="0">
            <a:spAutoFit/>
          </a:bodyPr>
          <a:lstStyle/>
          <a:p>
            <a:r>
              <a:rPr lang="en-US" altLang="en-US" sz="2000" b="1" dirty="0">
                <a:solidFill>
                  <a:schemeClr val="bg1"/>
                </a:solidFill>
                <a:latin typeface="Times New Roman" panose="02020603050405020304" pitchFamily="18" charset="0"/>
                <a:cs typeface="Times New Roman" panose="02020603050405020304" pitchFamily="18" charset="0"/>
              </a:rPr>
              <a:t>10.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a:t>
            </a:r>
            <a:endParaRPr lang="en-US" sz="2000" b="1"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5F9C305-E589-DD5F-76D0-D7550441CE19}"/>
              </a:ext>
            </a:extLst>
          </p:cNvPr>
          <p:cNvPicPr>
            <a:picLocks noChangeAspect="1"/>
          </p:cNvPicPr>
          <p:nvPr/>
        </p:nvPicPr>
        <p:blipFill>
          <a:blip r:embed="rId3"/>
          <a:stretch>
            <a:fillRect/>
          </a:stretch>
        </p:blipFill>
        <p:spPr>
          <a:xfrm>
            <a:off x="262249" y="2265460"/>
            <a:ext cx="7354970" cy="3082043"/>
          </a:xfrm>
          <a:prstGeom prst="rect">
            <a:avLst/>
          </a:prstGeom>
        </p:spPr>
      </p:pic>
      <p:pic>
        <p:nvPicPr>
          <p:cNvPr id="7" name="Picture 6">
            <a:extLst>
              <a:ext uri="{FF2B5EF4-FFF2-40B4-BE49-F238E27FC236}">
                <a16:creationId xmlns:a16="http://schemas.microsoft.com/office/drawing/2014/main" id="{6567AE4C-3997-43F9-73FA-8D579977273D}"/>
              </a:ext>
            </a:extLst>
          </p:cNvPr>
          <p:cNvPicPr>
            <a:picLocks noChangeAspect="1"/>
          </p:cNvPicPr>
          <p:nvPr/>
        </p:nvPicPr>
        <p:blipFill>
          <a:blip r:embed="rId4"/>
          <a:stretch>
            <a:fillRect/>
          </a:stretch>
        </p:blipFill>
        <p:spPr>
          <a:xfrm>
            <a:off x="7776889" y="4876375"/>
            <a:ext cx="4048690" cy="1781424"/>
          </a:xfrm>
          <a:prstGeom prst="rect">
            <a:avLst/>
          </a:prstGeom>
        </p:spPr>
      </p:pic>
    </p:spTree>
    <p:extLst>
      <p:ext uri="{BB962C8B-B14F-4D97-AF65-F5344CB8AC3E}">
        <p14:creationId xmlns:p14="http://schemas.microsoft.com/office/powerpoint/2010/main" val="2954837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4C4D53-F337-DD3A-3F43-F1F3A9D91B9C}"/>
              </a:ext>
            </a:extLst>
          </p:cNvPr>
          <p:cNvSpPr txBox="1"/>
          <p:nvPr/>
        </p:nvSpPr>
        <p:spPr>
          <a:xfrm>
            <a:off x="450145" y="673466"/>
            <a:ext cx="7177572" cy="1938992"/>
          </a:xfrm>
          <a:prstGeom prst="rect">
            <a:avLst/>
          </a:prstGeom>
          <a:noFill/>
        </p:spPr>
        <p:txBody>
          <a:bodyPr wrap="square" rtlCol="0">
            <a:spAutoFit/>
          </a:bodyPr>
          <a:lstStyle/>
          <a:p>
            <a:r>
              <a:rPr lang="en-US" altLang="en-US" sz="2000" b="1" dirty="0">
                <a:solidFill>
                  <a:schemeClr val="bg1"/>
                </a:solidFill>
                <a:latin typeface="Times New Roman" panose="02020603050405020304" pitchFamily="18" charset="0"/>
                <a:cs typeface="Times New Roman" panose="02020603050405020304" pitchFamily="18" charset="0"/>
              </a:rPr>
              <a:t>11. 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endParaRPr lang="en-US" sz="2000" b="1" dirty="0">
              <a:solidFill>
                <a:schemeClr val="bg1"/>
              </a:solidFill>
              <a:latin typeface="Times New Roman" panose="02020603050405020304" pitchFamily="18" charset="0"/>
              <a:cs typeface="Times New Roman" panose="02020603050405020304" pitchFamily="18" charset="0"/>
            </a:endParaRPr>
          </a:p>
          <a:p>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35985F0-04AC-DB49-F13E-7695868EF9A9}"/>
              </a:ext>
            </a:extLst>
          </p:cNvPr>
          <p:cNvPicPr>
            <a:picLocks noChangeAspect="1"/>
          </p:cNvPicPr>
          <p:nvPr/>
        </p:nvPicPr>
        <p:blipFill>
          <a:blip r:embed="rId3"/>
          <a:stretch>
            <a:fillRect/>
          </a:stretch>
        </p:blipFill>
        <p:spPr>
          <a:xfrm>
            <a:off x="554317" y="2476982"/>
            <a:ext cx="6766013" cy="3333509"/>
          </a:xfrm>
          <a:prstGeom prst="rect">
            <a:avLst/>
          </a:prstGeom>
        </p:spPr>
      </p:pic>
      <p:pic>
        <p:nvPicPr>
          <p:cNvPr id="7" name="Picture 6">
            <a:extLst>
              <a:ext uri="{FF2B5EF4-FFF2-40B4-BE49-F238E27FC236}">
                <a16:creationId xmlns:a16="http://schemas.microsoft.com/office/drawing/2014/main" id="{E4D622D7-E250-0818-7EDC-DC842D73C08B}"/>
              </a:ext>
            </a:extLst>
          </p:cNvPr>
          <p:cNvPicPr>
            <a:picLocks noChangeAspect="1"/>
          </p:cNvPicPr>
          <p:nvPr/>
        </p:nvPicPr>
        <p:blipFill>
          <a:blip r:embed="rId4"/>
          <a:stretch>
            <a:fillRect/>
          </a:stretch>
        </p:blipFill>
        <p:spPr>
          <a:xfrm>
            <a:off x="7424502" y="4910253"/>
            <a:ext cx="4486901" cy="1800476"/>
          </a:xfrm>
          <a:prstGeom prst="rect">
            <a:avLst/>
          </a:prstGeom>
        </p:spPr>
      </p:pic>
    </p:spTree>
    <p:extLst>
      <p:ext uri="{BB962C8B-B14F-4D97-AF65-F5344CB8AC3E}">
        <p14:creationId xmlns:p14="http://schemas.microsoft.com/office/powerpoint/2010/main" val="1952523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EAEACE-A29B-56D6-8669-6ECE2194854B}"/>
              </a:ext>
            </a:extLst>
          </p:cNvPr>
          <p:cNvSpPr txBox="1"/>
          <p:nvPr/>
        </p:nvSpPr>
        <p:spPr>
          <a:xfrm>
            <a:off x="529390" y="702644"/>
            <a:ext cx="6246796"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CHALLENGES</a:t>
            </a:r>
          </a:p>
        </p:txBody>
      </p:sp>
      <p:sp>
        <p:nvSpPr>
          <p:cNvPr id="3" name="TextBox 2">
            <a:extLst>
              <a:ext uri="{FF2B5EF4-FFF2-40B4-BE49-F238E27FC236}">
                <a16:creationId xmlns:a16="http://schemas.microsoft.com/office/drawing/2014/main" id="{062F6AC8-58F0-9D5B-51CE-017A17B07FAD}"/>
              </a:ext>
            </a:extLst>
          </p:cNvPr>
          <p:cNvSpPr txBox="1"/>
          <p:nvPr/>
        </p:nvSpPr>
        <p:spPr>
          <a:xfrm>
            <a:off x="644892" y="1536174"/>
            <a:ext cx="7190071"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Managing complex joins across multiple related tables.</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Handling large datasets while maintaining query efficiency.</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Ensuring accuracy and consistency of aggregated results.</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Structuring nested queries and CTEs for advanced analysis.</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Translating raw query outputs into clear business insights.</a:t>
            </a:r>
          </a:p>
          <a:p>
            <a:pPr marL="285750" indent="-285750">
              <a:buFont typeface="Arial" panose="020B0604020202020204" pitchFamily="34" charset="0"/>
              <a:buChar char="•"/>
            </a:pP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081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F6A73D-68D9-E868-AF16-5BEDD7BD0272}"/>
              </a:ext>
            </a:extLst>
          </p:cNvPr>
          <p:cNvSpPr txBox="1"/>
          <p:nvPr/>
        </p:nvSpPr>
        <p:spPr>
          <a:xfrm>
            <a:off x="654518" y="818147"/>
            <a:ext cx="5958038"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BF11E21E-B5EA-4D0A-DD31-9DF94C88F8C2}"/>
              </a:ext>
            </a:extLst>
          </p:cNvPr>
          <p:cNvSpPr txBox="1"/>
          <p:nvPr/>
        </p:nvSpPr>
        <p:spPr>
          <a:xfrm>
            <a:off x="760396" y="1720840"/>
            <a:ext cx="7546206" cy="3046988"/>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Through systematic SQL analysis, the project uncovered key patterns in customer behavior, sales performance, and music preferences across regions. The results highlight top-performing markets, valuable customer segments, and popular genres, providing actionable insights for targeted promotions and strategic growth. This approach demonstrates how well-structured queries can convert raw data into meaningful intelligence for decision-making.</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019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B14B1C-EEF4-33C0-810F-34FA372D7C92}"/>
              </a:ext>
            </a:extLst>
          </p:cNvPr>
          <p:cNvSpPr txBox="1"/>
          <p:nvPr/>
        </p:nvSpPr>
        <p:spPr>
          <a:xfrm>
            <a:off x="678094" y="852755"/>
            <a:ext cx="4561726" cy="646331"/>
          </a:xfrm>
          <a:prstGeom prst="rect">
            <a:avLst/>
          </a:prstGeom>
          <a:noFill/>
        </p:spPr>
        <p:txBody>
          <a:bodyPr wrap="squar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OBJECTIVE</a:t>
            </a:r>
          </a:p>
        </p:txBody>
      </p:sp>
      <p:sp>
        <p:nvSpPr>
          <p:cNvPr id="5" name="TextBox 4">
            <a:extLst>
              <a:ext uri="{FF2B5EF4-FFF2-40B4-BE49-F238E27FC236}">
                <a16:creationId xmlns:a16="http://schemas.microsoft.com/office/drawing/2014/main" id="{B1EBB186-0C54-B6F6-838D-D492C4023382}"/>
              </a:ext>
            </a:extLst>
          </p:cNvPr>
          <p:cNvSpPr txBox="1"/>
          <p:nvPr/>
        </p:nvSpPr>
        <p:spPr>
          <a:xfrm>
            <a:off x="780835" y="1797977"/>
            <a:ext cx="7181636" cy="1200329"/>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This project aims to explore and analyze the </a:t>
            </a:r>
            <a:r>
              <a:rPr lang="en-US" sz="2400" b="1" dirty="0">
                <a:solidFill>
                  <a:schemeClr val="bg1"/>
                </a:solidFill>
                <a:latin typeface="Times New Roman" panose="02020603050405020304" pitchFamily="18" charset="0"/>
                <a:cs typeface="Times New Roman" panose="02020603050405020304" pitchFamily="18" charset="0"/>
              </a:rPr>
              <a:t>Music Store Database</a:t>
            </a:r>
            <a:r>
              <a:rPr lang="en-US" sz="2400" dirty="0">
                <a:solidFill>
                  <a:schemeClr val="bg1"/>
                </a:solidFill>
                <a:latin typeface="Times New Roman" panose="02020603050405020304" pitchFamily="18" charset="0"/>
                <a:cs typeface="Times New Roman" panose="02020603050405020304" pitchFamily="18" charset="0"/>
              </a:rPr>
              <a:t> using SQL to uncover key business insights and trends. The primary objectives are:</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49AB7FE-B990-7788-7779-9A2DCEE269B8}"/>
              </a:ext>
            </a:extLst>
          </p:cNvPr>
          <p:cNvSpPr txBox="1"/>
          <p:nvPr/>
        </p:nvSpPr>
        <p:spPr>
          <a:xfrm>
            <a:off x="780835" y="3307471"/>
            <a:ext cx="6667928" cy="1938992"/>
          </a:xfrm>
          <a:prstGeom prst="rect">
            <a:avLst/>
          </a:prstGeom>
          <a:noFill/>
        </p:spPr>
        <p:txBody>
          <a:bodyPr wrap="square" rtlCol="0">
            <a:spAutoFit/>
          </a:bodyPr>
          <a:lstStyle/>
          <a:p>
            <a:pPr marL="457200" indent="-457200">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Employee Analysis</a:t>
            </a:r>
          </a:p>
          <a:p>
            <a:pPr marL="457200" indent="-457200">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Geographic Insights</a:t>
            </a:r>
          </a:p>
          <a:p>
            <a:pPr marL="457200" indent="-457200">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Product Portfolio Insights</a:t>
            </a:r>
          </a:p>
          <a:p>
            <a:pPr marL="457200" indent="-457200">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Music &amp; Genre Performance</a:t>
            </a:r>
          </a:p>
          <a:p>
            <a:pPr marL="457200" indent="-457200">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Regional Genre Preferences</a:t>
            </a:r>
          </a:p>
        </p:txBody>
      </p:sp>
    </p:spTree>
    <p:extLst>
      <p:ext uri="{BB962C8B-B14F-4D97-AF65-F5344CB8AC3E}">
        <p14:creationId xmlns:p14="http://schemas.microsoft.com/office/powerpoint/2010/main" val="2658792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D2BD13-D379-16F7-3D1B-4CF27200DBAD}"/>
              </a:ext>
            </a:extLst>
          </p:cNvPr>
          <p:cNvSpPr txBox="1"/>
          <p:nvPr/>
        </p:nvSpPr>
        <p:spPr>
          <a:xfrm>
            <a:off x="2303362" y="2811458"/>
            <a:ext cx="572946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504757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6134CD-B660-20CE-EB78-FBF4AC4CAF6A}"/>
              </a:ext>
            </a:extLst>
          </p:cNvPr>
          <p:cNvSpPr txBox="1"/>
          <p:nvPr/>
        </p:nvSpPr>
        <p:spPr>
          <a:xfrm>
            <a:off x="760287" y="873303"/>
            <a:ext cx="5578867" cy="646331"/>
          </a:xfrm>
          <a:prstGeom prst="rect">
            <a:avLst/>
          </a:prstGeom>
          <a:noFill/>
        </p:spPr>
        <p:txBody>
          <a:bodyPr wrap="squar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PROBLEM STATEMENT</a:t>
            </a:r>
          </a:p>
        </p:txBody>
      </p:sp>
      <p:sp>
        <p:nvSpPr>
          <p:cNvPr id="3" name="TextBox 2">
            <a:extLst>
              <a:ext uri="{FF2B5EF4-FFF2-40B4-BE49-F238E27FC236}">
                <a16:creationId xmlns:a16="http://schemas.microsoft.com/office/drawing/2014/main" id="{B6F09B3F-3F1F-FDBE-E3DF-1F62FC7E2957}"/>
              </a:ext>
            </a:extLst>
          </p:cNvPr>
          <p:cNvSpPr txBox="1"/>
          <p:nvPr/>
        </p:nvSpPr>
        <p:spPr>
          <a:xfrm>
            <a:off x="760287" y="1972639"/>
            <a:ext cx="7243282"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music store generates large volumes of data across sales, customers, employees, and inventory.</a:t>
            </a:r>
          </a:p>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This data is not systematically analyzed, limiting actionable insights for decision-making.</a:t>
            </a:r>
          </a:p>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absence of structured analysis hinders the identification of top products, genres, and customer trends.</a:t>
            </a:r>
          </a:p>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There is a need to transform raw data into clear, data-driven insights to support strategic planning.</a:t>
            </a:r>
          </a:p>
          <a:p>
            <a:pPr marL="285750" indent="-285750" algn="just">
              <a:buFont typeface="Arial" panose="020B0604020202020204" pitchFamily="34" charset="0"/>
              <a:buChar char="•"/>
            </a:pP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664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62562-08F5-F2C8-5371-75E966DD718A}"/>
              </a:ext>
            </a:extLst>
          </p:cNvPr>
          <p:cNvSpPr txBox="1"/>
          <p:nvPr/>
        </p:nvSpPr>
        <p:spPr>
          <a:xfrm>
            <a:off x="704250" y="488236"/>
            <a:ext cx="5311740" cy="646331"/>
          </a:xfrm>
          <a:prstGeom prst="rect">
            <a:avLst/>
          </a:prstGeom>
          <a:noFill/>
        </p:spPr>
        <p:txBody>
          <a:bodyPr wrap="square" rtlCol="0">
            <a:spAutoFit/>
          </a:bodyPr>
          <a:lstStyle/>
          <a:p>
            <a:r>
              <a:rPr lang="en-IN" sz="3600" dirty="0">
                <a:solidFill>
                  <a:schemeClr val="bg1"/>
                </a:solidFill>
                <a:latin typeface="Times New Roman" panose="02020603050405020304" pitchFamily="18" charset="0"/>
                <a:cs typeface="Times New Roman" panose="02020603050405020304" pitchFamily="18" charset="0"/>
              </a:rPr>
              <a:t>ER DIAGRAM</a:t>
            </a:r>
          </a:p>
        </p:txBody>
      </p:sp>
      <p:pic>
        <p:nvPicPr>
          <p:cNvPr id="8" name="Picture 7">
            <a:extLst>
              <a:ext uri="{FF2B5EF4-FFF2-40B4-BE49-F238E27FC236}">
                <a16:creationId xmlns:a16="http://schemas.microsoft.com/office/drawing/2014/main" id="{08BF47AD-F0D4-7F36-D13B-2B2A89252751}"/>
              </a:ext>
            </a:extLst>
          </p:cNvPr>
          <p:cNvPicPr>
            <a:picLocks noChangeAspect="1"/>
          </p:cNvPicPr>
          <p:nvPr/>
        </p:nvPicPr>
        <p:blipFill>
          <a:blip r:embed="rId3"/>
          <a:stretch>
            <a:fillRect/>
          </a:stretch>
        </p:blipFill>
        <p:spPr>
          <a:xfrm>
            <a:off x="704250" y="1428750"/>
            <a:ext cx="7849235" cy="5269230"/>
          </a:xfrm>
          <a:prstGeom prst="rect">
            <a:avLst/>
          </a:prstGeom>
        </p:spPr>
      </p:pic>
    </p:spTree>
    <p:extLst>
      <p:ext uri="{BB962C8B-B14F-4D97-AF65-F5344CB8AC3E}">
        <p14:creationId xmlns:p14="http://schemas.microsoft.com/office/powerpoint/2010/main" val="1437253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0EC690-B4BA-4C3F-1897-FA16782AF420}"/>
              </a:ext>
            </a:extLst>
          </p:cNvPr>
          <p:cNvSpPr txBox="1"/>
          <p:nvPr/>
        </p:nvSpPr>
        <p:spPr>
          <a:xfrm>
            <a:off x="358029" y="658914"/>
            <a:ext cx="7428215" cy="646331"/>
          </a:xfrm>
          <a:prstGeom prst="rect">
            <a:avLst/>
          </a:prstGeom>
          <a:noFill/>
        </p:spPr>
        <p:txBody>
          <a:bodyPr wrap="squar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UNDERSTANDING THE SCHEMA</a:t>
            </a:r>
          </a:p>
        </p:txBody>
      </p:sp>
      <p:sp>
        <p:nvSpPr>
          <p:cNvPr id="3" name="TextBox 2">
            <a:extLst>
              <a:ext uri="{FF2B5EF4-FFF2-40B4-BE49-F238E27FC236}">
                <a16:creationId xmlns:a16="http://schemas.microsoft.com/office/drawing/2014/main" id="{94CC16A6-3E6B-1158-8039-EDDCB0A4115C}"/>
              </a:ext>
            </a:extLst>
          </p:cNvPr>
          <p:cNvSpPr txBox="1"/>
          <p:nvPr/>
        </p:nvSpPr>
        <p:spPr>
          <a:xfrm>
            <a:off x="358029" y="1674771"/>
            <a:ext cx="9061807" cy="452431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database is designed in 3rd Normal Form (3NF) to ensure minimal redundancy and efficient querying.</a:t>
            </a:r>
          </a:p>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Core Entities include:</a:t>
            </a:r>
          </a:p>
          <a:p>
            <a:pPr algn="just"/>
            <a:r>
              <a:rPr lang="en-US" sz="2400" dirty="0">
                <a:solidFill>
                  <a:schemeClr val="bg1"/>
                </a:solidFill>
                <a:latin typeface="Times New Roman" panose="02020603050405020304" pitchFamily="18" charset="0"/>
                <a:cs typeface="Times New Roman" panose="02020603050405020304" pitchFamily="18" charset="0"/>
              </a:rPr>
              <a:t>             Customer  - Stores customer details and contact information.</a:t>
            </a:r>
          </a:p>
          <a:p>
            <a:pPr algn="just"/>
            <a:r>
              <a:rPr lang="en-US" sz="2400" dirty="0">
                <a:solidFill>
                  <a:schemeClr val="bg1"/>
                </a:solidFill>
                <a:latin typeface="Times New Roman" panose="02020603050405020304" pitchFamily="18" charset="0"/>
                <a:cs typeface="Times New Roman" panose="02020603050405020304" pitchFamily="18" charset="0"/>
              </a:rPr>
              <a:t>             Invoice - Record sales transactions.</a:t>
            </a:r>
          </a:p>
          <a:p>
            <a:pPr algn="just"/>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InvoiceLine</a:t>
            </a:r>
            <a:r>
              <a:rPr lang="en-US" sz="2400" dirty="0">
                <a:solidFill>
                  <a:schemeClr val="bg1"/>
                </a:solidFill>
                <a:latin typeface="Times New Roman" panose="02020603050405020304" pitchFamily="18" charset="0"/>
                <a:cs typeface="Times New Roman" panose="02020603050405020304" pitchFamily="18" charset="0"/>
              </a:rPr>
              <a:t>  - Individual purchased items.</a:t>
            </a:r>
          </a:p>
          <a:p>
            <a:pPr algn="just"/>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Artist,Album,Track</a:t>
            </a:r>
            <a:r>
              <a:rPr lang="en-US" sz="2400" dirty="0">
                <a:solidFill>
                  <a:schemeClr val="bg1"/>
                </a:solidFill>
                <a:latin typeface="Times New Roman" panose="02020603050405020304" pitchFamily="18" charset="0"/>
                <a:cs typeface="Times New Roman" panose="02020603050405020304" pitchFamily="18" charset="0"/>
              </a:rPr>
              <a:t> – Define the music catalog.</a:t>
            </a:r>
          </a:p>
          <a:p>
            <a:pPr algn="just"/>
            <a:r>
              <a:rPr lang="en-US" sz="2400" dirty="0">
                <a:solidFill>
                  <a:schemeClr val="bg1"/>
                </a:solidFill>
                <a:latin typeface="Times New Roman" panose="02020603050405020304" pitchFamily="18" charset="0"/>
                <a:cs typeface="Times New Roman" panose="02020603050405020304" pitchFamily="18" charset="0"/>
              </a:rPr>
              <a:t>             Genre &amp; MediaType – Classify tracks by style and format.</a:t>
            </a:r>
          </a:p>
          <a:p>
            <a:pPr algn="just"/>
            <a:r>
              <a:rPr lang="en-US" sz="2400" dirty="0">
                <a:solidFill>
                  <a:schemeClr val="bg1"/>
                </a:solidFill>
                <a:latin typeface="Times New Roman" panose="02020603050405020304" pitchFamily="18" charset="0"/>
                <a:cs typeface="Times New Roman" panose="02020603050405020304" pitchFamily="18" charset="0"/>
              </a:rPr>
              <a:t>             Employee – Maintains staff information and reporting hierarchy.</a:t>
            </a:r>
          </a:p>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Primary Keys (PKs) uniquely identify each record, and Foreign Keys (FKs) enforce relationships between tables.</a:t>
            </a:r>
          </a:p>
          <a:p>
            <a:pPr marL="285750" indent="-285750" algn="just">
              <a:buFont typeface="Arial" panose="020B0604020202020204" pitchFamily="34" charset="0"/>
              <a:buChar char="•"/>
            </a:pP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4515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A01AC3-B93E-2E74-7F48-9B3EA96FD6A2}"/>
              </a:ext>
            </a:extLst>
          </p:cNvPr>
          <p:cNvPicPr>
            <a:picLocks noChangeAspect="1"/>
          </p:cNvPicPr>
          <p:nvPr/>
        </p:nvPicPr>
        <p:blipFill>
          <a:blip r:embed="rId3"/>
          <a:stretch>
            <a:fillRect/>
          </a:stretch>
        </p:blipFill>
        <p:spPr>
          <a:xfrm>
            <a:off x="452847" y="1450400"/>
            <a:ext cx="6000204" cy="5163760"/>
          </a:xfrm>
          <a:prstGeom prst="rect">
            <a:avLst/>
          </a:prstGeom>
        </p:spPr>
      </p:pic>
      <p:sp>
        <p:nvSpPr>
          <p:cNvPr id="4" name="TextBox 3">
            <a:extLst>
              <a:ext uri="{FF2B5EF4-FFF2-40B4-BE49-F238E27FC236}">
                <a16:creationId xmlns:a16="http://schemas.microsoft.com/office/drawing/2014/main" id="{7D71DF36-B02A-5F22-69AC-1B03B6D8093F}"/>
              </a:ext>
            </a:extLst>
          </p:cNvPr>
          <p:cNvSpPr txBox="1"/>
          <p:nvPr/>
        </p:nvSpPr>
        <p:spPr>
          <a:xfrm>
            <a:off x="452847" y="600891"/>
            <a:ext cx="5373188" cy="646331"/>
          </a:xfrm>
          <a:prstGeom prst="rect">
            <a:avLst/>
          </a:prstGeom>
          <a:noFill/>
        </p:spPr>
        <p:txBody>
          <a:bodyPr wrap="squar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SCHEMA STRUCTURE</a:t>
            </a:r>
          </a:p>
        </p:txBody>
      </p:sp>
    </p:spTree>
    <p:extLst>
      <p:ext uri="{BB962C8B-B14F-4D97-AF65-F5344CB8AC3E}">
        <p14:creationId xmlns:p14="http://schemas.microsoft.com/office/powerpoint/2010/main" val="2044405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A60110-45A9-41A5-EC0A-86AD995D6C3B}"/>
              </a:ext>
            </a:extLst>
          </p:cNvPr>
          <p:cNvSpPr txBox="1"/>
          <p:nvPr/>
        </p:nvSpPr>
        <p:spPr>
          <a:xfrm>
            <a:off x="322217" y="811760"/>
            <a:ext cx="7297783" cy="954107"/>
          </a:xfrm>
          <a:prstGeom prst="rect">
            <a:avLst/>
          </a:prstGeom>
          <a:noFill/>
        </p:spPr>
        <p:txBody>
          <a:bodyPr wrap="square" rtlCol="0">
            <a:spAutoFit/>
          </a:bodyPr>
          <a:lstStyle/>
          <a:p>
            <a:r>
              <a:rPr lang="en-US" altLang="en-US" sz="2800" b="1" dirty="0">
                <a:solidFill>
                  <a:schemeClr val="bg1"/>
                </a:solidFill>
                <a:latin typeface="Times New Roman" panose="02020603050405020304" pitchFamily="18" charset="0"/>
                <a:cs typeface="Times New Roman" panose="02020603050405020304" pitchFamily="18" charset="0"/>
              </a:rPr>
              <a:t>1. Who is the senior most employee based on job title?</a:t>
            </a:r>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1622018-2DD2-F201-BBC2-4C5C1D7947C9}"/>
              </a:ext>
            </a:extLst>
          </p:cNvPr>
          <p:cNvPicPr>
            <a:picLocks noChangeAspect="1"/>
          </p:cNvPicPr>
          <p:nvPr/>
        </p:nvPicPr>
        <p:blipFill>
          <a:blip r:embed="rId3"/>
          <a:stretch>
            <a:fillRect/>
          </a:stretch>
        </p:blipFill>
        <p:spPr>
          <a:xfrm>
            <a:off x="439838" y="2099639"/>
            <a:ext cx="7847635" cy="2055672"/>
          </a:xfrm>
          <a:prstGeom prst="rect">
            <a:avLst/>
          </a:prstGeom>
        </p:spPr>
      </p:pic>
      <p:pic>
        <p:nvPicPr>
          <p:cNvPr id="7" name="Picture 6">
            <a:extLst>
              <a:ext uri="{FF2B5EF4-FFF2-40B4-BE49-F238E27FC236}">
                <a16:creationId xmlns:a16="http://schemas.microsoft.com/office/drawing/2014/main" id="{5AB6713D-C3AF-BB77-15ED-E362E3F570EC}"/>
              </a:ext>
            </a:extLst>
          </p:cNvPr>
          <p:cNvPicPr>
            <a:picLocks noChangeAspect="1"/>
          </p:cNvPicPr>
          <p:nvPr/>
        </p:nvPicPr>
        <p:blipFill>
          <a:blip r:embed="rId4"/>
          <a:stretch>
            <a:fillRect/>
          </a:stretch>
        </p:blipFill>
        <p:spPr>
          <a:xfrm>
            <a:off x="2876100" y="4507072"/>
            <a:ext cx="7494816" cy="1539167"/>
          </a:xfrm>
          <a:prstGeom prst="rect">
            <a:avLst/>
          </a:prstGeom>
        </p:spPr>
      </p:pic>
    </p:spTree>
    <p:extLst>
      <p:ext uri="{BB962C8B-B14F-4D97-AF65-F5344CB8AC3E}">
        <p14:creationId xmlns:p14="http://schemas.microsoft.com/office/powerpoint/2010/main" val="1083431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D63355-1930-18EB-1110-90271C614C9A}"/>
              </a:ext>
            </a:extLst>
          </p:cNvPr>
          <p:cNvSpPr txBox="1"/>
          <p:nvPr/>
        </p:nvSpPr>
        <p:spPr>
          <a:xfrm>
            <a:off x="670560" y="975360"/>
            <a:ext cx="6966857" cy="954107"/>
          </a:xfrm>
          <a:prstGeom prst="rect">
            <a:avLst/>
          </a:prstGeom>
          <a:noFill/>
        </p:spPr>
        <p:txBody>
          <a:bodyPr wrap="square" rtlCol="0">
            <a:spAutoFit/>
          </a:bodyPr>
          <a:lstStyle/>
          <a:p>
            <a:r>
              <a:rPr lang="en-US" altLang="en-US" sz="2800" b="1" dirty="0">
                <a:solidFill>
                  <a:schemeClr val="bg1"/>
                </a:solidFill>
                <a:latin typeface="Times New Roman" panose="02020603050405020304" pitchFamily="18" charset="0"/>
                <a:cs typeface="Times New Roman" panose="02020603050405020304" pitchFamily="18" charset="0"/>
              </a:rPr>
              <a:t>2. Which countries have the most Invoices?</a:t>
            </a:r>
            <a:endParaRPr lang="en-US" sz="2800" b="1" dirty="0">
              <a:solidFill>
                <a:schemeClr val="bg1"/>
              </a:solidFill>
              <a:latin typeface="Times New Roman" panose="02020603050405020304" pitchFamily="18" charset="0"/>
              <a:cs typeface="Times New Roman" panose="02020603050405020304" pitchFamily="18" charset="0"/>
            </a:endParaRPr>
          </a:p>
          <a:p>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83DEF69-D1C0-5C31-627C-2EB872F1751D}"/>
              </a:ext>
            </a:extLst>
          </p:cNvPr>
          <p:cNvPicPr>
            <a:picLocks noChangeAspect="1"/>
          </p:cNvPicPr>
          <p:nvPr/>
        </p:nvPicPr>
        <p:blipFill>
          <a:blip r:embed="rId3"/>
          <a:stretch>
            <a:fillRect/>
          </a:stretch>
        </p:blipFill>
        <p:spPr>
          <a:xfrm>
            <a:off x="670560" y="1773925"/>
            <a:ext cx="8253521" cy="2175831"/>
          </a:xfrm>
          <a:prstGeom prst="rect">
            <a:avLst/>
          </a:prstGeom>
        </p:spPr>
      </p:pic>
      <p:pic>
        <p:nvPicPr>
          <p:cNvPr id="7" name="Picture 6">
            <a:extLst>
              <a:ext uri="{FF2B5EF4-FFF2-40B4-BE49-F238E27FC236}">
                <a16:creationId xmlns:a16="http://schemas.microsoft.com/office/drawing/2014/main" id="{E95B5955-99AD-2A83-A034-27E8CF628DA1}"/>
              </a:ext>
            </a:extLst>
          </p:cNvPr>
          <p:cNvPicPr>
            <a:picLocks noChangeAspect="1"/>
          </p:cNvPicPr>
          <p:nvPr/>
        </p:nvPicPr>
        <p:blipFill>
          <a:blip r:embed="rId4"/>
          <a:stretch>
            <a:fillRect/>
          </a:stretch>
        </p:blipFill>
        <p:spPr>
          <a:xfrm>
            <a:off x="5311184" y="4212001"/>
            <a:ext cx="5511145" cy="2276793"/>
          </a:xfrm>
          <a:prstGeom prst="rect">
            <a:avLst/>
          </a:prstGeom>
        </p:spPr>
      </p:pic>
    </p:spTree>
    <p:extLst>
      <p:ext uri="{BB962C8B-B14F-4D97-AF65-F5344CB8AC3E}">
        <p14:creationId xmlns:p14="http://schemas.microsoft.com/office/powerpoint/2010/main" val="3858253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31EF75-43AE-604C-D1B5-03B7DB9E9EAD}"/>
              </a:ext>
            </a:extLst>
          </p:cNvPr>
          <p:cNvSpPr txBox="1"/>
          <p:nvPr/>
        </p:nvSpPr>
        <p:spPr>
          <a:xfrm>
            <a:off x="551945" y="1334368"/>
            <a:ext cx="7017899" cy="954107"/>
          </a:xfrm>
          <a:prstGeom prst="rect">
            <a:avLst/>
          </a:prstGeom>
          <a:noFill/>
        </p:spPr>
        <p:txBody>
          <a:bodyPr wrap="square" rtlCol="0">
            <a:spAutoFit/>
          </a:bodyPr>
          <a:lstStyle/>
          <a:p>
            <a:r>
              <a:rPr lang="en-US" altLang="en-US" sz="2800" b="1" dirty="0">
                <a:solidFill>
                  <a:schemeClr val="bg1"/>
                </a:solidFill>
                <a:latin typeface="Times New Roman" panose="02020603050405020304" pitchFamily="18" charset="0"/>
                <a:cs typeface="Times New Roman" panose="02020603050405020304" pitchFamily="18" charset="0"/>
              </a:rPr>
              <a:t>3. What are the top 3 values of total invoice?</a:t>
            </a:r>
            <a:endParaRPr lang="en-US" sz="2800" b="1" dirty="0">
              <a:solidFill>
                <a:schemeClr val="bg1"/>
              </a:solidFill>
              <a:latin typeface="Times New Roman" panose="02020603050405020304" pitchFamily="18" charset="0"/>
              <a:cs typeface="Times New Roman" panose="02020603050405020304" pitchFamily="18" charset="0"/>
            </a:endParaRPr>
          </a:p>
          <a:p>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1AA6591-D9CE-0A2D-02F5-BBE056315EC2}"/>
              </a:ext>
            </a:extLst>
          </p:cNvPr>
          <p:cNvPicPr>
            <a:picLocks noChangeAspect="1"/>
          </p:cNvPicPr>
          <p:nvPr/>
        </p:nvPicPr>
        <p:blipFill>
          <a:blip r:embed="rId3"/>
          <a:stretch>
            <a:fillRect/>
          </a:stretch>
        </p:blipFill>
        <p:spPr>
          <a:xfrm>
            <a:off x="551945" y="2288475"/>
            <a:ext cx="9564330" cy="635000"/>
          </a:xfrm>
          <a:prstGeom prst="rect">
            <a:avLst/>
          </a:prstGeom>
        </p:spPr>
      </p:pic>
      <p:pic>
        <p:nvPicPr>
          <p:cNvPr id="7" name="Picture 6">
            <a:extLst>
              <a:ext uri="{FF2B5EF4-FFF2-40B4-BE49-F238E27FC236}">
                <a16:creationId xmlns:a16="http://schemas.microsoft.com/office/drawing/2014/main" id="{2B5461BE-6F2F-D3B1-7AFA-3AFEB42EF3D2}"/>
              </a:ext>
            </a:extLst>
          </p:cNvPr>
          <p:cNvPicPr>
            <a:picLocks noChangeAspect="1"/>
          </p:cNvPicPr>
          <p:nvPr/>
        </p:nvPicPr>
        <p:blipFill>
          <a:blip r:embed="rId4"/>
          <a:stretch>
            <a:fillRect/>
          </a:stretch>
        </p:blipFill>
        <p:spPr>
          <a:xfrm>
            <a:off x="8133362" y="3270644"/>
            <a:ext cx="2069239" cy="2654795"/>
          </a:xfrm>
          <a:prstGeom prst="rect">
            <a:avLst/>
          </a:prstGeom>
        </p:spPr>
      </p:pic>
    </p:spTree>
    <p:extLst>
      <p:ext uri="{BB962C8B-B14F-4D97-AF65-F5344CB8AC3E}">
        <p14:creationId xmlns:p14="http://schemas.microsoft.com/office/powerpoint/2010/main" val="3178324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774</TotalTime>
  <Words>720</Words>
  <Application>Microsoft Office PowerPoint</Application>
  <PresentationFormat>Widescreen</PresentationFormat>
  <Paragraphs>51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AKURALA HARSHITHA</dc:creator>
  <cp:lastModifiedBy>AKURALA HARSHITHA</cp:lastModifiedBy>
  <cp:revision>10</cp:revision>
  <dcterms:created xsi:type="dcterms:W3CDTF">2025-08-13T15:43:00Z</dcterms:created>
  <dcterms:modified xsi:type="dcterms:W3CDTF">2025-08-14T15:17:00Z</dcterms:modified>
</cp:coreProperties>
</file>