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320" r:id="rId2"/>
    <p:sldId id="31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20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44"/>
    <p:restoredTop sz="96763"/>
  </p:normalViewPr>
  <p:slideViewPr>
    <p:cSldViewPr snapToGrid="0">
      <p:cViewPr varScale="1">
        <p:scale>
          <a:sx n="146" d="100"/>
          <a:sy n="146"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3/26/25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a:p>
        </p:txBody>
      </p:sp>
      <p:pic>
        <p:nvPicPr>
          <p:cNvPr id="6" name="Picture 5" descr="A logo with orange letters on a black background&#10;&#10;Description automatically generated">
            <a:extLst>
              <a:ext uri="{FF2B5EF4-FFF2-40B4-BE49-F238E27FC236}">
                <a16:creationId xmlns:a16="http://schemas.microsoft.com/office/drawing/2014/main" id="{650D027C-57F4-32A9-AA33-B04BC58F96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01572" y="6441464"/>
            <a:ext cx="457200" cy="342900"/>
          </a:xfrm>
          <a:prstGeom prst="rect">
            <a:avLst/>
          </a:prstGeom>
        </p:spPr>
      </p:pic>
    </p:spTree>
    <p:extLst>
      <p:ext uri="{BB962C8B-B14F-4D97-AF65-F5344CB8AC3E}">
        <p14:creationId xmlns:p14="http://schemas.microsoft.com/office/powerpoint/2010/main" val="3364290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3/26/25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6728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3/26/25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43507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3/26/25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48607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3/26/25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8978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3/26/25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08066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3/26/25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33535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3/26/25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66693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3/26/25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030222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
        <p:nvSpPr>
          <p:cNvPr id="5" name="Title 1">
            <a:extLst>
              <a:ext uri="{FF2B5EF4-FFF2-40B4-BE49-F238E27FC236}">
                <a16:creationId xmlns:a16="http://schemas.microsoft.com/office/drawing/2014/main" id="{39D78FE1-7C10-5F17-746F-805F1C5015DB}"/>
              </a:ext>
            </a:extLst>
          </p:cNvPr>
          <p:cNvSpPr>
            <a:spLocks noGrp="1"/>
          </p:cNvSpPr>
          <p:nvPr>
            <p:ph type="title"/>
          </p:nvPr>
        </p:nvSpPr>
        <p:spPr>
          <a:xfrm>
            <a:off x="826871" y="424646"/>
            <a:ext cx="8761413" cy="706964"/>
          </a:xfrm>
        </p:spPr>
        <p:txBody>
          <a:bodyPr/>
          <a:lstStyle>
            <a:lvl1pPr>
              <a:defRPr sz="2800" b="1">
                <a:solidFill>
                  <a:schemeClr val="accent1">
                    <a:lumMod val="75000"/>
                  </a:schemeClr>
                </a:solidFill>
                <a:latin typeface="Aptos Narrow" panose="020B0004020202020204" pitchFamily="34" charset="0"/>
              </a:defRPr>
            </a:lvl1pPr>
          </a:lstStyle>
          <a:p>
            <a:r>
              <a:rPr lang="en-US" dirty="0"/>
              <a:t>Click to edit Master title style</a:t>
            </a:r>
          </a:p>
        </p:txBody>
      </p:sp>
      <p:sp>
        <p:nvSpPr>
          <p:cNvPr id="6" name="Rectangle 5">
            <a:extLst>
              <a:ext uri="{FF2B5EF4-FFF2-40B4-BE49-F238E27FC236}">
                <a16:creationId xmlns:a16="http://schemas.microsoft.com/office/drawing/2014/main" id="{BDD6F794-A12E-DA80-3069-0161F555A890}"/>
              </a:ext>
            </a:extLst>
          </p:cNvPr>
          <p:cNvSpPr/>
          <p:nvPr userDrawn="1"/>
        </p:nvSpPr>
        <p:spPr>
          <a:xfrm>
            <a:off x="0" y="0"/>
            <a:ext cx="56111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l="-140792" r="-154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9" name="Picture 8" descr="A logo with orange letters on a black background&#10;&#10;Description automatically generated">
            <a:extLst>
              <a:ext uri="{FF2B5EF4-FFF2-40B4-BE49-F238E27FC236}">
                <a16:creationId xmlns:a16="http://schemas.microsoft.com/office/drawing/2014/main" id="{88793FB3-CC9D-8341-96D7-E38108464D4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01572" y="6441464"/>
            <a:ext cx="457200" cy="342900"/>
          </a:xfrm>
          <a:prstGeom prst="rect">
            <a:avLst/>
          </a:prstGeom>
        </p:spPr>
      </p:pic>
      <p:sp>
        <p:nvSpPr>
          <p:cNvPr id="7" name="Content Placeholder 3">
            <a:extLst>
              <a:ext uri="{FF2B5EF4-FFF2-40B4-BE49-F238E27FC236}">
                <a16:creationId xmlns:a16="http://schemas.microsoft.com/office/drawing/2014/main" id="{F5020C17-8AD8-22D2-479B-CB65C565E1B3}"/>
              </a:ext>
            </a:extLst>
          </p:cNvPr>
          <p:cNvSpPr>
            <a:spLocks noGrp="1"/>
          </p:cNvSpPr>
          <p:nvPr>
            <p:ph idx="1"/>
          </p:nvPr>
        </p:nvSpPr>
        <p:spPr>
          <a:xfrm>
            <a:off x="826872" y="1628503"/>
            <a:ext cx="9153742" cy="4391297"/>
          </a:xfrm>
        </p:spPr>
        <p:txBody>
          <a:bodyPr/>
          <a:lstStyle>
            <a:lvl1pPr marL="342900" indent="-342900">
              <a:buClr>
                <a:schemeClr val="accent1">
                  <a:lumMod val="50000"/>
                </a:schemeClr>
              </a:buClr>
              <a:buFont typeface="Arial" panose="020B0604020202020204" pitchFamily="34" charset="0"/>
              <a:buChar char="•"/>
              <a:defRPr/>
            </a:lvl1pPr>
          </a:lstStyle>
          <a:p>
            <a:endParaRPr lang="en-US" dirty="0"/>
          </a:p>
        </p:txBody>
      </p:sp>
    </p:spTree>
    <p:extLst>
      <p:ext uri="{BB962C8B-B14F-4D97-AF65-F5344CB8AC3E}">
        <p14:creationId xmlns:p14="http://schemas.microsoft.com/office/powerpoint/2010/main" val="201472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3/26/25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42667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3/26/25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101808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3/26/25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43071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3/26/25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50902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3/26/25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641716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1C3-0FF4-47C4-B829-773ADF60F88C}" type="datetimeFigureOut">
              <a:rPr lang="en-US" smtClean="0"/>
              <a:t>3/26/25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3054566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3/26/25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697894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3/26/25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52617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3/26/25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a:p>
        </p:txBody>
      </p:sp>
      <p:grpSp>
        <p:nvGrpSpPr>
          <p:cNvPr id="9" name="Group 8">
            <a:extLst>
              <a:ext uri="{FF2B5EF4-FFF2-40B4-BE49-F238E27FC236}">
                <a16:creationId xmlns:a16="http://schemas.microsoft.com/office/drawing/2014/main" id="{AF291D18-DFC8-0634-125F-B52FCFB97820}"/>
              </a:ext>
            </a:extLst>
          </p:cNvPr>
          <p:cNvGrpSpPr/>
          <p:nvPr userDrawn="1"/>
        </p:nvGrpSpPr>
        <p:grpSpPr>
          <a:xfrm>
            <a:off x="0" y="0"/>
            <a:ext cx="12192000" cy="6858000"/>
            <a:chOff x="0" y="0"/>
            <a:chExt cx="12192000" cy="6858000"/>
          </a:xfrm>
        </p:grpSpPr>
        <p:sp>
          <p:nvSpPr>
            <p:cNvPr id="10" name="Rectangle 9">
              <a:extLst>
                <a:ext uri="{FF2B5EF4-FFF2-40B4-BE49-F238E27FC236}">
                  <a16:creationId xmlns:a16="http://schemas.microsoft.com/office/drawing/2014/main" id="{075AD0FB-15FE-3867-0198-9E999F35BB9A}"/>
                </a:ext>
              </a:extLst>
            </p:cNvPr>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FBA5E62C-E6AA-9028-469E-B7E284EC084D}"/>
                </a:ext>
              </a:extLst>
            </p:cNvPr>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3586787E-842F-658A-97BB-B179D9797AF9}"/>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21514F59-BD63-E44E-E747-005DF0E8AB6D}"/>
                </a:ext>
              </a:extLst>
            </p:cNvPr>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a:extLst>
                <a:ext uri="{FF2B5EF4-FFF2-40B4-BE49-F238E27FC236}">
                  <a16:creationId xmlns:a16="http://schemas.microsoft.com/office/drawing/2014/main" id="{D959B12C-9CDF-22BF-ABC3-A15745C42D49}"/>
                </a:ext>
              </a:extLst>
            </p:cNvPr>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1B8E6959-B3CF-FD4F-AEF4-6E94C8AC3051}"/>
                </a:ext>
              </a:extLst>
            </p:cNvPr>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a:extLst>
                <a:ext uri="{FF2B5EF4-FFF2-40B4-BE49-F238E27FC236}">
                  <a16:creationId xmlns:a16="http://schemas.microsoft.com/office/drawing/2014/main" id="{4B65E83E-CAAD-9247-50AE-B50D76D141D8}"/>
                </a:ext>
              </a:extLst>
            </p:cNvPr>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6" name="Freeform 5">
              <a:extLst>
                <a:ext uri="{FF2B5EF4-FFF2-40B4-BE49-F238E27FC236}">
                  <a16:creationId xmlns:a16="http://schemas.microsoft.com/office/drawing/2014/main" id="{C921B217-C153-005D-0F7C-CD5BD19BC1EA}"/>
                </a:ext>
              </a:extLst>
            </p:cNvPr>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7" name="Freeform 5">
              <a:extLst>
                <a:ext uri="{FF2B5EF4-FFF2-40B4-BE49-F238E27FC236}">
                  <a16:creationId xmlns:a16="http://schemas.microsoft.com/office/drawing/2014/main" id="{A806B1A8-79C0-4C25-122A-2154A18FFB6D}"/>
                </a:ext>
              </a:extLst>
            </p:cNvPr>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28" name="Picture 27" descr="A logo with orange letters on a black background&#10;&#10;Description automatically generated">
            <a:extLst>
              <a:ext uri="{FF2B5EF4-FFF2-40B4-BE49-F238E27FC236}">
                <a16:creationId xmlns:a16="http://schemas.microsoft.com/office/drawing/2014/main" id="{9FCF62E3-CC7C-7C64-4838-89E03B7A75CC}"/>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0474256" y="275779"/>
            <a:ext cx="609600" cy="457200"/>
          </a:xfrm>
          <a:prstGeom prst="rect">
            <a:avLst/>
          </a:prstGeom>
        </p:spPr>
      </p:pic>
    </p:spTree>
    <p:extLst>
      <p:ext uri="{BB962C8B-B14F-4D97-AF65-F5344CB8AC3E}">
        <p14:creationId xmlns:p14="http://schemas.microsoft.com/office/powerpoint/2010/main" val="3620183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6F2F0-84AF-B89F-3468-8BD74D9EA77E}"/>
            </a:ext>
          </a:extLst>
        </p:cNvPr>
        <p:cNvGrpSpPr/>
        <p:nvPr/>
      </p:nvGrpSpPr>
      <p:grpSpPr>
        <a:xfrm>
          <a:off x="0" y="0"/>
          <a:ext cx="0" cy="0"/>
          <a:chOff x="0" y="0"/>
          <a:chExt cx="0" cy="0"/>
        </a:xfrm>
      </p:grpSpPr>
      <p:sp>
        <p:nvSpPr>
          <p:cNvPr id="23" name="Title 1">
            <a:extLst>
              <a:ext uri="{FF2B5EF4-FFF2-40B4-BE49-F238E27FC236}">
                <a16:creationId xmlns:a16="http://schemas.microsoft.com/office/drawing/2014/main" id="{6768F831-00DD-6625-DE40-7725BA24D0A6}"/>
              </a:ext>
            </a:extLst>
          </p:cNvPr>
          <p:cNvSpPr>
            <a:spLocks noGrp="1"/>
          </p:cNvSpPr>
          <p:nvPr>
            <p:ph type="title"/>
          </p:nvPr>
        </p:nvSpPr>
        <p:spPr>
          <a:xfrm>
            <a:off x="826871" y="424646"/>
            <a:ext cx="8761413" cy="706964"/>
          </a:xfrm>
        </p:spPr>
        <p:txBody>
          <a:bodyPr>
            <a:noAutofit/>
          </a:bodyPr>
          <a:lstStyle/>
          <a:p>
            <a:r>
              <a:rPr lang="en-US" dirty="0"/>
              <a:t>TrustBank LLC - Lending Decision</a:t>
            </a:r>
          </a:p>
        </p:txBody>
      </p:sp>
      <p:sp>
        <p:nvSpPr>
          <p:cNvPr id="3" name="Content Placeholder 2">
            <a:extLst>
              <a:ext uri="{FF2B5EF4-FFF2-40B4-BE49-F238E27FC236}">
                <a16:creationId xmlns:a16="http://schemas.microsoft.com/office/drawing/2014/main" id="{D4F960DC-F009-74D5-56EE-21E966A4742F}"/>
              </a:ext>
            </a:extLst>
          </p:cNvPr>
          <p:cNvSpPr>
            <a:spLocks noGrp="1"/>
          </p:cNvSpPr>
          <p:nvPr>
            <p:ph idx="1"/>
          </p:nvPr>
        </p:nvSpPr>
        <p:spPr>
          <a:xfrm>
            <a:off x="827089" y="1131610"/>
            <a:ext cx="10447162" cy="5302248"/>
          </a:xfrm>
        </p:spPr>
        <p:txBody>
          <a:bodyPr>
            <a:noAutofit/>
          </a:bodyPr>
          <a:lstStyle/>
          <a:p>
            <a:pPr marL="0" indent="0" algn="just">
              <a:lnSpc>
                <a:spcPct val="150000"/>
              </a:lnSpc>
              <a:spcBef>
                <a:spcPts val="1200"/>
              </a:spcBef>
              <a:buSzPct val="100000"/>
              <a:buNone/>
            </a:pPr>
            <a:r>
              <a:rPr lang="en-US" sz="1600" b="0" i="0">
                <a:solidFill>
                  <a:schemeClr val="tx1"/>
                </a:solidFill>
                <a:effectLst/>
              </a:rPr>
              <a:t>Trust bank </a:t>
            </a:r>
            <a:r>
              <a:rPr lang="en-US" sz="1600" b="0" i="0" dirty="0">
                <a:solidFill>
                  <a:schemeClr val="tx1"/>
                </a:solidFill>
                <a:effectLst/>
              </a:rPr>
              <a:t>which typically receives </a:t>
            </a:r>
            <a:r>
              <a:rPr lang="en-US" sz="1600" dirty="0">
                <a:solidFill>
                  <a:schemeClr val="tx1"/>
                </a:solidFill>
              </a:rPr>
              <a:t>lower number of </a:t>
            </a:r>
            <a:r>
              <a:rPr lang="en-US" sz="1600" b="0" i="0" dirty="0">
                <a:solidFill>
                  <a:schemeClr val="tx1"/>
                </a:solidFill>
                <a:effectLst/>
              </a:rPr>
              <a:t>loan applications per week and approves them by hand, has suddenly received nearly 3x loan applications due to </a:t>
            </a:r>
            <a:r>
              <a:rPr lang="en-US" sz="1600" dirty="0">
                <a:solidFill>
                  <a:schemeClr val="tx1"/>
                </a:solidFill>
              </a:rPr>
              <a:t>closure of </a:t>
            </a:r>
            <a:r>
              <a:rPr lang="en-US" sz="1600" b="0" i="0" dirty="0">
                <a:solidFill>
                  <a:schemeClr val="tx1"/>
                </a:solidFill>
                <a:effectLst/>
              </a:rPr>
              <a:t>a competitive bank recently. There is an urgency to process the applications swiftly and accurately. It is required to systemically evaluate the creditworthiness of these new loan applicants and shortlist creditworthy customers for the underwriter to process applications accordingly.</a:t>
            </a:r>
          </a:p>
        </p:txBody>
      </p:sp>
    </p:spTree>
    <p:extLst>
      <p:ext uri="{BB962C8B-B14F-4D97-AF65-F5344CB8AC3E}">
        <p14:creationId xmlns:p14="http://schemas.microsoft.com/office/powerpoint/2010/main" val="1672922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5993D-5A5A-7DAB-5737-B06796F375DD}"/>
            </a:ext>
          </a:extLst>
        </p:cNvPr>
        <p:cNvGrpSpPr/>
        <p:nvPr/>
      </p:nvGrpSpPr>
      <p:grpSpPr>
        <a:xfrm>
          <a:off x="0" y="0"/>
          <a:ext cx="0" cy="0"/>
          <a:chOff x="0" y="0"/>
          <a:chExt cx="0" cy="0"/>
        </a:xfrm>
      </p:grpSpPr>
      <p:sp>
        <p:nvSpPr>
          <p:cNvPr id="23" name="Title 1">
            <a:extLst>
              <a:ext uri="{FF2B5EF4-FFF2-40B4-BE49-F238E27FC236}">
                <a16:creationId xmlns:a16="http://schemas.microsoft.com/office/drawing/2014/main" id="{30B8EA0F-3497-5B6A-7A79-8C1FBD613140}"/>
              </a:ext>
            </a:extLst>
          </p:cNvPr>
          <p:cNvSpPr>
            <a:spLocks noGrp="1"/>
          </p:cNvSpPr>
          <p:nvPr>
            <p:ph type="title"/>
          </p:nvPr>
        </p:nvSpPr>
        <p:spPr>
          <a:xfrm>
            <a:off x="826871" y="424646"/>
            <a:ext cx="8761413" cy="706964"/>
          </a:xfrm>
        </p:spPr>
        <p:txBody>
          <a:bodyPr>
            <a:noAutofit/>
          </a:bodyPr>
          <a:lstStyle/>
          <a:p>
            <a:r>
              <a:rPr lang="en-US" dirty="0"/>
              <a:t>Cartwise Inc. - Store Decision &amp; Inventory Management</a:t>
            </a:r>
          </a:p>
        </p:txBody>
      </p:sp>
      <p:sp>
        <p:nvSpPr>
          <p:cNvPr id="3" name="Content Placeholder 2">
            <a:extLst>
              <a:ext uri="{FF2B5EF4-FFF2-40B4-BE49-F238E27FC236}">
                <a16:creationId xmlns:a16="http://schemas.microsoft.com/office/drawing/2014/main" id="{8897BAA3-ED7F-5636-E575-642962B17261}"/>
              </a:ext>
            </a:extLst>
          </p:cNvPr>
          <p:cNvSpPr>
            <a:spLocks noGrp="1"/>
          </p:cNvSpPr>
          <p:nvPr>
            <p:ph idx="1"/>
          </p:nvPr>
        </p:nvSpPr>
        <p:spPr>
          <a:xfrm>
            <a:off x="826871" y="1131610"/>
            <a:ext cx="10447162" cy="5536609"/>
          </a:xfrm>
        </p:spPr>
        <p:txBody>
          <a:bodyPr>
            <a:noAutofit/>
          </a:bodyPr>
          <a:lstStyle/>
          <a:p>
            <a:pPr marL="0" indent="0" algn="just">
              <a:lnSpc>
                <a:spcPct val="150000"/>
              </a:lnSpc>
              <a:spcBef>
                <a:spcPts val="1200"/>
              </a:spcBef>
              <a:buSzPct val="100000"/>
              <a:buNone/>
            </a:pPr>
            <a:r>
              <a:rPr lang="en-US" sz="1600" dirty="0"/>
              <a:t>Cartwise Inc. is medium scale chain of grocery stores and is planning to open a few new stores. Currently, all stores use a consistent format, supplying the same amount to each store. Some stores are suffering from product surpluses in some product categories and shortage in others. There is a need to provide analytical support for the impending decisions about the new stores.</a:t>
            </a:r>
          </a:p>
          <a:p>
            <a:pPr algn="just">
              <a:lnSpc>
                <a:spcPct val="150000"/>
              </a:lnSpc>
              <a:spcBef>
                <a:spcPts val="1200"/>
              </a:spcBef>
              <a:buSzPct val="100000"/>
            </a:pPr>
            <a:r>
              <a:rPr lang="en-US" sz="1600" dirty="0"/>
              <a:t>Store segmentation for the existing stores</a:t>
            </a:r>
          </a:p>
          <a:p>
            <a:pPr algn="just">
              <a:lnSpc>
                <a:spcPct val="150000"/>
              </a:lnSpc>
              <a:spcBef>
                <a:spcPts val="1200"/>
              </a:spcBef>
              <a:buSzPct val="100000"/>
            </a:pPr>
            <a:r>
              <a:rPr lang="en-US" sz="1600" dirty="0"/>
              <a:t>The company wants to determine which store format each of the new stores should have.</a:t>
            </a:r>
          </a:p>
          <a:p>
            <a:pPr algn="just">
              <a:lnSpc>
                <a:spcPct val="150000"/>
              </a:lnSpc>
              <a:spcBef>
                <a:spcPts val="1200"/>
              </a:spcBef>
              <a:buSzPct val="100000"/>
            </a:pPr>
            <a:r>
              <a:rPr lang="en-US" sz="1600" dirty="0"/>
              <a:t>Monthly forecast for produce sales for the full</a:t>
            </a:r>
          </a:p>
          <a:p>
            <a:pPr marL="0" indent="0" algn="just">
              <a:lnSpc>
                <a:spcPct val="150000"/>
              </a:lnSpc>
              <a:spcBef>
                <a:spcPts val="1200"/>
              </a:spcBef>
              <a:buSzPct val="100000"/>
              <a:buNone/>
            </a:pPr>
            <a:r>
              <a:rPr lang="en-US" sz="1600" dirty="0"/>
              <a:t>Methodology: Classification (Random Forest etc.) and Clustering (K-means etc.)</a:t>
            </a:r>
          </a:p>
        </p:txBody>
      </p:sp>
    </p:spTree>
    <p:extLst>
      <p:ext uri="{BB962C8B-B14F-4D97-AF65-F5344CB8AC3E}">
        <p14:creationId xmlns:p14="http://schemas.microsoft.com/office/powerpoint/2010/main" val="3539064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2482</TotalTime>
  <Words>199</Words>
  <Application>Microsoft Macintosh PowerPoint</Application>
  <PresentationFormat>Widescreen</PresentationFormat>
  <Paragraphs>8</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Aptos</vt:lpstr>
      <vt:lpstr>Aptos Display</vt:lpstr>
      <vt:lpstr>Aptos Narrow</vt:lpstr>
      <vt:lpstr>Arial</vt:lpstr>
      <vt:lpstr>Wingdings 3</vt:lpstr>
      <vt:lpstr>Ion Boardroom</vt:lpstr>
      <vt:lpstr>TrustBank LLC - Lending Decision</vt:lpstr>
      <vt:lpstr>Cartwise Inc. - Store Decision &amp; Inventory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Parida, Priyadarshan</dc:creator>
  <cp:lastModifiedBy>Priyadarshan Parida</cp:lastModifiedBy>
  <cp:revision>160</cp:revision>
  <dcterms:created xsi:type="dcterms:W3CDTF">2025-02-03T06:12:52Z</dcterms:created>
  <dcterms:modified xsi:type="dcterms:W3CDTF">2025-03-26T16:21:28Z</dcterms:modified>
</cp:coreProperties>
</file>