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072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02141" y="1519046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0248" y="1866899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69"/>
            <a:ext cx="12192000" cy="6380480"/>
          </a:xfrm>
          <a:custGeom>
            <a:avLst/>
            <a:gdLst/>
            <a:ahLst/>
            <a:cxnLst/>
            <a:rect l="l" t="t" r="r" b="b"/>
            <a:pathLst>
              <a:path w="12192000" h="6380480">
                <a:moveTo>
                  <a:pt x="12192000" y="470154"/>
                </a:moveTo>
                <a:lnTo>
                  <a:pt x="11709273" y="470154"/>
                </a:lnTo>
                <a:lnTo>
                  <a:pt x="11709273" y="6380480"/>
                </a:lnTo>
                <a:lnTo>
                  <a:pt x="12192000" y="6380480"/>
                </a:lnTo>
                <a:lnTo>
                  <a:pt x="12192000" y="470154"/>
                </a:lnTo>
                <a:close/>
              </a:path>
              <a:path w="12192000" h="638048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3701" y="876122"/>
            <a:ext cx="768540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477" y="2953638"/>
            <a:ext cx="11055045" cy="198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object-detection-with-tensorflow-model-and-opencv-d839f3e42849" TargetMode="External"/><Relationship Id="rId2" Type="http://schemas.openxmlformats.org/officeDocument/2006/relationships/hyperlink" Target="https://www.simplilearn.com/tutorials/deep-learning-tutorial/convolutional-neural-netwo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76203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 rot="10800000">
            <a:off x="-1" y="6378906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5" name="object 5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0383" y="519810"/>
            <a:ext cx="947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EBEBEB"/>
                </a:solidFill>
                <a:latin typeface="Times New Roman"/>
                <a:cs typeface="Times New Roman"/>
              </a:rPr>
              <a:t>JAYPEE </a:t>
            </a:r>
            <a:r>
              <a:rPr sz="2400" spc="-5" dirty="0">
                <a:solidFill>
                  <a:srgbClr val="EBEBEB"/>
                </a:solidFill>
                <a:latin typeface="Times New Roman"/>
                <a:cs typeface="Times New Roman"/>
              </a:rPr>
              <a:t>UNIVERSITY OF ENGINEERING AND </a:t>
            </a:r>
            <a:r>
              <a:rPr sz="2400" spc="-35" dirty="0">
                <a:solidFill>
                  <a:srgbClr val="EBEBEB"/>
                </a:solidFill>
                <a:latin typeface="Times New Roman"/>
                <a:cs typeface="Times New Roman"/>
              </a:rPr>
              <a:t>TECHNOLOGY,</a:t>
            </a:r>
            <a:r>
              <a:rPr sz="2400" spc="-6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Times New Roman"/>
                <a:cs typeface="Times New Roman"/>
              </a:rPr>
              <a:t>GUNA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 err="1"/>
              <a:t>B.Tech</a:t>
            </a:r>
            <a:r>
              <a:rPr spc="-50" dirty="0"/>
              <a:t> </a:t>
            </a:r>
            <a:r>
              <a:rPr lang="en-US" spc="-50" dirty="0"/>
              <a:t>Minor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presentation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61662" y="1938020"/>
            <a:ext cx="4228465" cy="175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3185" algn="ctr">
              <a:lnSpc>
                <a:spcPct val="100000"/>
              </a:lnSpc>
              <a:spcBef>
                <a:spcPts val="95"/>
              </a:spcBef>
              <a:tabLst>
                <a:tab pos="1828164" algn="l"/>
              </a:tabLst>
            </a:pPr>
            <a:r>
              <a:rPr sz="2800" b="1" spc="-15" dirty="0">
                <a:solidFill>
                  <a:srgbClr val="EBEBEB"/>
                </a:solidFill>
                <a:latin typeface="Times New Roman"/>
                <a:cs typeface="Times New Roman"/>
              </a:rPr>
              <a:t>Project</a:t>
            </a:r>
            <a:r>
              <a:rPr sz="2800" b="1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EBEBEB"/>
                </a:solidFill>
                <a:latin typeface="Times New Roman"/>
                <a:cs typeface="Times New Roman"/>
              </a:rPr>
              <a:t>no.	</a:t>
            </a:r>
            <a:r>
              <a:rPr lang="en-US" sz="2800" b="1" spc="-5" dirty="0">
                <a:solidFill>
                  <a:srgbClr val="EBEBEB"/>
                </a:solidFill>
                <a:latin typeface="Times New Roman"/>
                <a:cs typeface="Times New Roman"/>
              </a:rPr>
              <a:t>91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solidFill>
                  <a:srgbClr val="EBEBEB"/>
                </a:solidFill>
                <a:latin typeface="Times New Roman"/>
                <a:cs typeface="Times New Roman"/>
              </a:rPr>
              <a:t>Project </a:t>
            </a:r>
            <a:r>
              <a:rPr sz="2800" b="1" dirty="0">
                <a:solidFill>
                  <a:srgbClr val="EBEBEB"/>
                </a:solidFill>
                <a:latin typeface="Times New Roman"/>
                <a:cs typeface="Times New Roman"/>
              </a:rPr>
              <a:t>title:-</a:t>
            </a:r>
            <a:r>
              <a:rPr lang="en-US" sz="2800" b="1" dirty="0">
                <a:solidFill>
                  <a:srgbClr val="EBEBEB"/>
                </a:solidFill>
                <a:latin typeface="Times New Roman"/>
                <a:cs typeface="Times New Roman"/>
              </a:rPr>
              <a:t>Face Recognition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893" y="3914394"/>
            <a:ext cx="319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E8E6F8"/>
                </a:solidFill>
                <a:uFill>
                  <a:solidFill>
                    <a:srgbClr val="E8E6F8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400" b="1" u="heavy" spc="-85" dirty="0">
                <a:solidFill>
                  <a:srgbClr val="E8E6F8"/>
                </a:solidFill>
                <a:uFill>
                  <a:solidFill>
                    <a:srgbClr val="E8E6F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E8E6F8"/>
                </a:solidFill>
                <a:uFill>
                  <a:solidFill>
                    <a:srgbClr val="E8E6F8"/>
                  </a:solidFill>
                </a:uFill>
                <a:latin typeface="Times New Roman"/>
                <a:cs typeface="Times New Roman"/>
              </a:rPr>
              <a:t>MEMBERS</a:t>
            </a:r>
            <a:r>
              <a:rPr sz="2400" b="1" spc="-5" dirty="0">
                <a:solidFill>
                  <a:srgbClr val="E8E6F8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1873" y="3787902"/>
            <a:ext cx="4403090" cy="1010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u="heavy" spc="-5" dirty="0">
                <a:solidFill>
                  <a:srgbClr val="E8E6F8"/>
                </a:solidFill>
                <a:uFill>
                  <a:solidFill>
                    <a:srgbClr val="E8E6F8"/>
                  </a:solidFill>
                </a:uFill>
                <a:latin typeface="Times New Roman"/>
                <a:cs typeface="Times New Roman"/>
              </a:rPr>
              <a:t>PROJECT GUIDE</a:t>
            </a:r>
            <a:r>
              <a:rPr sz="2400" b="1" spc="-30" dirty="0">
                <a:solidFill>
                  <a:srgbClr val="E8E6F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E8E6F8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E8E6F8"/>
                </a:solidFill>
                <a:latin typeface="Times New Roman"/>
                <a:cs typeface="Times New Roman"/>
              </a:rPr>
              <a:t>DR. </a:t>
            </a:r>
            <a:r>
              <a:rPr lang="en-US" sz="2400" spc="-5" dirty="0">
                <a:solidFill>
                  <a:srgbClr val="E8E6F8"/>
                </a:solidFill>
                <a:latin typeface="Times New Roman"/>
                <a:cs typeface="Times New Roman"/>
              </a:rPr>
              <a:t>P.</a:t>
            </a:r>
            <a:r>
              <a:rPr lang="en-US" sz="2400" spc="-5">
                <a:solidFill>
                  <a:srgbClr val="E8E6F8"/>
                </a:solidFill>
                <a:latin typeface="Times New Roman"/>
                <a:cs typeface="Times New Roman"/>
              </a:rPr>
              <a:t>S Banerjee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893" y="4279062"/>
            <a:ext cx="3338149" cy="1481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4800"/>
              </a:lnSpc>
              <a:spcBef>
                <a:spcPts val="100"/>
              </a:spcBef>
            </a:pPr>
            <a:r>
              <a:rPr lang="en-US" sz="2400" spc="-5" dirty="0" err="1">
                <a:solidFill>
                  <a:srgbClr val="E8E6F8"/>
                </a:solidFill>
                <a:latin typeface="Times New Roman"/>
                <a:cs typeface="Times New Roman"/>
              </a:rPr>
              <a:t>Akhil</a:t>
            </a:r>
            <a:r>
              <a:rPr lang="en-US" sz="2400" spc="-5" dirty="0">
                <a:solidFill>
                  <a:srgbClr val="E8E6F8"/>
                </a:solidFill>
                <a:latin typeface="Times New Roman"/>
                <a:cs typeface="Times New Roman"/>
              </a:rPr>
              <a:t> Pandey</a:t>
            </a:r>
            <a:endParaRPr lang="en-IN" sz="2400" spc="-5" dirty="0">
              <a:solidFill>
                <a:srgbClr val="E8E6F8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34800"/>
              </a:lnSpc>
              <a:spcBef>
                <a:spcPts val="100"/>
              </a:spcBef>
            </a:pPr>
            <a:r>
              <a:rPr lang="en-US" sz="2400" spc="-5" dirty="0" err="1">
                <a:solidFill>
                  <a:srgbClr val="E8E6F8"/>
                </a:solidFill>
                <a:latin typeface="Times New Roman"/>
                <a:cs typeface="Times New Roman"/>
              </a:rPr>
              <a:t>Bicky</a:t>
            </a:r>
            <a:r>
              <a:rPr lang="en-US" sz="2400" spc="-5" dirty="0">
                <a:solidFill>
                  <a:srgbClr val="E8E6F8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err="1">
                <a:solidFill>
                  <a:srgbClr val="E8E6F8"/>
                </a:solidFill>
                <a:latin typeface="Times New Roman"/>
                <a:cs typeface="Times New Roman"/>
              </a:rPr>
              <a:t>kumar</a:t>
            </a:r>
            <a:r>
              <a:rPr lang="en-US" sz="2400" spc="-5" dirty="0">
                <a:solidFill>
                  <a:srgbClr val="E8E6F8"/>
                </a:solidFill>
                <a:latin typeface="Times New Roman"/>
                <a:cs typeface="Times New Roman"/>
              </a:rPr>
              <a:t> </a:t>
            </a:r>
            <a:endParaRPr lang="en-IN" sz="2400" spc="-5" dirty="0">
              <a:solidFill>
                <a:srgbClr val="E8E6F8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34800"/>
              </a:lnSpc>
              <a:spcBef>
                <a:spcPts val="100"/>
              </a:spcBef>
            </a:pPr>
            <a:r>
              <a:rPr lang="en-US" sz="2400" spc="-5" dirty="0" err="1">
                <a:solidFill>
                  <a:srgbClr val="E8E6F8"/>
                </a:solidFill>
                <a:latin typeface="Times New Roman"/>
                <a:cs typeface="Times New Roman"/>
              </a:rPr>
              <a:t>Priyadarshi</a:t>
            </a:r>
            <a:r>
              <a:rPr lang="en-US" sz="2400" spc="-5" dirty="0">
                <a:solidFill>
                  <a:srgbClr val="E8E6F8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err="1">
                <a:solidFill>
                  <a:srgbClr val="E8E6F8"/>
                </a:solidFill>
                <a:latin typeface="Times New Roman"/>
                <a:cs typeface="Times New Roman"/>
              </a:rPr>
              <a:t>kumar</a:t>
            </a:r>
            <a:r>
              <a:rPr lang="en-US" sz="2400" spc="-5" dirty="0">
                <a:solidFill>
                  <a:srgbClr val="E8E6F8"/>
                </a:solidFill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0043" y="4295572"/>
            <a:ext cx="1368425" cy="1468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 algn="just">
              <a:lnSpc>
                <a:spcPct val="134800"/>
              </a:lnSpc>
              <a:spcBef>
                <a:spcPts val="100"/>
              </a:spcBef>
            </a:pPr>
            <a:r>
              <a:rPr sz="2400" dirty="0">
                <a:solidFill>
                  <a:srgbClr val="E8E6F8"/>
                </a:solidFill>
                <a:latin typeface="Times New Roman"/>
                <a:cs typeface="Times New Roman"/>
              </a:rPr>
              <a:t>(</a:t>
            </a:r>
            <a:r>
              <a:rPr lang="en-US" sz="2400" dirty="0">
                <a:solidFill>
                  <a:srgbClr val="E8E6F8"/>
                </a:solidFill>
                <a:latin typeface="Times New Roman"/>
                <a:cs typeface="Times New Roman"/>
              </a:rPr>
              <a:t>211b032</a:t>
            </a:r>
            <a:r>
              <a:rPr sz="2400" dirty="0">
                <a:solidFill>
                  <a:srgbClr val="E8E6F8"/>
                </a:solidFill>
                <a:latin typeface="Times New Roman"/>
                <a:cs typeface="Times New Roman"/>
              </a:rPr>
              <a:t>)  </a:t>
            </a:r>
            <a:r>
              <a:rPr lang="en-US" sz="2400" dirty="0">
                <a:solidFill>
                  <a:srgbClr val="E8E6F8"/>
                </a:solidFill>
                <a:latin typeface="Times New Roman"/>
                <a:cs typeface="Times New Roman"/>
              </a:rPr>
              <a:t>  </a:t>
            </a:r>
          </a:p>
          <a:p>
            <a:pPr marL="12700" marR="5080" indent="20320" algn="just">
              <a:lnSpc>
                <a:spcPct val="134800"/>
              </a:lnSpc>
              <a:spcBef>
                <a:spcPts val="100"/>
              </a:spcBef>
            </a:pPr>
            <a:r>
              <a:rPr sz="2400" dirty="0">
                <a:solidFill>
                  <a:srgbClr val="E8E6F8"/>
                </a:solidFill>
                <a:latin typeface="Times New Roman"/>
                <a:cs typeface="Times New Roman"/>
              </a:rPr>
              <a:t>(</a:t>
            </a:r>
            <a:r>
              <a:rPr lang="en-US" sz="2400" dirty="0">
                <a:solidFill>
                  <a:srgbClr val="E8E6F8"/>
                </a:solidFill>
                <a:latin typeface="Times New Roman"/>
                <a:cs typeface="Times New Roman"/>
              </a:rPr>
              <a:t>211b094)</a:t>
            </a:r>
            <a:r>
              <a:rPr sz="2400" dirty="0">
                <a:solidFill>
                  <a:srgbClr val="E8E6F8"/>
                </a:solidFill>
                <a:latin typeface="Times New Roman"/>
                <a:cs typeface="Times New Roman"/>
              </a:rPr>
              <a:t> (</a:t>
            </a:r>
            <a:r>
              <a:rPr lang="en-US" sz="2400" dirty="0">
                <a:solidFill>
                  <a:srgbClr val="E8E6F8"/>
                </a:solidFill>
                <a:latin typeface="Times New Roman"/>
                <a:cs typeface="Times New Roman"/>
              </a:rPr>
              <a:t>211b227)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746505"/>
            <a:ext cx="31305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3850" algn="l"/>
              </a:tabLst>
            </a:pPr>
            <a:r>
              <a:rPr sz="5400" spc="-5" dirty="0"/>
              <a:t>Flow	Chart</a:t>
            </a:r>
            <a:endParaRPr sz="5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FE9990-A412-89F7-BB02-4666674DAB4F}"/>
              </a:ext>
            </a:extLst>
          </p:cNvPr>
          <p:cNvSpPr/>
          <p:nvPr/>
        </p:nvSpPr>
        <p:spPr>
          <a:xfrm>
            <a:off x="5067300" y="2362200"/>
            <a:ext cx="1219200" cy="6096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24DDC1-B371-8DCA-5714-4861C6008673}"/>
              </a:ext>
            </a:extLst>
          </p:cNvPr>
          <p:cNvSpPr/>
          <p:nvPr/>
        </p:nvSpPr>
        <p:spPr>
          <a:xfrm>
            <a:off x="4876800" y="3277353"/>
            <a:ext cx="1600200" cy="533400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Recognize Face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F7DC0BA-8C9A-765B-A4F4-9D782727D6AE}"/>
              </a:ext>
            </a:extLst>
          </p:cNvPr>
          <p:cNvSpPr/>
          <p:nvPr/>
        </p:nvSpPr>
        <p:spPr>
          <a:xfrm>
            <a:off x="4634649" y="4132018"/>
            <a:ext cx="2095500" cy="989094"/>
          </a:xfrm>
          <a:prstGeom prst="diamon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Face Detected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D53C05-C992-49A7-E8EE-10EC3FFB35CC}"/>
              </a:ext>
            </a:extLst>
          </p:cNvPr>
          <p:cNvSpPr/>
          <p:nvPr/>
        </p:nvSpPr>
        <p:spPr>
          <a:xfrm>
            <a:off x="2804706" y="5018531"/>
            <a:ext cx="1447800" cy="533400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Recapture Face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6A99-5855-0DED-2AE9-8BB2FE0A49C9}"/>
              </a:ext>
            </a:extLst>
          </p:cNvPr>
          <p:cNvSpPr/>
          <p:nvPr/>
        </p:nvSpPr>
        <p:spPr>
          <a:xfrm>
            <a:off x="7696200" y="5018531"/>
            <a:ext cx="1600200" cy="533400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 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82324F-2938-B1B8-7C66-6ED784B7C5AD}"/>
              </a:ext>
            </a:extLst>
          </p:cNvPr>
          <p:cNvSpPr/>
          <p:nvPr/>
        </p:nvSpPr>
        <p:spPr>
          <a:xfrm>
            <a:off x="7696200" y="5922262"/>
            <a:ext cx="1600200" cy="533400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Mark attendance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0C7888-BCE3-A9FA-27CF-B5C69247F4BA}"/>
              </a:ext>
            </a:extLst>
          </p:cNvPr>
          <p:cNvSpPr/>
          <p:nvPr/>
        </p:nvSpPr>
        <p:spPr>
          <a:xfrm>
            <a:off x="10668000" y="5922262"/>
            <a:ext cx="1066800" cy="5334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7AB8B-4636-36F7-92E3-835F38D69859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676900" y="2971800"/>
            <a:ext cx="0" cy="30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834CF-7A59-7CBB-63B5-C99443F9A2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76900" y="3810753"/>
            <a:ext cx="5499" cy="32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E0496F-5D0B-A563-40DA-F2FD0B4D06E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6730149" y="4626565"/>
            <a:ext cx="1766151" cy="391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E4F005-AC42-6772-FAFE-F04175F888E0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528607" y="4626565"/>
            <a:ext cx="1106043" cy="391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6D98F7-CE01-19FC-3F52-C5EADCC631F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496300" y="5551931"/>
            <a:ext cx="0" cy="37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5809EB-4221-BB94-1AB9-B8EF0D3DEB45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9296400" y="6188962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7140B3B-84F2-6159-D57C-DD0FA7FEF66B}"/>
              </a:ext>
            </a:extLst>
          </p:cNvPr>
          <p:cNvCxnSpPr>
            <a:stCxn id="7" idx="1"/>
            <a:endCxn id="5" idx="1"/>
          </p:cNvCxnSpPr>
          <p:nvPr/>
        </p:nvCxnSpPr>
        <p:spPr>
          <a:xfrm rot="10800000" flipH="1">
            <a:off x="2804706" y="3544053"/>
            <a:ext cx="2072094" cy="1741178"/>
          </a:xfrm>
          <a:prstGeom prst="bentConnector3">
            <a:avLst>
              <a:gd name="adj1" fmla="val -11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D15C10-5222-FAD5-3E72-9B30B4C9283A}"/>
              </a:ext>
            </a:extLst>
          </p:cNvPr>
          <p:cNvSpPr txBox="1"/>
          <p:nvPr/>
        </p:nvSpPr>
        <p:spPr>
          <a:xfrm>
            <a:off x="7010400" y="43060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E04526-3D22-053C-7859-5EFF3DADDECA}"/>
              </a:ext>
            </a:extLst>
          </p:cNvPr>
          <p:cNvSpPr txBox="1"/>
          <p:nvPr/>
        </p:nvSpPr>
        <p:spPr>
          <a:xfrm>
            <a:off x="3778284" y="430602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9929" y="622757"/>
            <a:ext cx="48641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Use case</a:t>
            </a:r>
            <a:r>
              <a:rPr sz="5400" spc="-85" dirty="0"/>
              <a:t> </a:t>
            </a:r>
            <a:r>
              <a:rPr sz="5400" dirty="0"/>
              <a:t>diagram</a:t>
            </a:r>
            <a:endParaRPr sz="5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EE9C2-F9F1-CD5D-D80A-AB264D5B2C70}"/>
              </a:ext>
            </a:extLst>
          </p:cNvPr>
          <p:cNvSpPr/>
          <p:nvPr/>
        </p:nvSpPr>
        <p:spPr>
          <a:xfrm>
            <a:off x="4191000" y="2286000"/>
            <a:ext cx="3810000" cy="435419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2A6D39-C571-AA83-CAAC-E2E9502F53AF}"/>
              </a:ext>
            </a:extLst>
          </p:cNvPr>
          <p:cNvSpPr/>
          <p:nvPr/>
        </p:nvSpPr>
        <p:spPr>
          <a:xfrm>
            <a:off x="5207524" y="2438400"/>
            <a:ext cx="1828800" cy="72332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Get attendance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FA5083-82A9-3FEF-3479-73E51D410333}"/>
              </a:ext>
            </a:extLst>
          </p:cNvPr>
          <p:cNvSpPr/>
          <p:nvPr/>
        </p:nvSpPr>
        <p:spPr>
          <a:xfrm>
            <a:off x="5219700" y="3314879"/>
            <a:ext cx="1752600" cy="60959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Access to DB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636F6-3BB6-4B74-BE9A-0F517C98B629}"/>
              </a:ext>
            </a:extLst>
          </p:cNvPr>
          <p:cNvSpPr/>
          <p:nvPr/>
        </p:nvSpPr>
        <p:spPr>
          <a:xfrm>
            <a:off x="5219700" y="4114800"/>
            <a:ext cx="1828800" cy="72332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933B1C-F3AB-AC1F-9187-C19A60B0114F}"/>
              </a:ext>
            </a:extLst>
          </p:cNvPr>
          <p:cNvSpPr/>
          <p:nvPr/>
        </p:nvSpPr>
        <p:spPr>
          <a:xfrm>
            <a:off x="5219700" y="4957576"/>
            <a:ext cx="1828800" cy="72332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 Generation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DA743D-53CE-A8A1-8866-CED4DEB8B353}"/>
              </a:ext>
            </a:extLst>
          </p:cNvPr>
          <p:cNvSpPr/>
          <p:nvPr/>
        </p:nvSpPr>
        <p:spPr>
          <a:xfrm>
            <a:off x="5207524" y="5833303"/>
            <a:ext cx="1828800" cy="72332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6D585-0DE6-CC50-C4FA-816F040A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47295"/>
            <a:ext cx="870674" cy="12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68F3BE0-148B-FEAA-5BAD-6960F028A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38127"/>
            <a:ext cx="870674" cy="12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4E34B33-2E8A-83EB-1EAE-6B2F18FC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3247600"/>
            <a:ext cx="870674" cy="12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B6F747-7646-09B0-B948-9B63FC542243}"/>
              </a:ext>
            </a:extLst>
          </p:cNvPr>
          <p:cNvSpPr txBox="1"/>
          <p:nvPr/>
        </p:nvSpPr>
        <p:spPr>
          <a:xfrm>
            <a:off x="1828800" y="386203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257BB-4961-F12B-1BA8-0E8AB532F552}"/>
              </a:ext>
            </a:extLst>
          </p:cNvPr>
          <p:cNvSpPr txBox="1"/>
          <p:nvPr/>
        </p:nvSpPr>
        <p:spPr>
          <a:xfrm>
            <a:off x="1809161" y="61585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DBCE8-B2FF-270B-0C13-9AAB6A0D4670}"/>
              </a:ext>
            </a:extLst>
          </p:cNvPr>
          <p:cNvSpPr txBox="1"/>
          <p:nvPr/>
        </p:nvSpPr>
        <p:spPr>
          <a:xfrm>
            <a:off x="9906000" y="458824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15025D-89B1-7514-5BF9-F7466B2AB96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28074" y="3368318"/>
            <a:ext cx="2291626" cy="110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47CFCA-CB60-8372-75C6-D7613ED588F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984242" y="5680903"/>
            <a:ext cx="2223282" cy="5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1F33E2-E290-E6ED-A9FE-13051E857B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984242" y="5319240"/>
            <a:ext cx="2235458" cy="11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1DA1FE-71C7-BA88-4E6F-E1BE6CB4BF00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7036324" y="2800064"/>
            <a:ext cx="2626020" cy="96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1CDD14-06CD-9FFC-E9A5-E620F6662FF3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6972300" y="3619679"/>
            <a:ext cx="2690044" cy="26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E14D-2A06-72BE-DD19-9B827B9CCE48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036324" y="4005896"/>
            <a:ext cx="2626020" cy="218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580" y="680465"/>
            <a:ext cx="3149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Conclusion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8477" y="2953638"/>
            <a:ext cx="11055045" cy="1966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2900">
              <a:lnSpc>
                <a:spcPct val="100000"/>
              </a:lnSpc>
              <a:spcBef>
                <a:spcPts val="95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simple,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easy,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optimized, smooth running software which is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attendance.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">
              <a:lnSpc>
                <a:spcPct val="100000"/>
              </a:lnSpc>
              <a:spcBef>
                <a:spcPts val="1815"/>
              </a:spcBef>
            </a:pPr>
            <a:r>
              <a:rPr sz="2250" spc="38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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CCTV footage and mark the attendance of the entire class simultaneously.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378" y="689559"/>
            <a:ext cx="3074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Refer</a:t>
            </a:r>
            <a:r>
              <a:rPr sz="5400" spc="10" dirty="0"/>
              <a:t>e</a:t>
            </a:r>
            <a:r>
              <a:rPr sz="5400" dirty="0"/>
              <a:t>nces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85648" y="2285365"/>
            <a:ext cx="11135360" cy="2756524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CNN Tutorial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lang="en-IN" spc="-5" dirty="0" err="1">
                <a:solidFill>
                  <a:srgbClr val="404040"/>
                </a:solidFill>
                <a:latin typeface="Times New Roman"/>
                <a:cs typeface="Times New Roman"/>
              </a:rPr>
              <a:t>Simplilearn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| March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2021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IN"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2"/>
              </a:rPr>
              <a:t>https://www.simplilearn.com/tutorials/deep-learning-tutorial/convolutional-neural-network</a:t>
            </a:r>
            <a:endParaRPr lang="en-IN" sz="1800" u="sng" spc="-5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2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Object detection with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TensorFlow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model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OpenCV</a:t>
            </a:r>
            <a:endParaRPr sz="2400" dirty="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1019"/>
              </a:spcBef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  <a:hlinkClick r:id="rId3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  <a:hlinkClick r:id="rId3"/>
              </a:rPr>
              <a:t>Gabriel Cassimiro | Jul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  <a:hlinkClick r:id="rId3"/>
              </a:rPr>
              <a:t>2016 - 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3"/>
              </a:rPr>
              <a:t>https://towardsdatascience.com/object-detection-with-tensorflow-model-and-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8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3"/>
              </a:rPr>
              <a:t>opencv-d839f3e42849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5" name="object 5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29076" y="2664078"/>
            <a:ext cx="493014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5" dirty="0"/>
              <a:t>Thank</a:t>
            </a:r>
            <a:r>
              <a:rPr sz="8800" spc="-395" dirty="0"/>
              <a:t> </a:t>
            </a:r>
            <a:r>
              <a:rPr sz="8800" spc="-300" dirty="0"/>
              <a:t>You</a:t>
            </a:r>
            <a:endParaRPr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833" y="678002"/>
            <a:ext cx="34175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Introduction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627380" y="2455925"/>
            <a:ext cx="10934065" cy="2848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IN" sz="3200" b="1" u="sng" dirty="0">
                <a:latin typeface="Times New Roman"/>
                <a:cs typeface="Times New Roman"/>
              </a:rPr>
              <a:t>Automated Attendance System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 b="1" u="sng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400"/>
              </a:lnSpc>
            </a:pPr>
            <a:r>
              <a:rPr sz="2250" spc="380" dirty="0">
                <a:latin typeface="Arial"/>
                <a:cs typeface="Arial"/>
              </a:rPr>
              <a:t></a:t>
            </a: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Major project based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lang="en-US" sz="2800" dirty="0">
                <a:latin typeface="-apple-system"/>
                <a:cs typeface="Times New Roman"/>
              </a:rPr>
              <a:t>a</a:t>
            </a:r>
            <a:r>
              <a:rPr lang="en-US" sz="2800" b="0" i="0" dirty="0">
                <a:effectLst/>
                <a:latin typeface="-apple-system"/>
              </a:rPr>
              <a:t>n end-to-end face identification and attendance approach using Convolutional Neural Networks (CNN)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50" spc="380" dirty="0">
                <a:latin typeface="Arial"/>
                <a:cs typeface="Arial"/>
              </a:rPr>
              <a:t> </a:t>
            </a:r>
            <a:r>
              <a:rPr sz="2800" spc="-5" dirty="0">
                <a:latin typeface="Times New Roman"/>
                <a:cs typeface="Times New Roman"/>
              </a:rPr>
              <a:t>A software </a:t>
            </a:r>
            <a:r>
              <a:rPr sz="2800" dirty="0">
                <a:latin typeface="Times New Roman"/>
                <a:cs typeface="Times New Roman"/>
              </a:rPr>
              <a:t>which </a:t>
            </a:r>
            <a:r>
              <a:rPr lang="en-US" sz="2800" b="0" i="0" dirty="0">
                <a:effectLst/>
                <a:latin typeface="-apple-system"/>
              </a:rPr>
              <a:t>processes the CCTV footage or a video of the class and mark the attendance of the entire class simultaneously.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332" y="727659"/>
            <a:ext cx="30746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Motivation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97840" y="2732023"/>
            <a:ext cx="11163935" cy="2628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Makes computer </a:t>
            </a:r>
            <a:r>
              <a:rPr sz="2800" dirty="0">
                <a:latin typeface="Times New Roman"/>
                <a:cs typeface="Times New Roman"/>
              </a:rPr>
              <a:t>vision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20" dirty="0">
                <a:latin typeface="Times New Roman"/>
                <a:cs typeface="Times New Roman"/>
              </a:rPr>
              <a:t>possibility, </a:t>
            </a:r>
            <a:r>
              <a:rPr sz="2800" spc="-5" dirty="0">
                <a:latin typeface="Times New Roman"/>
                <a:cs typeface="Times New Roman"/>
              </a:rPr>
              <a:t>hence enhancing power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lang="en-IN" sz="2800" spc="-5" dirty="0">
                <a:latin typeface="Times New Roman"/>
                <a:cs typeface="Times New Roman"/>
              </a:rPr>
              <a:t>Machine Learning.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new way to </a:t>
            </a:r>
            <a:r>
              <a:rPr sz="2800" spc="-25" dirty="0">
                <a:latin typeface="Times New Roman"/>
                <a:cs typeface="Times New Roman"/>
              </a:rPr>
              <a:t>Visualize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Learning.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Times New Roman"/>
                <a:cs typeface="Times New Roman"/>
              </a:rPr>
              <a:t>Technology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current field present is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sufficient.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432" y="709040"/>
            <a:ext cx="5263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7615" algn="l"/>
              </a:tabLst>
            </a:pPr>
            <a:r>
              <a:rPr sz="5400" spc="-5" dirty="0"/>
              <a:t>Problem	Statement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638800" y="2524970"/>
            <a:ext cx="5638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1255" algn="l"/>
                <a:tab pos="1638935" algn="l"/>
                <a:tab pos="2501265" algn="l"/>
                <a:tab pos="2949575" algn="l"/>
                <a:tab pos="4129404" algn="l"/>
              </a:tabLst>
            </a:pPr>
            <a:r>
              <a:rPr sz="2800" spc="-5" dirty="0">
                <a:latin typeface="Times New Roman"/>
                <a:cs typeface="Times New Roman"/>
              </a:rPr>
              <a:t>alw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ys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issue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IN" sz="2800" spc="-5" dirty="0">
                <a:latin typeface="Times New Roman"/>
                <a:cs typeface="Times New Roman"/>
              </a:rPr>
              <a:t>time management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343" y="2516250"/>
            <a:ext cx="5821604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1374775" algn="l"/>
                <a:tab pos="3009265" algn="l"/>
                <a:tab pos="3316604" algn="l"/>
                <a:tab pos="5293995" algn="l"/>
                <a:tab pos="6156325" algn="l"/>
              </a:tabLst>
            </a:pPr>
            <a:r>
              <a:rPr sz="2800" spc="-5" dirty="0">
                <a:latin typeface="Times New Roman"/>
                <a:cs typeface="Times New Roman"/>
              </a:rPr>
              <a:t>Wh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IN" sz="2800" dirty="0">
                <a:latin typeface="Times New Roman"/>
                <a:cs typeface="Times New Roman"/>
              </a:rPr>
              <a:t>taking attendance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ere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065" marR="5080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  <a:tab pos="1374775" algn="l"/>
                <a:tab pos="3009265" algn="l"/>
                <a:tab pos="3316604" algn="l"/>
                <a:tab pos="5293995" algn="l"/>
                <a:tab pos="6156325" algn="l"/>
              </a:tabLst>
            </a:pPr>
            <a:r>
              <a:rPr lang="en-IN" sz="2800" spc="-5" dirty="0">
                <a:latin typeface="Times New Roman"/>
                <a:cs typeface="Times New Roman"/>
              </a:rPr>
              <a:t>     by the professors and employees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343" y="3796106"/>
            <a:ext cx="11122660" cy="1763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1370330" algn="l"/>
                <a:tab pos="1951355" algn="l"/>
                <a:tab pos="3834765" algn="l"/>
                <a:tab pos="5589270" algn="l"/>
                <a:tab pos="6685280" algn="l"/>
                <a:tab pos="7265670" algn="l"/>
                <a:tab pos="8401685" algn="l"/>
                <a:tab pos="9687560" algn="l"/>
                <a:tab pos="10506710" algn="l"/>
                <a:tab pos="10951845" algn="l"/>
              </a:tabLst>
            </a:pPr>
            <a:r>
              <a:rPr sz="2800" spc="-5" dirty="0">
                <a:latin typeface="Times New Roman"/>
                <a:cs typeface="Times New Roman"/>
              </a:rPr>
              <a:t>While	the	</a:t>
            </a:r>
            <a:r>
              <a:rPr lang="en-IN" sz="2800" spc="-5" dirty="0">
                <a:latin typeface="Times New Roman"/>
                <a:cs typeface="Times New Roman"/>
              </a:rPr>
              <a:t>attendance 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IN" sz="2800" dirty="0">
                <a:latin typeface="Times New Roman"/>
                <a:cs typeface="Times New Roman"/>
              </a:rPr>
              <a:t>they do it manually and sometimes gets in as a hurdle during some emergency.</a:t>
            </a:r>
          </a:p>
          <a:p>
            <a:pPr marL="12065" marR="5080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  <a:tab pos="1370330" algn="l"/>
                <a:tab pos="1951355" algn="l"/>
                <a:tab pos="3834765" algn="l"/>
                <a:tab pos="5589270" algn="l"/>
                <a:tab pos="6685280" algn="l"/>
                <a:tab pos="7265670" algn="l"/>
                <a:tab pos="8401685" algn="l"/>
                <a:tab pos="9687560" algn="l"/>
                <a:tab pos="10506710" algn="l"/>
                <a:tab pos="10951845" algn="l"/>
              </a:tabLst>
            </a:pPr>
            <a:endParaRPr sz="29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Less </a:t>
            </a:r>
            <a:r>
              <a:rPr sz="2800" dirty="0">
                <a:latin typeface="Times New Roman"/>
                <a:cs typeface="Times New Roman"/>
              </a:rPr>
              <a:t>open source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available.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737108"/>
            <a:ext cx="1625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Goals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03936" y="2283713"/>
            <a:ext cx="11047095" cy="3946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350" indent="-457834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lang="en-IN" sz="2800" spc="-5" dirty="0">
                <a:latin typeface="Times New Roman"/>
                <a:cs typeface="Times New Roman"/>
              </a:rPr>
              <a:t>machine learning</a:t>
            </a:r>
            <a:r>
              <a:rPr sz="2800" spc="-5" dirty="0">
                <a:latin typeface="Times New Roman"/>
                <a:cs typeface="Times New Roman"/>
              </a:rPr>
              <a:t>, the </a:t>
            </a:r>
            <a:r>
              <a:rPr lang="en-IN" sz="2800" spc="-5" dirty="0">
                <a:latin typeface="Times New Roman"/>
                <a:cs typeface="Times New Roman"/>
              </a:rPr>
              <a:t>model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lang="en-IN" sz="2800" spc="-5" dirty="0">
                <a:latin typeface="Times New Roman"/>
                <a:cs typeface="Times New Roman"/>
              </a:rPr>
              <a:t>recognize the face from CCTV</a:t>
            </a:r>
          </a:p>
          <a:p>
            <a:pPr marL="12066" marR="6350" algn="just">
              <a:lnSpc>
                <a:spcPct val="100000"/>
              </a:lnSpc>
              <a:spcBef>
                <a:spcPts val="95"/>
              </a:spcBef>
              <a:tabLst>
                <a:tab pos="470534" algn="l"/>
              </a:tabLst>
            </a:pPr>
            <a:r>
              <a:rPr lang="en-IN" sz="2800" spc="-5" dirty="0">
                <a:latin typeface="Times New Roman"/>
                <a:cs typeface="Times New Roman"/>
              </a:rPr>
              <a:t>     footage or a video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and marks the attendance.</a:t>
            </a:r>
          </a:p>
          <a:p>
            <a:pPr marL="12066" marR="6350" algn="just">
              <a:lnSpc>
                <a:spcPct val="100000"/>
              </a:lnSpc>
              <a:spcBef>
                <a:spcPts val="95"/>
              </a:spcBef>
              <a:tabLst>
                <a:tab pos="470534" algn="l"/>
              </a:tabLst>
            </a:pPr>
            <a:endParaRPr sz="2900" dirty="0">
              <a:latin typeface="Times New Roman"/>
              <a:cs typeface="Times New Roman"/>
            </a:endParaRPr>
          </a:p>
          <a:p>
            <a:pPr marL="469900" marR="6350" indent="-457834" algn="just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best </a:t>
            </a:r>
            <a:r>
              <a:rPr sz="2800" spc="-5" dirty="0">
                <a:latin typeface="Times New Roman"/>
                <a:cs typeface="Times New Roman"/>
              </a:rPr>
              <a:t>possible software which </a:t>
            </a:r>
            <a:r>
              <a:rPr sz="2800" dirty="0">
                <a:latin typeface="Times New Roman"/>
                <a:cs typeface="Times New Roman"/>
              </a:rPr>
              <a:t>fulfils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lang="en-IN" sz="2800" spc="-5" dirty="0">
                <a:latin typeface="Times New Roman"/>
                <a:cs typeface="Times New Roman"/>
              </a:rPr>
              <a:t> the automatic attendance idea.</a:t>
            </a:r>
          </a:p>
          <a:p>
            <a:pPr marL="12066" marR="6350" algn="just">
              <a:lnSpc>
                <a:spcPct val="100000"/>
              </a:lnSpc>
              <a:tabLst>
                <a:tab pos="470534" algn="l"/>
              </a:tabLst>
            </a:pPr>
            <a:endParaRPr sz="2900" dirty="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It will</a:t>
            </a:r>
            <a:r>
              <a:rPr lang="en-IN" sz="2800" spc="-5" dirty="0">
                <a:latin typeface="Times New Roman"/>
                <a:cs typeface="Times New Roman"/>
              </a:rPr>
              <a:t> be</a:t>
            </a:r>
            <a:r>
              <a:rPr sz="2800" spc="-5" dirty="0">
                <a:latin typeface="Times New Roman"/>
                <a:cs typeface="Times New Roman"/>
              </a:rPr>
              <a:t> programmed in such a way that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lang="en-IN" sz="2800" spc="-5" dirty="0">
                <a:latin typeface="Times New Roman"/>
                <a:cs typeface="Times New Roman"/>
              </a:rPr>
              <a:t>use a video or a CCTV footage in order the recognize the person and marks his/her attendance. And the best part is, it is done in real-time.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303" y="570941"/>
            <a:ext cx="652208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Flaws of other</a:t>
            </a:r>
            <a:r>
              <a:rPr sz="5400" spc="-85" dirty="0"/>
              <a:t> </a:t>
            </a:r>
            <a:r>
              <a:rPr sz="5400" dirty="0"/>
              <a:t>software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20420" y="2283512"/>
            <a:ext cx="10262870" cy="280846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 are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many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software present in the market but they are not</a:t>
            </a:r>
            <a:r>
              <a:rPr sz="2800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Times New Roman"/>
                <a:cs typeface="Times New Roman"/>
              </a:rPr>
              <a:t>smart.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Manual assistance (operator) is</a:t>
            </a:r>
            <a:r>
              <a:rPr sz="28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External hardware are</a:t>
            </a:r>
            <a:r>
              <a:rPr sz="28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Not user</a:t>
            </a:r>
            <a:r>
              <a:rPr sz="28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friendly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</a:t>
            </a:r>
            <a:r>
              <a:rPr sz="2250" spc="90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Slow</a:t>
            </a:r>
            <a:r>
              <a:rPr lang="en-IN" sz="2800" dirty="0">
                <a:solidFill>
                  <a:srgbClr val="404040"/>
                </a:solidFill>
                <a:latin typeface="Times New Roman"/>
                <a:cs typeface="Times New Roman"/>
              </a:rPr>
              <a:t> (such as fingerprint attendance)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660857"/>
            <a:ext cx="54571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Feasibility</a:t>
            </a:r>
            <a:r>
              <a:rPr sz="5400" spc="-380" dirty="0"/>
              <a:t> </a:t>
            </a:r>
            <a:r>
              <a:rPr sz="5400" dirty="0"/>
              <a:t>Analysis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2282" y="2642057"/>
            <a:ext cx="10950575" cy="32232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715" indent="-342900">
              <a:lnSpc>
                <a:spcPts val="2690"/>
              </a:lnSpc>
              <a:spcBef>
                <a:spcPts val="745"/>
              </a:spcBef>
              <a:tabLst>
                <a:tab pos="2980055" algn="l"/>
              </a:tabLst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b="1" u="heavy" spc="-10" dirty="0">
                <a:solidFill>
                  <a:srgbClr val="B31166"/>
                </a:solidFill>
                <a:uFill>
                  <a:solidFill>
                    <a:srgbClr val="B31166"/>
                  </a:solidFill>
                </a:uFill>
                <a:latin typeface="Times New Roman"/>
                <a:cs typeface="Times New Roman"/>
              </a:rPr>
              <a:t>Product</a:t>
            </a:r>
            <a:r>
              <a:rPr sz="2800" b="1" u="heavy" spc="-190" dirty="0">
                <a:solidFill>
                  <a:srgbClr val="B31166"/>
                </a:solidFill>
                <a:uFill>
                  <a:solidFill>
                    <a:srgbClr val="B311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solidFill>
                  <a:srgbClr val="B31166"/>
                </a:solidFill>
                <a:uFill>
                  <a:solidFill>
                    <a:srgbClr val="B31166"/>
                  </a:solidFill>
                </a:uFill>
                <a:latin typeface="Times New Roman"/>
                <a:cs typeface="Times New Roman"/>
              </a:rPr>
              <a:t>safety</a:t>
            </a:r>
            <a:r>
              <a:rPr sz="2800" b="1" spc="90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BC1B4B"/>
                </a:solidFill>
                <a:latin typeface="Times New Roman"/>
                <a:cs typeface="Times New Roman"/>
              </a:rPr>
              <a:t>:	</a:t>
            </a:r>
            <a:r>
              <a:rPr sz="2800" dirty="0">
                <a:solidFill>
                  <a:srgbClr val="232323"/>
                </a:solidFill>
                <a:latin typeface="Times New Roman"/>
                <a:cs typeface="Times New Roman"/>
              </a:rPr>
              <a:t>Product </a:t>
            </a:r>
            <a:r>
              <a:rPr sz="2800" spc="-5" dirty="0">
                <a:solidFill>
                  <a:srgbClr val="232323"/>
                </a:solidFill>
                <a:latin typeface="Times New Roman"/>
                <a:cs typeface="Times New Roman"/>
              </a:rPr>
              <a:t>safety is </a:t>
            </a:r>
            <a:r>
              <a:rPr sz="2800" spc="-10" dirty="0">
                <a:solidFill>
                  <a:srgbClr val="232323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232323"/>
                </a:solidFill>
                <a:latin typeface="Times New Roman"/>
                <a:cs typeface="Times New Roman"/>
              </a:rPr>
              <a:t>important factor in determining the  technical and market feasibility </a:t>
            </a:r>
            <a:r>
              <a:rPr sz="2800" dirty="0">
                <a:solidFill>
                  <a:srgbClr val="232323"/>
                </a:solidFill>
                <a:latin typeface="Times New Roman"/>
                <a:cs typeface="Times New Roman"/>
              </a:rPr>
              <a:t>of the</a:t>
            </a:r>
            <a:r>
              <a:rPr sz="2800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2323"/>
                </a:solidFill>
                <a:latin typeface="Times New Roman"/>
                <a:cs typeface="Times New Roman"/>
              </a:rPr>
              <a:t>idea.</a:t>
            </a:r>
            <a:endParaRPr sz="2800">
              <a:latin typeface="Times New Roman"/>
              <a:cs typeface="Times New Roman"/>
            </a:endParaRPr>
          </a:p>
          <a:p>
            <a:pPr marL="355600" marR="6985" indent="-342900">
              <a:lnSpc>
                <a:spcPts val="2690"/>
              </a:lnSpc>
              <a:spcBef>
                <a:spcPts val="1005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b="1" u="heavy" spc="-5" dirty="0">
                <a:solidFill>
                  <a:srgbClr val="B31166"/>
                </a:solidFill>
                <a:uFill>
                  <a:solidFill>
                    <a:srgbClr val="B31166"/>
                  </a:solidFill>
                </a:uFill>
                <a:latin typeface="Times New Roman"/>
                <a:cs typeface="Times New Roman"/>
              </a:rPr>
              <a:t>Market </a:t>
            </a:r>
            <a:r>
              <a:rPr sz="2800" b="1" u="heavy" dirty="0">
                <a:solidFill>
                  <a:srgbClr val="B31166"/>
                </a:solidFill>
                <a:uFill>
                  <a:solidFill>
                    <a:srgbClr val="B31166"/>
                  </a:solidFill>
                </a:uFill>
                <a:latin typeface="Times New Roman"/>
                <a:cs typeface="Times New Roman"/>
              </a:rPr>
              <a:t>gap</a:t>
            </a:r>
            <a:r>
              <a:rPr sz="2800" b="1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BC1B4B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232323"/>
                </a:solidFill>
                <a:latin typeface="Times New Roman"/>
                <a:cs typeface="Times New Roman"/>
              </a:rPr>
              <a:t>Filling a viable gap in </a:t>
            </a:r>
            <a:r>
              <a:rPr sz="280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32323"/>
                </a:solidFill>
                <a:latin typeface="Times New Roman"/>
                <a:cs typeface="Times New Roman"/>
              </a:rPr>
              <a:t>market is key to the success </a:t>
            </a:r>
            <a:r>
              <a:rPr sz="2800" spc="-310" dirty="0">
                <a:solidFill>
                  <a:srgbClr val="232323"/>
                </a:solidFill>
                <a:latin typeface="Times New Roman"/>
                <a:cs typeface="Times New Roman"/>
              </a:rPr>
              <a:t>of  </a:t>
            </a:r>
            <a:r>
              <a:rPr sz="2800" dirty="0">
                <a:solidFill>
                  <a:srgbClr val="232323"/>
                </a:solidFill>
                <a:latin typeface="Times New Roman"/>
                <a:cs typeface="Times New Roman"/>
              </a:rPr>
              <a:t>your </a:t>
            </a:r>
            <a:r>
              <a:rPr sz="2800" spc="-5" dirty="0">
                <a:solidFill>
                  <a:srgbClr val="232323"/>
                </a:solidFill>
                <a:latin typeface="Times New Roman"/>
                <a:cs typeface="Times New Roman"/>
              </a:rPr>
              <a:t>new product </a:t>
            </a:r>
            <a:r>
              <a:rPr sz="2800" dirty="0">
                <a:solidFill>
                  <a:srgbClr val="232323"/>
                </a:solidFill>
                <a:latin typeface="Times New Roman"/>
                <a:cs typeface="Times New Roman"/>
              </a:rPr>
              <a:t>or</a:t>
            </a:r>
            <a:r>
              <a:rPr sz="2800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2323"/>
                </a:solidFill>
                <a:latin typeface="Times New Roman"/>
                <a:cs typeface="Times New Roman"/>
              </a:rPr>
              <a:t>service.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690"/>
              </a:lnSpc>
              <a:spcBef>
                <a:spcPts val="994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b="1" u="heavy" spc="-15" dirty="0">
                <a:solidFill>
                  <a:srgbClr val="B31166"/>
                </a:solidFill>
                <a:uFill>
                  <a:solidFill>
                    <a:srgbClr val="B31166"/>
                  </a:solidFill>
                </a:uFill>
                <a:latin typeface="Times New Roman"/>
                <a:cs typeface="Times New Roman"/>
              </a:rPr>
              <a:t>Viability</a:t>
            </a:r>
            <a:r>
              <a:rPr sz="2800" b="1" spc="-1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of the technologies used are freely available in market </a:t>
            </a:r>
            <a:r>
              <a:rPr sz="2800" spc="-615" dirty="0">
                <a:solidFill>
                  <a:srgbClr val="404040"/>
                </a:solidFill>
                <a:latin typeface="Times New Roman"/>
                <a:cs typeface="Times New Roman"/>
              </a:rPr>
              <a:t>&amp; 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technical skills required to handle them are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manageable.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2690"/>
              </a:lnSpc>
              <a:spcBef>
                <a:spcPts val="995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b="1" u="heavy" spc="-5" dirty="0">
                <a:solidFill>
                  <a:srgbClr val="B31166"/>
                </a:solidFill>
                <a:uFill>
                  <a:solidFill>
                    <a:srgbClr val="B31166"/>
                  </a:solidFill>
                </a:uFill>
                <a:latin typeface="Times New Roman"/>
                <a:cs typeface="Times New Roman"/>
              </a:rPr>
              <a:t>User safety</a:t>
            </a:r>
            <a:r>
              <a:rPr sz="2800" b="1" spc="-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: All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 data will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be stored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in users local system, </a:t>
            </a:r>
            <a:r>
              <a:rPr sz="2800" spc="-215" dirty="0">
                <a:solidFill>
                  <a:srgbClr val="404040"/>
                </a:solidFill>
                <a:latin typeface="Times New Roman"/>
                <a:cs typeface="Times New Roman"/>
              </a:rPr>
              <a:t>and 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site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hosted over reliable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server,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keeping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environment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safe.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578" y="681990"/>
            <a:ext cx="2350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Featur</a:t>
            </a:r>
            <a:r>
              <a:rPr sz="5400" spc="10" dirty="0"/>
              <a:t>e</a:t>
            </a:r>
            <a:r>
              <a:rPr sz="5400" spc="-5" dirty="0"/>
              <a:t>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27710" y="2287069"/>
            <a:ext cx="7375525" cy="4485843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Accessible to all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eligible</a:t>
            </a:r>
            <a:r>
              <a:rPr sz="2800" spc="-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users.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Catchy</a:t>
            </a:r>
            <a:r>
              <a:rPr sz="28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Interface.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2800" spc="-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friendly.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</a:t>
            </a:r>
            <a:r>
              <a:rPr sz="2250" spc="90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Optimized.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</a:t>
            </a:r>
            <a:r>
              <a:rPr sz="2250" spc="95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Fast.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Diverse</a:t>
            </a:r>
            <a:r>
              <a:rPr sz="2800" spc="-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lang="en-IN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sed </a:t>
            </a:r>
            <a:r>
              <a:rPr lang="en-IN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for  marking attendance at various     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    workplaces, schools and colleges.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977" y="642365"/>
            <a:ext cx="59493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6179" algn="l"/>
              </a:tabLst>
            </a:pPr>
            <a:r>
              <a:rPr sz="5400" dirty="0"/>
              <a:t>Requirement	analysis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310" y="2207184"/>
            <a:ext cx="7625690" cy="3851054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lang="en-IN" sz="2800" spc="-5" dirty="0">
                <a:latin typeface="Times New Roman"/>
                <a:cs typeface="Times New Roman"/>
              </a:rPr>
              <a:t>     </a:t>
            </a:r>
            <a:r>
              <a:rPr lang="en-IN" sz="2800" b="1" u="sng" spc="-5" dirty="0">
                <a:latin typeface="Times New Roman"/>
                <a:cs typeface="Times New Roman"/>
              </a:rPr>
              <a:t>1. </a:t>
            </a:r>
            <a:r>
              <a:rPr sz="2800" b="1" u="sng" spc="-5" dirty="0">
                <a:latin typeface="Times New Roman"/>
                <a:cs typeface="Times New Roman"/>
              </a:rPr>
              <a:t>Hardware</a:t>
            </a:r>
            <a:r>
              <a:rPr sz="2800" b="1" u="sng" spc="-25" dirty="0">
                <a:latin typeface="Times New Roman"/>
                <a:cs typeface="Times New Roman"/>
              </a:rPr>
              <a:t> </a:t>
            </a:r>
            <a:r>
              <a:rPr sz="2800" b="1" u="sng" spc="-5" dirty="0">
                <a:latin typeface="Times New Roman"/>
                <a:cs typeface="Times New Roman"/>
              </a:rPr>
              <a:t>Requirement</a:t>
            </a:r>
            <a:endParaRPr lang="en-IN" sz="2800" b="1" u="sng" spc="-5" dirty="0">
              <a:latin typeface="Times New Roman"/>
              <a:cs typeface="Times New Roman"/>
            </a:endParaRPr>
          </a:p>
          <a:p>
            <a:pPr marL="12700">
              <a:spcBef>
                <a:spcPts val="1110"/>
              </a:spcBef>
            </a:pPr>
            <a:r>
              <a:rPr sz="2250" spc="380" dirty="0">
                <a:latin typeface="Arial"/>
                <a:cs typeface="Arial"/>
              </a:rPr>
              <a:t></a:t>
            </a:r>
            <a:r>
              <a:rPr lang="en-IN"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Video Device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IN" sz="2800" spc="-5" dirty="0">
                <a:latin typeface="Times New Roman"/>
                <a:cs typeface="Times New Roman"/>
              </a:rPr>
              <a:t>     </a:t>
            </a:r>
            <a:r>
              <a:rPr lang="en-IN" sz="2800" b="1" u="sng" spc="-5" dirty="0">
                <a:latin typeface="Times New Roman"/>
                <a:cs typeface="Times New Roman"/>
              </a:rPr>
              <a:t>2. </a:t>
            </a:r>
            <a:r>
              <a:rPr sz="2800" b="1" u="sng" spc="-5" dirty="0">
                <a:latin typeface="Times New Roman"/>
                <a:cs typeface="Times New Roman"/>
              </a:rPr>
              <a:t>Software</a:t>
            </a:r>
            <a:r>
              <a:rPr sz="2800" b="1" u="sng" spc="-30" dirty="0">
                <a:latin typeface="Times New Roman"/>
                <a:cs typeface="Times New Roman"/>
              </a:rPr>
              <a:t> </a:t>
            </a:r>
            <a:r>
              <a:rPr sz="2800" b="1" u="sng" spc="-5" dirty="0">
                <a:latin typeface="Times New Roman"/>
                <a:cs typeface="Times New Roman"/>
              </a:rPr>
              <a:t>Requirements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380" dirty="0">
                <a:latin typeface="Arial"/>
                <a:cs typeface="Arial"/>
              </a:rPr>
              <a:t> </a:t>
            </a:r>
            <a:r>
              <a:rPr sz="2400" spc="-20" dirty="0">
                <a:latin typeface="Times New Roman"/>
                <a:cs typeface="Times New Roman"/>
              </a:rPr>
              <a:t>Windows </a:t>
            </a:r>
            <a:r>
              <a:rPr sz="2400" spc="-10" dirty="0">
                <a:latin typeface="Times New Roman"/>
                <a:cs typeface="Times New Roman"/>
              </a:rPr>
              <a:t>OS  </a:t>
            </a:r>
            <a:endParaRPr lang="en-IN" sz="2400" spc="-10" dirty="0">
              <a:latin typeface="Times New Roman"/>
              <a:cs typeface="Times New Roman"/>
            </a:endParaRPr>
          </a:p>
          <a:p>
            <a:pPr marL="12700" marR="186055" indent="457200">
              <a:lnSpc>
                <a:spcPts val="4370"/>
              </a:lnSpc>
              <a:spcBef>
                <a:spcPts val="300"/>
              </a:spcBef>
            </a:pPr>
            <a:r>
              <a:rPr lang="en-IN" sz="2800" b="1" u="sng" spc="-45" dirty="0">
                <a:latin typeface="Times New Roman"/>
                <a:cs typeface="Times New Roman"/>
              </a:rPr>
              <a:t>3. Tools </a:t>
            </a:r>
            <a:r>
              <a:rPr lang="en-IN" sz="2800" b="1" u="sng" spc="-5" dirty="0">
                <a:latin typeface="Times New Roman"/>
                <a:cs typeface="Times New Roman"/>
              </a:rPr>
              <a:t>And</a:t>
            </a:r>
            <a:r>
              <a:rPr lang="en-IN" sz="2800" b="1" u="sng" spc="-215" dirty="0">
                <a:latin typeface="Times New Roman"/>
                <a:cs typeface="Times New Roman"/>
              </a:rPr>
              <a:t> </a:t>
            </a:r>
            <a:r>
              <a:rPr lang="en-IN" sz="2800" b="1" u="sng" spc="-20" dirty="0">
                <a:latin typeface="Times New Roman"/>
                <a:cs typeface="Times New Roman"/>
              </a:rPr>
              <a:t>Techniques:</a:t>
            </a:r>
            <a:endParaRPr lang="en-IN" sz="2800" b="1" u="sng" spc="-10" dirty="0">
              <a:latin typeface="Times New Roman"/>
              <a:cs typeface="Times New Roman"/>
            </a:endParaRPr>
          </a:p>
          <a:p>
            <a:r>
              <a:rPr lang="en-IN" sz="2400" spc="90" dirty="0">
                <a:latin typeface="Arial"/>
                <a:cs typeface="Arial"/>
              </a:rPr>
              <a:t> </a:t>
            </a:r>
            <a:r>
              <a:rPr sz="2400" spc="90" dirty="0">
                <a:latin typeface="Times New Roman"/>
                <a:cs typeface="Times New Roman"/>
              </a:rPr>
              <a:t>Python</a:t>
            </a:r>
            <a:r>
              <a:rPr lang="en-IN" sz="2400" spc="90" dirty="0">
                <a:latin typeface="Times New Roman"/>
                <a:cs typeface="Times New Roman"/>
              </a:rPr>
              <a:t>                </a:t>
            </a:r>
            <a:r>
              <a:rPr lang="en-IN" sz="2400" spc="90" dirty="0">
                <a:latin typeface="Arial"/>
                <a:cs typeface="Arial"/>
              </a:rPr>
              <a:t></a:t>
            </a:r>
            <a:r>
              <a:rPr lang="en-IN" sz="2400" b="0" i="0" dirty="0">
                <a:effectLst/>
                <a:latin typeface="-apple-system"/>
              </a:rPr>
              <a:t>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spc="90" dirty="0">
                <a:latin typeface="Arial"/>
                <a:cs typeface="Arial"/>
              </a:rPr>
              <a:t>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spc="90" dirty="0">
                <a:latin typeface="Arial"/>
                <a:cs typeface="Arial"/>
              </a:rPr>
              <a:t>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               </a:t>
            </a:r>
            <a:r>
              <a:rPr lang="en-IN" sz="2400" spc="90" dirty="0">
                <a:latin typeface="Arial"/>
                <a:cs typeface="Arial"/>
              </a:rPr>
              <a:t>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MTCNN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spc="90" dirty="0">
                <a:latin typeface="Arial"/>
                <a:cs typeface="Arial"/>
              </a:rPr>
              <a:t>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spc="90" dirty="0">
                <a:latin typeface="Arial"/>
                <a:cs typeface="Arial"/>
              </a:rPr>
              <a:t>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xlsxwriter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400" spc="90" dirty="0">
                <a:latin typeface="Arial"/>
                <a:cs typeface="Arial"/>
              </a:rPr>
              <a:t>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400" spc="90" dirty="0">
                <a:latin typeface="Arial"/>
                <a:cs typeface="Arial"/>
              </a:rPr>
              <a:t>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617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Times New Roman</vt:lpstr>
      <vt:lpstr>Office Theme</vt:lpstr>
      <vt:lpstr>B.Tech Minor project presentation</vt:lpstr>
      <vt:lpstr>Introduction</vt:lpstr>
      <vt:lpstr>Motivation</vt:lpstr>
      <vt:lpstr>Problem Statement</vt:lpstr>
      <vt:lpstr>Goals</vt:lpstr>
      <vt:lpstr>Flaws of other software</vt:lpstr>
      <vt:lpstr>Feasibility Analysis</vt:lpstr>
      <vt:lpstr>Features</vt:lpstr>
      <vt:lpstr>Requirement analysis</vt:lpstr>
      <vt:lpstr>Flow Chart</vt:lpstr>
      <vt:lpstr>Use case diagram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B.Tech  Minor project presentation</dc:title>
  <dc:creator>Anirudh Damle</dc:creator>
  <cp:lastModifiedBy>pandeyakhil0075@outlook.com</cp:lastModifiedBy>
  <cp:revision>4</cp:revision>
  <dcterms:created xsi:type="dcterms:W3CDTF">2022-09-20T06:04:19Z</dcterms:created>
  <dcterms:modified xsi:type="dcterms:W3CDTF">2024-04-30T10:50:41Z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2022-09-20T00:00:00Z</vt:filetime>
  </property>
</Properties>
</file>