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58" r:id="rId4"/>
    <p:sldId id="259" r:id="rId5"/>
    <p:sldId id="260" r:id="rId6"/>
    <p:sldId id="278" r:id="rId7"/>
    <p:sldId id="285" r:id="rId8"/>
    <p:sldId id="284" r:id="rId9"/>
    <p:sldId id="271" r:id="rId10"/>
    <p:sldId id="273" r:id="rId11"/>
    <p:sldId id="281" r:id="rId12"/>
    <p:sldId id="267" r:id="rId13"/>
    <p:sldId id="279" r:id="rId14"/>
    <p:sldId id="280" r:id="rId15"/>
    <p:sldId id="282" r:id="rId16"/>
    <p:sldId id="269" r:id="rId17"/>
    <p:sldId id="268" r:id="rId18"/>
    <p:sldId id="270" r:id="rId19"/>
    <p:sldId id="283" r:id="rId20"/>
    <p:sldId id="275"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B073C2-7365-4F40-A213-5D370145E5B3}"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8485E-C13F-488E-A4E9-CE4916CF335D}" type="slidenum">
              <a:rPr lang="en-IN" smtClean="0"/>
              <a:t>‹#›</a:t>
            </a:fld>
            <a:endParaRPr lang="en-IN"/>
          </a:p>
        </p:txBody>
      </p:sp>
    </p:spTree>
    <p:extLst>
      <p:ext uri="{BB962C8B-B14F-4D97-AF65-F5344CB8AC3E}">
        <p14:creationId xmlns:p14="http://schemas.microsoft.com/office/powerpoint/2010/main" val="3199024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B073C2-7365-4F40-A213-5D370145E5B3}"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8485E-C13F-488E-A4E9-CE4916CF335D}" type="slidenum">
              <a:rPr lang="en-IN" smtClean="0"/>
              <a:t>‹#›</a:t>
            </a:fld>
            <a:endParaRPr lang="en-IN"/>
          </a:p>
        </p:txBody>
      </p:sp>
    </p:spTree>
    <p:extLst>
      <p:ext uri="{BB962C8B-B14F-4D97-AF65-F5344CB8AC3E}">
        <p14:creationId xmlns:p14="http://schemas.microsoft.com/office/powerpoint/2010/main" val="3926641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B073C2-7365-4F40-A213-5D370145E5B3}"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8485E-C13F-488E-A4E9-CE4916CF335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26405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B073C2-7365-4F40-A213-5D370145E5B3}"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8485E-C13F-488E-A4E9-CE4916CF335D}" type="slidenum">
              <a:rPr lang="en-IN" smtClean="0"/>
              <a:t>‹#›</a:t>
            </a:fld>
            <a:endParaRPr lang="en-IN"/>
          </a:p>
        </p:txBody>
      </p:sp>
    </p:spTree>
    <p:extLst>
      <p:ext uri="{BB962C8B-B14F-4D97-AF65-F5344CB8AC3E}">
        <p14:creationId xmlns:p14="http://schemas.microsoft.com/office/powerpoint/2010/main" val="1603033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B073C2-7365-4F40-A213-5D370145E5B3}"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8485E-C13F-488E-A4E9-CE4916CF335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82241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B073C2-7365-4F40-A213-5D370145E5B3}"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8485E-C13F-488E-A4E9-CE4916CF335D}" type="slidenum">
              <a:rPr lang="en-IN" smtClean="0"/>
              <a:t>‹#›</a:t>
            </a:fld>
            <a:endParaRPr lang="en-IN"/>
          </a:p>
        </p:txBody>
      </p:sp>
    </p:spTree>
    <p:extLst>
      <p:ext uri="{BB962C8B-B14F-4D97-AF65-F5344CB8AC3E}">
        <p14:creationId xmlns:p14="http://schemas.microsoft.com/office/powerpoint/2010/main" val="442918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B073C2-7365-4F40-A213-5D370145E5B3}"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8485E-C13F-488E-A4E9-CE4916CF335D}" type="slidenum">
              <a:rPr lang="en-IN" smtClean="0"/>
              <a:t>‹#›</a:t>
            </a:fld>
            <a:endParaRPr lang="en-IN"/>
          </a:p>
        </p:txBody>
      </p:sp>
    </p:spTree>
    <p:extLst>
      <p:ext uri="{BB962C8B-B14F-4D97-AF65-F5344CB8AC3E}">
        <p14:creationId xmlns:p14="http://schemas.microsoft.com/office/powerpoint/2010/main" val="1281984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B073C2-7365-4F40-A213-5D370145E5B3}"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8485E-C13F-488E-A4E9-CE4916CF335D}" type="slidenum">
              <a:rPr lang="en-IN" smtClean="0"/>
              <a:t>‹#›</a:t>
            </a:fld>
            <a:endParaRPr lang="en-IN"/>
          </a:p>
        </p:txBody>
      </p:sp>
    </p:spTree>
    <p:extLst>
      <p:ext uri="{BB962C8B-B14F-4D97-AF65-F5344CB8AC3E}">
        <p14:creationId xmlns:p14="http://schemas.microsoft.com/office/powerpoint/2010/main" val="148659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B073C2-7365-4F40-A213-5D370145E5B3}"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8485E-C13F-488E-A4E9-CE4916CF335D}" type="slidenum">
              <a:rPr lang="en-IN" smtClean="0"/>
              <a:t>‹#›</a:t>
            </a:fld>
            <a:endParaRPr lang="en-IN"/>
          </a:p>
        </p:txBody>
      </p:sp>
    </p:spTree>
    <p:extLst>
      <p:ext uri="{BB962C8B-B14F-4D97-AF65-F5344CB8AC3E}">
        <p14:creationId xmlns:p14="http://schemas.microsoft.com/office/powerpoint/2010/main" val="1634021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B073C2-7365-4F40-A213-5D370145E5B3}"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8485E-C13F-488E-A4E9-CE4916CF335D}" type="slidenum">
              <a:rPr lang="en-IN" smtClean="0"/>
              <a:t>‹#›</a:t>
            </a:fld>
            <a:endParaRPr lang="en-IN"/>
          </a:p>
        </p:txBody>
      </p:sp>
    </p:spTree>
    <p:extLst>
      <p:ext uri="{BB962C8B-B14F-4D97-AF65-F5344CB8AC3E}">
        <p14:creationId xmlns:p14="http://schemas.microsoft.com/office/powerpoint/2010/main" val="971647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B073C2-7365-4F40-A213-5D370145E5B3}" type="datetimeFigureOut">
              <a:rPr lang="en-IN" smtClean="0"/>
              <a:t>25-11-2024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A8485E-C13F-488E-A4E9-CE4916CF335D}" type="slidenum">
              <a:rPr lang="en-IN" smtClean="0"/>
              <a:t>‹#›</a:t>
            </a:fld>
            <a:endParaRPr lang="en-IN"/>
          </a:p>
        </p:txBody>
      </p:sp>
    </p:spTree>
    <p:extLst>
      <p:ext uri="{BB962C8B-B14F-4D97-AF65-F5344CB8AC3E}">
        <p14:creationId xmlns:p14="http://schemas.microsoft.com/office/powerpoint/2010/main" val="3162190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B073C2-7365-4F40-A213-5D370145E5B3}" type="datetimeFigureOut">
              <a:rPr lang="en-IN" smtClean="0"/>
              <a:t>25-11-2024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A8485E-C13F-488E-A4E9-CE4916CF335D}" type="slidenum">
              <a:rPr lang="en-IN" smtClean="0"/>
              <a:t>‹#›</a:t>
            </a:fld>
            <a:endParaRPr lang="en-IN"/>
          </a:p>
        </p:txBody>
      </p:sp>
    </p:spTree>
    <p:extLst>
      <p:ext uri="{BB962C8B-B14F-4D97-AF65-F5344CB8AC3E}">
        <p14:creationId xmlns:p14="http://schemas.microsoft.com/office/powerpoint/2010/main" val="3445650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B073C2-7365-4F40-A213-5D370145E5B3}" type="datetimeFigureOut">
              <a:rPr lang="en-IN" smtClean="0"/>
              <a:t>25-11-2024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A8485E-C13F-488E-A4E9-CE4916CF335D}" type="slidenum">
              <a:rPr lang="en-IN" smtClean="0"/>
              <a:t>‹#›</a:t>
            </a:fld>
            <a:endParaRPr lang="en-IN"/>
          </a:p>
        </p:txBody>
      </p:sp>
    </p:spTree>
    <p:extLst>
      <p:ext uri="{BB962C8B-B14F-4D97-AF65-F5344CB8AC3E}">
        <p14:creationId xmlns:p14="http://schemas.microsoft.com/office/powerpoint/2010/main" val="2449662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B073C2-7365-4F40-A213-5D370145E5B3}" type="datetimeFigureOut">
              <a:rPr lang="en-IN" smtClean="0"/>
              <a:t>25-11-2024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A8485E-C13F-488E-A4E9-CE4916CF335D}" type="slidenum">
              <a:rPr lang="en-IN" smtClean="0"/>
              <a:t>‹#›</a:t>
            </a:fld>
            <a:endParaRPr lang="en-IN"/>
          </a:p>
        </p:txBody>
      </p:sp>
    </p:spTree>
    <p:extLst>
      <p:ext uri="{BB962C8B-B14F-4D97-AF65-F5344CB8AC3E}">
        <p14:creationId xmlns:p14="http://schemas.microsoft.com/office/powerpoint/2010/main" val="2647539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B073C2-7365-4F40-A213-5D370145E5B3}" type="datetimeFigureOut">
              <a:rPr lang="en-IN" smtClean="0"/>
              <a:t>25-11-2024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A8485E-C13F-488E-A4E9-CE4916CF335D}" type="slidenum">
              <a:rPr lang="en-IN" smtClean="0"/>
              <a:t>‹#›</a:t>
            </a:fld>
            <a:endParaRPr lang="en-IN"/>
          </a:p>
        </p:txBody>
      </p:sp>
    </p:spTree>
    <p:extLst>
      <p:ext uri="{BB962C8B-B14F-4D97-AF65-F5344CB8AC3E}">
        <p14:creationId xmlns:p14="http://schemas.microsoft.com/office/powerpoint/2010/main" val="3658560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B073C2-7365-4F40-A213-5D370145E5B3}" type="datetimeFigureOut">
              <a:rPr lang="en-IN" smtClean="0"/>
              <a:t>25-11-2024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A8485E-C13F-488E-A4E9-CE4916CF335D}" type="slidenum">
              <a:rPr lang="en-IN" smtClean="0"/>
              <a:t>‹#›</a:t>
            </a:fld>
            <a:endParaRPr lang="en-IN"/>
          </a:p>
        </p:txBody>
      </p:sp>
    </p:spTree>
    <p:extLst>
      <p:ext uri="{BB962C8B-B14F-4D97-AF65-F5344CB8AC3E}">
        <p14:creationId xmlns:p14="http://schemas.microsoft.com/office/powerpoint/2010/main" val="846210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B073C2-7365-4F40-A213-5D370145E5B3}" type="datetimeFigureOut">
              <a:rPr lang="en-IN" smtClean="0"/>
              <a:t>25-11-2024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6A8485E-C13F-488E-A4E9-CE4916CF335D}" type="slidenum">
              <a:rPr lang="en-IN" smtClean="0"/>
              <a:t>‹#›</a:t>
            </a:fld>
            <a:endParaRPr lang="en-IN"/>
          </a:p>
        </p:txBody>
      </p:sp>
    </p:spTree>
    <p:extLst>
      <p:ext uri="{BB962C8B-B14F-4D97-AF65-F5344CB8AC3E}">
        <p14:creationId xmlns:p14="http://schemas.microsoft.com/office/powerpoint/2010/main" val="919354193"/>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2CCF2-9F99-49E3-9DB9-75EC7007EE07}"/>
              </a:ext>
            </a:extLst>
          </p:cNvPr>
          <p:cNvSpPr>
            <a:spLocks noGrp="1"/>
          </p:cNvSpPr>
          <p:nvPr>
            <p:ph type="ctrTitle"/>
          </p:nvPr>
        </p:nvSpPr>
        <p:spPr>
          <a:xfrm>
            <a:off x="1488594" y="4233334"/>
            <a:ext cx="7766936" cy="1646302"/>
          </a:xfrm>
        </p:spPr>
        <p:txBody>
          <a:bodyPr/>
          <a:lstStyle/>
          <a:p>
            <a:pPr algn="ctr"/>
            <a:r>
              <a:rPr lang="en-US"/>
              <a:t>House Price Prediction</a:t>
            </a:r>
            <a:br>
              <a:rPr lang="en-US" dirty="0"/>
            </a:br>
            <a:br>
              <a:rPr lang="en-US" dirty="0"/>
            </a:br>
            <a:br>
              <a:rPr lang="en-US" dirty="0"/>
            </a:br>
            <a:r>
              <a:rPr lang="en-US" sz="1600" dirty="0"/>
              <a:t>Project Number : 119</a:t>
            </a:r>
            <a:br>
              <a:rPr lang="en-US" sz="1600" dirty="0"/>
            </a:br>
            <a:r>
              <a:rPr lang="en-US" sz="1600" dirty="0"/>
              <a:t>Mentor: Mr. </a:t>
            </a:r>
            <a:r>
              <a:rPr lang="en-US" sz="1600" dirty="0" err="1"/>
              <a:t>Navaljeet</a:t>
            </a:r>
            <a:r>
              <a:rPr lang="en-US" sz="1600" dirty="0"/>
              <a:t> Singh Arora </a:t>
            </a:r>
            <a:endParaRPr lang="en-IN" sz="1600" dirty="0"/>
          </a:p>
        </p:txBody>
      </p:sp>
    </p:spTree>
    <p:extLst>
      <p:ext uri="{BB962C8B-B14F-4D97-AF65-F5344CB8AC3E}">
        <p14:creationId xmlns:p14="http://schemas.microsoft.com/office/powerpoint/2010/main" val="4240016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3DAB-D980-27E2-BBA2-A3A9A0339CA3}"/>
              </a:ext>
            </a:extLst>
          </p:cNvPr>
          <p:cNvSpPr>
            <a:spLocks noGrp="1"/>
          </p:cNvSpPr>
          <p:nvPr>
            <p:ph type="title"/>
          </p:nvPr>
        </p:nvSpPr>
        <p:spPr/>
        <p:txBody>
          <a:bodyPr/>
          <a:lstStyle/>
          <a:p>
            <a:r>
              <a:rPr lang="en-IN" sz="3600" spc="300" dirty="0">
                <a:latin typeface="Arial MT"/>
                <a:cs typeface="Arial MT"/>
              </a:rPr>
              <a:t>Data</a:t>
            </a:r>
            <a:r>
              <a:rPr lang="en-IN" sz="3600" spc="105" dirty="0">
                <a:latin typeface="Arial MT"/>
                <a:cs typeface="Arial MT"/>
              </a:rPr>
              <a:t> </a:t>
            </a:r>
            <a:r>
              <a:rPr lang="en-IN" sz="3600" dirty="0">
                <a:latin typeface="Arial MT"/>
                <a:cs typeface="Arial MT"/>
              </a:rPr>
              <a:t>Pre-</a:t>
            </a:r>
            <a:r>
              <a:rPr lang="en-IN" sz="3600" spc="-10" dirty="0">
                <a:latin typeface="Arial MT"/>
                <a:cs typeface="Arial MT"/>
              </a:rPr>
              <a:t>Processing</a:t>
            </a:r>
            <a:endParaRPr lang="en-IN" dirty="0"/>
          </a:p>
        </p:txBody>
      </p:sp>
      <p:sp>
        <p:nvSpPr>
          <p:cNvPr id="3" name="Content Placeholder 2">
            <a:extLst>
              <a:ext uri="{FF2B5EF4-FFF2-40B4-BE49-F238E27FC236}">
                <a16:creationId xmlns:a16="http://schemas.microsoft.com/office/drawing/2014/main" id="{2841746C-EBAB-538A-0B7C-FB4B7B71FA4E}"/>
              </a:ext>
            </a:extLst>
          </p:cNvPr>
          <p:cNvSpPr>
            <a:spLocks noGrp="1"/>
          </p:cNvSpPr>
          <p:nvPr>
            <p:ph idx="1"/>
          </p:nvPr>
        </p:nvSpPr>
        <p:spPr/>
        <p:txBody>
          <a:bodyPr/>
          <a:lstStyle/>
          <a:p>
            <a:pPr marL="400685" indent="-387985">
              <a:lnSpc>
                <a:spcPct val="100000"/>
              </a:lnSpc>
              <a:spcBef>
                <a:spcPts val="1100"/>
              </a:spcBef>
              <a:buClr>
                <a:schemeClr val="accent1">
                  <a:lumMod val="60000"/>
                  <a:lumOff val="40000"/>
                </a:schemeClr>
              </a:buClr>
              <a:buSzPct val="77777"/>
              <a:buFont typeface="Lucida Sans Unicode"/>
              <a:buChar char="►"/>
              <a:tabLst>
                <a:tab pos="400685" algn="l"/>
              </a:tabLst>
            </a:pPr>
            <a:r>
              <a:rPr lang="en-US" sz="1800" spc="145" dirty="0">
                <a:solidFill>
                  <a:srgbClr val="3E3E3E"/>
                </a:solidFill>
                <a:latin typeface="Arial MT"/>
                <a:cs typeface="Arial MT"/>
              </a:rPr>
              <a:t>Data</a:t>
            </a:r>
            <a:r>
              <a:rPr lang="en-US" sz="1800" spc="5" dirty="0">
                <a:solidFill>
                  <a:srgbClr val="3E3E3E"/>
                </a:solidFill>
                <a:latin typeface="Arial MT"/>
                <a:cs typeface="Arial MT"/>
              </a:rPr>
              <a:t> </a:t>
            </a:r>
            <a:r>
              <a:rPr lang="en-US" sz="1800" spc="90" dirty="0">
                <a:solidFill>
                  <a:srgbClr val="3E3E3E"/>
                </a:solidFill>
                <a:latin typeface="Arial MT"/>
                <a:cs typeface="Arial MT"/>
              </a:rPr>
              <a:t>Cleaning</a:t>
            </a:r>
            <a:endParaRPr lang="en-US" sz="1800" dirty="0">
              <a:latin typeface="Arial MT"/>
              <a:cs typeface="Arial MT"/>
            </a:endParaRPr>
          </a:p>
          <a:p>
            <a:pPr marL="400685" indent="-387985">
              <a:lnSpc>
                <a:spcPct val="100000"/>
              </a:lnSpc>
              <a:spcBef>
                <a:spcPts val="1000"/>
              </a:spcBef>
              <a:buClr>
                <a:schemeClr val="accent1">
                  <a:lumMod val="60000"/>
                  <a:lumOff val="40000"/>
                </a:schemeClr>
              </a:buClr>
              <a:buSzPct val="77777"/>
              <a:buFont typeface="Lucida Sans Unicode"/>
              <a:buChar char="►"/>
              <a:tabLst>
                <a:tab pos="400685" algn="l"/>
              </a:tabLst>
            </a:pPr>
            <a:r>
              <a:rPr lang="en-US" sz="1800" dirty="0">
                <a:solidFill>
                  <a:srgbClr val="3E3E3E"/>
                </a:solidFill>
                <a:latin typeface="Arial MT"/>
                <a:cs typeface="Arial MT"/>
              </a:rPr>
              <a:t>Statistical</a:t>
            </a:r>
            <a:r>
              <a:rPr lang="en-US" sz="1800" spc="330" dirty="0">
                <a:solidFill>
                  <a:srgbClr val="3E3E3E"/>
                </a:solidFill>
                <a:latin typeface="Arial MT"/>
                <a:cs typeface="Arial MT"/>
              </a:rPr>
              <a:t> </a:t>
            </a:r>
            <a:r>
              <a:rPr lang="en-US" sz="1800" spc="-10" dirty="0">
                <a:solidFill>
                  <a:srgbClr val="3E3E3E"/>
                </a:solidFill>
                <a:latin typeface="Arial MT"/>
                <a:cs typeface="Arial MT"/>
              </a:rPr>
              <a:t>Analysis</a:t>
            </a:r>
            <a:endParaRPr lang="en-US" sz="1800" dirty="0">
              <a:latin typeface="Arial MT"/>
              <a:cs typeface="Arial MT"/>
            </a:endParaRPr>
          </a:p>
          <a:p>
            <a:pPr marL="400685" indent="-387985">
              <a:lnSpc>
                <a:spcPct val="100000"/>
              </a:lnSpc>
              <a:spcBef>
                <a:spcPts val="1000"/>
              </a:spcBef>
              <a:buClr>
                <a:schemeClr val="accent1">
                  <a:lumMod val="60000"/>
                  <a:lumOff val="40000"/>
                </a:schemeClr>
              </a:buClr>
              <a:buSzPct val="77777"/>
              <a:buFont typeface="Lucida Sans Unicode"/>
              <a:buChar char="►"/>
              <a:tabLst>
                <a:tab pos="400685" algn="l"/>
              </a:tabLst>
            </a:pPr>
            <a:r>
              <a:rPr lang="en-US" sz="1800" spc="55" dirty="0">
                <a:solidFill>
                  <a:srgbClr val="3E3E3E"/>
                </a:solidFill>
                <a:latin typeface="Arial MT"/>
                <a:cs typeface="Arial MT"/>
              </a:rPr>
              <a:t>Feature</a:t>
            </a:r>
            <a:r>
              <a:rPr lang="en-US" sz="1800" spc="10" dirty="0">
                <a:solidFill>
                  <a:srgbClr val="3E3E3E"/>
                </a:solidFill>
                <a:latin typeface="Arial MT"/>
                <a:cs typeface="Arial MT"/>
              </a:rPr>
              <a:t> </a:t>
            </a:r>
            <a:r>
              <a:rPr lang="en-US" sz="1800" spc="60" dirty="0">
                <a:solidFill>
                  <a:srgbClr val="3E3E3E"/>
                </a:solidFill>
                <a:latin typeface="Arial MT"/>
                <a:cs typeface="Arial MT"/>
              </a:rPr>
              <a:t>Construction</a:t>
            </a:r>
            <a:endParaRPr lang="en-US" sz="1800" dirty="0">
              <a:latin typeface="Arial MT"/>
              <a:cs typeface="Arial MT"/>
            </a:endParaRPr>
          </a:p>
          <a:p>
            <a:pPr marL="400685" indent="-387985">
              <a:lnSpc>
                <a:spcPct val="100000"/>
              </a:lnSpc>
              <a:spcBef>
                <a:spcPts val="1000"/>
              </a:spcBef>
              <a:buClr>
                <a:schemeClr val="accent1">
                  <a:lumMod val="60000"/>
                  <a:lumOff val="40000"/>
                </a:schemeClr>
              </a:buClr>
              <a:buSzPct val="77777"/>
              <a:buFont typeface="Lucida Sans Unicode"/>
              <a:buChar char="►"/>
              <a:tabLst>
                <a:tab pos="400685" algn="l"/>
              </a:tabLst>
            </a:pPr>
            <a:r>
              <a:rPr lang="en-US" sz="1800" spc="70" dirty="0">
                <a:solidFill>
                  <a:srgbClr val="3E3E3E"/>
                </a:solidFill>
                <a:latin typeface="Arial MT"/>
                <a:cs typeface="Arial MT"/>
              </a:rPr>
              <a:t>Identifying</a:t>
            </a:r>
            <a:r>
              <a:rPr lang="en-US" sz="1800" spc="-15" dirty="0">
                <a:solidFill>
                  <a:srgbClr val="3E3E3E"/>
                </a:solidFill>
                <a:latin typeface="Arial MT"/>
                <a:cs typeface="Arial MT"/>
              </a:rPr>
              <a:t> </a:t>
            </a:r>
            <a:r>
              <a:rPr lang="en-US" sz="1800" spc="-10" dirty="0">
                <a:solidFill>
                  <a:srgbClr val="3E3E3E"/>
                </a:solidFill>
                <a:latin typeface="Arial MT"/>
                <a:cs typeface="Arial MT"/>
              </a:rPr>
              <a:t>Outliers</a:t>
            </a:r>
            <a:endParaRPr lang="en-US" sz="1800" dirty="0">
              <a:latin typeface="Arial MT"/>
              <a:cs typeface="Arial MT"/>
            </a:endParaRPr>
          </a:p>
          <a:p>
            <a:pPr marL="400685" indent="-387985">
              <a:lnSpc>
                <a:spcPct val="100000"/>
              </a:lnSpc>
              <a:spcBef>
                <a:spcPts val="1000"/>
              </a:spcBef>
              <a:buClr>
                <a:schemeClr val="accent1">
                  <a:lumMod val="60000"/>
                  <a:lumOff val="40000"/>
                </a:schemeClr>
              </a:buClr>
              <a:buSzPct val="77777"/>
              <a:buFont typeface="Lucida Sans Unicode"/>
              <a:buChar char="►"/>
              <a:tabLst>
                <a:tab pos="400685" algn="l"/>
              </a:tabLst>
            </a:pPr>
            <a:r>
              <a:rPr lang="en-US" sz="1800" spc="145" dirty="0">
                <a:solidFill>
                  <a:srgbClr val="3E3E3E"/>
                </a:solidFill>
                <a:latin typeface="Arial MT"/>
                <a:cs typeface="Arial MT"/>
              </a:rPr>
              <a:t>Data</a:t>
            </a:r>
            <a:r>
              <a:rPr lang="en-US" sz="1800" spc="5" dirty="0">
                <a:solidFill>
                  <a:srgbClr val="3E3E3E"/>
                </a:solidFill>
                <a:latin typeface="Arial MT"/>
                <a:cs typeface="Arial MT"/>
              </a:rPr>
              <a:t> </a:t>
            </a:r>
            <a:r>
              <a:rPr lang="en-US" sz="1800" spc="45" dirty="0">
                <a:solidFill>
                  <a:srgbClr val="3E3E3E"/>
                </a:solidFill>
                <a:latin typeface="Arial MT"/>
                <a:cs typeface="Arial MT"/>
              </a:rPr>
              <a:t>Conversion</a:t>
            </a:r>
            <a:endParaRPr lang="en-US" sz="1800" dirty="0">
              <a:latin typeface="Arial MT"/>
              <a:cs typeface="Arial MT"/>
            </a:endParaRPr>
          </a:p>
          <a:p>
            <a:pPr marL="400685" indent="-387985">
              <a:lnSpc>
                <a:spcPct val="100000"/>
              </a:lnSpc>
              <a:spcBef>
                <a:spcPts val="1000"/>
              </a:spcBef>
              <a:buClr>
                <a:schemeClr val="accent1">
                  <a:lumMod val="60000"/>
                  <a:lumOff val="40000"/>
                </a:schemeClr>
              </a:buClr>
              <a:buSzPct val="77777"/>
              <a:buFont typeface="Lucida Sans Unicode"/>
              <a:buChar char="►"/>
              <a:tabLst>
                <a:tab pos="400685" algn="l"/>
              </a:tabLst>
            </a:pPr>
            <a:r>
              <a:rPr lang="en-US" sz="1800" spc="50" dirty="0">
                <a:solidFill>
                  <a:srgbClr val="3E3E3E"/>
                </a:solidFill>
                <a:latin typeface="Arial MT"/>
                <a:cs typeface="Arial MT"/>
              </a:rPr>
              <a:t>Collinearity Problem</a:t>
            </a:r>
            <a:endParaRPr lang="en-US" sz="1800" dirty="0">
              <a:latin typeface="Arial MT"/>
              <a:cs typeface="Arial MT"/>
            </a:endParaRPr>
          </a:p>
          <a:p>
            <a:pPr marL="400685" indent="-387985">
              <a:lnSpc>
                <a:spcPct val="100000"/>
              </a:lnSpc>
              <a:spcBef>
                <a:spcPts val="1000"/>
              </a:spcBef>
              <a:buClr>
                <a:schemeClr val="accent1">
                  <a:lumMod val="60000"/>
                  <a:lumOff val="40000"/>
                </a:schemeClr>
              </a:buClr>
              <a:buSzPct val="77777"/>
              <a:buFont typeface="Lucida Sans Unicode"/>
              <a:buChar char="►"/>
              <a:tabLst>
                <a:tab pos="400685" algn="l"/>
              </a:tabLst>
            </a:pPr>
            <a:r>
              <a:rPr lang="en-US" sz="1800" spc="145" dirty="0">
                <a:solidFill>
                  <a:srgbClr val="3E3E3E"/>
                </a:solidFill>
                <a:latin typeface="Arial MT"/>
                <a:cs typeface="Arial MT"/>
              </a:rPr>
              <a:t>Data</a:t>
            </a:r>
            <a:r>
              <a:rPr lang="en-US" sz="1800" spc="5" dirty="0">
                <a:solidFill>
                  <a:srgbClr val="3E3E3E"/>
                </a:solidFill>
                <a:latin typeface="Arial MT"/>
                <a:cs typeface="Arial MT"/>
              </a:rPr>
              <a:t> </a:t>
            </a:r>
            <a:r>
              <a:rPr lang="en-US" sz="1800" spc="-10" dirty="0">
                <a:solidFill>
                  <a:srgbClr val="3E3E3E"/>
                </a:solidFill>
                <a:latin typeface="Arial MT"/>
                <a:cs typeface="Arial MT"/>
              </a:rPr>
              <a:t>Visualization</a:t>
            </a:r>
            <a:endParaRPr lang="en-US" sz="1800" dirty="0">
              <a:latin typeface="Arial MT"/>
              <a:cs typeface="Arial MT"/>
            </a:endParaRPr>
          </a:p>
          <a:p>
            <a:endParaRPr lang="en-IN" dirty="0"/>
          </a:p>
        </p:txBody>
      </p:sp>
    </p:spTree>
    <p:extLst>
      <p:ext uri="{BB962C8B-B14F-4D97-AF65-F5344CB8AC3E}">
        <p14:creationId xmlns:p14="http://schemas.microsoft.com/office/powerpoint/2010/main" val="4165466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2A7BE-721E-D5AD-A4E7-0E59CFED4BC5}"/>
              </a:ext>
            </a:extLst>
          </p:cNvPr>
          <p:cNvSpPr>
            <a:spLocks noGrp="1"/>
          </p:cNvSpPr>
          <p:nvPr>
            <p:ph type="ctrTitle"/>
          </p:nvPr>
        </p:nvSpPr>
        <p:spPr>
          <a:xfrm>
            <a:off x="-965471" y="45305"/>
            <a:ext cx="7766936" cy="1646302"/>
          </a:xfrm>
        </p:spPr>
        <p:txBody>
          <a:bodyPr/>
          <a:lstStyle/>
          <a:p>
            <a:r>
              <a:rPr lang="en-IN" sz="1800" b="1" kern="100" dirty="0">
                <a:solidFill>
                  <a:srgbClr val="000000"/>
                </a:solidFill>
                <a:effectLst/>
                <a:latin typeface="Times New Roman" panose="02020603050405020304" pitchFamily="18" charset="0"/>
                <a:ea typeface="Times New Roman" panose="02020603050405020304" pitchFamily="18" charset="0"/>
              </a:rPr>
              <a:t>Tools and Technologies Utilized</a:t>
            </a:r>
            <a:br>
              <a:rPr lang="en-IN" sz="1800" b="1" kern="100" dirty="0">
                <a:solidFill>
                  <a:srgbClr val="000000"/>
                </a:solidFill>
                <a:effectLst/>
                <a:latin typeface="Times New Roman" panose="02020603050405020304" pitchFamily="18" charset="0"/>
                <a:ea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7825F56B-6DBC-6CBD-681B-8E500CC76DBD}"/>
              </a:ext>
            </a:extLst>
          </p:cNvPr>
          <p:cNvSpPr>
            <a:spLocks noGrp="1"/>
          </p:cNvSpPr>
          <p:nvPr>
            <p:ph type="subTitle" idx="1"/>
          </p:nvPr>
        </p:nvSpPr>
        <p:spPr/>
        <p:txBody>
          <a:bodyPr/>
          <a:lstStyle/>
          <a:p>
            <a:endParaRPr lang="en-IN"/>
          </a:p>
        </p:txBody>
      </p:sp>
      <p:pic>
        <p:nvPicPr>
          <p:cNvPr id="4" name="Picture 3">
            <a:extLst>
              <a:ext uri="{FF2B5EF4-FFF2-40B4-BE49-F238E27FC236}">
                <a16:creationId xmlns:a16="http://schemas.microsoft.com/office/drawing/2014/main" id="{675B55D7-238E-7B35-0647-F56C9EED491C}"/>
              </a:ext>
            </a:extLst>
          </p:cNvPr>
          <p:cNvPicPr/>
          <p:nvPr/>
        </p:nvPicPr>
        <p:blipFill>
          <a:blip r:embed="rId2"/>
          <a:stretch>
            <a:fillRect/>
          </a:stretch>
        </p:blipFill>
        <p:spPr>
          <a:xfrm>
            <a:off x="951722" y="1464906"/>
            <a:ext cx="8322281" cy="4170784"/>
          </a:xfrm>
          <a:prstGeom prst="rect">
            <a:avLst/>
          </a:prstGeom>
        </p:spPr>
      </p:pic>
    </p:spTree>
    <p:extLst>
      <p:ext uri="{BB962C8B-B14F-4D97-AF65-F5344CB8AC3E}">
        <p14:creationId xmlns:p14="http://schemas.microsoft.com/office/powerpoint/2010/main" val="2329650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EE410-AAC6-4F4E-8E3D-EE576F323850}"/>
              </a:ext>
            </a:extLst>
          </p:cNvPr>
          <p:cNvSpPr>
            <a:spLocks noGrp="1"/>
          </p:cNvSpPr>
          <p:nvPr>
            <p:ph type="title"/>
          </p:nvPr>
        </p:nvSpPr>
        <p:spPr/>
        <p:txBody>
          <a:bodyPr/>
          <a:lstStyle/>
          <a:p>
            <a:r>
              <a:rPr lang="en-US" dirty="0"/>
              <a:t>HOW IT WORKS ?</a:t>
            </a:r>
            <a:endParaRPr lang="en-IN" dirty="0"/>
          </a:p>
        </p:txBody>
      </p:sp>
      <p:sp>
        <p:nvSpPr>
          <p:cNvPr id="3" name="Content Placeholder 2">
            <a:extLst>
              <a:ext uri="{FF2B5EF4-FFF2-40B4-BE49-F238E27FC236}">
                <a16:creationId xmlns:a16="http://schemas.microsoft.com/office/drawing/2014/main" id="{B4D99586-C436-42E9-9431-CA3DDFB39A7D}"/>
              </a:ext>
            </a:extLst>
          </p:cNvPr>
          <p:cNvSpPr>
            <a:spLocks noGrp="1"/>
          </p:cNvSpPr>
          <p:nvPr>
            <p:ph idx="1"/>
          </p:nvPr>
        </p:nvSpPr>
        <p:spPr>
          <a:xfrm>
            <a:off x="677334" y="2160590"/>
            <a:ext cx="8192346" cy="3929492"/>
          </a:xfrm>
        </p:spPr>
        <p:txBody>
          <a:bodyPr/>
          <a:lstStyle/>
          <a:p>
            <a:r>
              <a:rPr lang="en-US" sz="2400" dirty="0"/>
              <a:t>Collecting Data:- First step was to collect data we collected data from different sources &amp; merged together to form our training data set.</a:t>
            </a:r>
          </a:p>
          <a:p>
            <a:r>
              <a:rPr lang="en-US" sz="2400" dirty="0"/>
              <a:t>Then We Trained The module using machine learning algorithm which in this case is multiple linear regression.</a:t>
            </a:r>
          </a:p>
          <a:p>
            <a:r>
              <a:rPr lang="en-US" sz="2400" dirty="0"/>
              <a:t>Based on the generated graphs we predict the cost of the house</a:t>
            </a:r>
            <a:r>
              <a:rPr lang="en-US" dirty="0"/>
              <a:t>.</a:t>
            </a:r>
            <a:endParaRPr lang="en-IN" dirty="0"/>
          </a:p>
        </p:txBody>
      </p:sp>
    </p:spTree>
    <p:extLst>
      <p:ext uri="{BB962C8B-B14F-4D97-AF65-F5344CB8AC3E}">
        <p14:creationId xmlns:p14="http://schemas.microsoft.com/office/powerpoint/2010/main" val="779884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DC0CD-9733-9DC0-9E68-FB7B8E942A43}"/>
              </a:ext>
            </a:extLst>
          </p:cNvPr>
          <p:cNvSpPr>
            <a:spLocks noGrp="1"/>
          </p:cNvSpPr>
          <p:nvPr>
            <p:ph type="title"/>
          </p:nvPr>
        </p:nvSpPr>
        <p:spPr>
          <a:xfrm>
            <a:off x="919930" y="730898"/>
            <a:ext cx="8596668" cy="1320800"/>
          </a:xfrm>
        </p:spPr>
        <p:txBody>
          <a:bodyPr>
            <a:normAutofit/>
          </a:bodyPr>
          <a:lstStyle/>
          <a:p>
            <a:br>
              <a:rPr lang="en-US" sz="36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5A3EACC-2899-2544-17EB-18716E2292B8}"/>
              </a:ext>
            </a:extLst>
          </p:cNvPr>
          <p:cNvSpPr>
            <a:spLocks noGrp="1"/>
          </p:cNvSpPr>
          <p:nvPr>
            <p:ph idx="1"/>
          </p:nvPr>
        </p:nvSpPr>
        <p:spPr>
          <a:xfrm>
            <a:off x="508000" y="1182256"/>
            <a:ext cx="10631054" cy="4667758"/>
          </a:xfrm>
        </p:spPr>
        <p:txBody>
          <a:bodyPr>
            <a:normAutofit fontScale="92500" lnSpcReduction="20000"/>
          </a:bodyPr>
          <a:lstStyle/>
          <a:p>
            <a:r>
              <a:rPr lang="en-US" sz="2300" b="1" dirty="0">
                <a:latin typeface="Times New Roman" panose="02020603050405020304" pitchFamily="18" charset="0"/>
                <a:cs typeface="Times New Roman" panose="02020603050405020304" pitchFamily="18" charset="0"/>
              </a:rPr>
              <a:t>Challenges and Limitations</a:t>
            </a:r>
          </a:p>
          <a:p>
            <a:endParaRPr lang="en-US" sz="4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House price prediction faces numerous challenges and limitations.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Property Complexity</a:t>
            </a:r>
          </a:p>
          <a:p>
            <a:r>
              <a:rPr lang="en-US" sz="2000" dirty="0">
                <a:latin typeface="Times New Roman" panose="02020603050405020304" pitchFamily="18" charset="0"/>
                <a:cs typeface="Times New Roman" panose="02020603050405020304" pitchFamily="18" charset="0"/>
              </a:rPr>
              <a:t>Each house has unique features and characteristics that can be challenging to quantify.</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Market Volatility</a:t>
            </a:r>
          </a:p>
          <a:p>
            <a:r>
              <a:rPr lang="en-US" sz="2000" dirty="0">
                <a:latin typeface="Times New Roman" panose="02020603050405020304" pitchFamily="18" charset="0"/>
                <a:cs typeface="Times New Roman" panose="02020603050405020304" pitchFamily="18" charset="0"/>
              </a:rPr>
              <a:t>Economic fluctuations and unforeseen events can significantly impact house prices.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Data Availability and Accuracy</a:t>
            </a:r>
          </a:p>
          <a:p>
            <a:r>
              <a:rPr lang="en-US" sz="2000" dirty="0">
                <a:latin typeface="Times New Roman" panose="02020603050405020304" pitchFamily="18" charset="0"/>
                <a:cs typeface="Times New Roman" panose="02020603050405020304" pitchFamily="18" charset="0"/>
              </a:rPr>
              <a:t>Reliable and comprehensive data may be scarce, incomplete, or inaccurate.</a:t>
            </a:r>
          </a:p>
          <a:p>
            <a:endParaRPr lang="en-IN" dirty="0"/>
          </a:p>
        </p:txBody>
      </p:sp>
    </p:spTree>
    <p:extLst>
      <p:ext uri="{BB962C8B-B14F-4D97-AF65-F5344CB8AC3E}">
        <p14:creationId xmlns:p14="http://schemas.microsoft.com/office/powerpoint/2010/main" val="2557315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C44CB-13C3-CF7A-0B41-76494B25908E}"/>
              </a:ext>
            </a:extLst>
          </p:cNvPr>
          <p:cNvSpPr>
            <a:spLocks noGrp="1"/>
          </p:cNvSpPr>
          <p:nvPr>
            <p:ph type="title"/>
          </p:nvPr>
        </p:nvSpPr>
        <p:spPr>
          <a:xfrm>
            <a:off x="471055" y="156238"/>
            <a:ext cx="8596668" cy="1320800"/>
          </a:xfrm>
        </p:spPr>
        <p:txBody>
          <a:bodyPr/>
          <a:lstStyle/>
          <a:p>
            <a:pPr marL="6350" marR="1073150" indent="-6350">
              <a:lnSpc>
                <a:spcPct val="107000"/>
              </a:lnSpc>
            </a:pPr>
            <a:r>
              <a:rPr lang="en-IN" sz="1800" b="1" kern="100" dirty="0">
                <a:solidFill>
                  <a:srgbClr val="000000"/>
                </a:solidFill>
                <a:effectLst/>
                <a:latin typeface="Times New Roman" panose="02020603050405020304" pitchFamily="18" charset="0"/>
                <a:ea typeface="Times New Roman" panose="02020603050405020304" pitchFamily="18" charset="0"/>
              </a:rPr>
              <a:t>Understanding Machine Learning Methodologies</a:t>
            </a:r>
            <a:br>
              <a:rPr lang="en-IN" sz="1800" b="1" kern="100" dirty="0">
                <a:solidFill>
                  <a:srgbClr val="000000"/>
                </a:solidFill>
                <a:effectLst/>
                <a:latin typeface="Times New Roman" panose="02020603050405020304" pitchFamily="18" charset="0"/>
                <a:ea typeface="Times New Roman" panose="02020603050405020304" pitchFamily="18" charset="0"/>
              </a:rPr>
            </a:br>
            <a:r>
              <a:rPr lang="en-IN" sz="1800" kern="100" dirty="0">
                <a:solidFill>
                  <a:srgbClr val="000000"/>
                </a:solidFill>
                <a:effectLst/>
                <a:latin typeface="Times New Roman" panose="02020603050405020304" pitchFamily="18" charset="0"/>
                <a:ea typeface="Times New Roman" panose="02020603050405020304" pitchFamily="18" charset="0"/>
              </a:rPr>
              <a:t>Exploring Supervised and Unsupervised Learning for House Price Prediction</a:t>
            </a:r>
            <a:br>
              <a:rPr lang="en-IN" sz="1800" kern="100" dirty="0">
                <a:solidFill>
                  <a:srgbClr val="000000"/>
                </a:solidFill>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5FC1F3F-0FEC-3B3B-7C86-F95E5C0AD091}"/>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86007178-12C4-77F1-B12D-FEDFD17A079F}"/>
              </a:ext>
            </a:extLst>
          </p:cNvPr>
          <p:cNvPicPr/>
          <p:nvPr/>
        </p:nvPicPr>
        <p:blipFill>
          <a:blip r:embed="rId2"/>
          <a:stretch>
            <a:fillRect/>
          </a:stretch>
        </p:blipFill>
        <p:spPr>
          <a:xfrm>
            <a:off x="277090" y="1477038"/>
            <a:ext cx="9836727" cy="4313382"/>
          </a:xfrm>
          <a:prstGeom prst="rect">
            <a:avLst/>
          </a:prstGeom>
        </p:spPr>
      </p:pic>
    </p:spTree>
    <p:extLst>
      <p:ext uri="{BB962C8B-B14F-4D97-AF65-F5344CB8AC3E}">
        <p14:creationId xmlns:p14="http://schemas.microsoft.com/office/powerpoint/2010/main" val="779382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42215-D0CC-B229-6A77-4047AC30C45B}"/>
              </a:ext>
            </a:extLst>
          </p:cNvPr>
          <p:cNvSpPr>
            <a:spLocks noGrp="1"/>
          </p:cNvSpPr>
          <p:nvPr>
            <p:ph type="title"/>
          </p:nvPr>
        </p:nvSpPr>
        <p:spPr/>
        <p:txBody>
          <a:bodyPr>
            <a:normAutofit fontScale="90000"/>
          </a:bodyPr>
          <a:lstStyle/>
          <a:p>
            <a:r>
              <a:rPr lang="en-US" dirty="0"/>
              <a:t>Real-World Applications of House Price Prediction</a:t>
            </a:r>
            <a:br>
              <a:rPr lang="en-US" dirty="0"/>
            </a:br>
            <a:endParaRPr lang="en-IN" dirty="0"/>
          </a:p>
        </p:txBody>
      </p:sp>
      <p:sp>
        <p:nvSpPr>
          <p:cNvPr id="3" name="Content Placeholder 2">
            <a:extLst>
              <a:ext uri="{FF2B5EF4-FFF2-40B4-BE49-F238E27FC236}">
                <a16:creationId xmlns:a16="http://schemas.microsoft.com/office/drawing/2014/main" id="{A15B6CA4-D0A1-6C24-65A0-292171D0DE86}"/>
              </a:ext>
            </a:extLst>
          </p:cNvPr>
          <p:cNvSpPr>
            <a:spLocks noGrp="1"/>
          </p:cNvSpPr>
          <p:nvPr>
            <p:ph idx="1"/>
          </p:nvPr>
        </p:nvSpPr>
        <p:spPr/>
        <p:txBody>
          <a:bodyPr/>
          <a:lstStyle/>
          <a:p>
            <a:r>
              <a:rPr lang="en-US" dirty="0"/>
              <a:t>- Assists homebuyers in making informed decisions</a:t>
            </a:r>
          </a:p>
          <a:p>
            <a:r>
              <a:rPr lang="en-US" dirty="0"/>
              <a:t>- Guides real estate investors in identifying profitable opportunities</a:t>
            </a:r>
          </a:p>
          <a:p>
            <a:r>
              <a:rPr lang="en-US" dirty="0"/>
              <a:t>- Helps policymakers in urban planning and housing policies</a:t>
            </a:r>
          </a:p>
          <a:p>
            <a:r>
              <a:rPr lang="en-US" dirty="0"/>
              <a:t>- Provides financial institutions with tools for property valuation</a:t>
            </a:r>
          </a:p>
          <a:p>
            <a:r>
              <a:rPr lang="en-US" dirty="0"/>
              <a:t>- Enables real estate agents to enhance customer interactions</a:t>
            </a:r>
          </a:p>
          <a:p>
            <a:endParaRPr lang="en-IN" dirty="0"/>
          </a:p>
        </p:txBody>
      </p:sp>
    </p:spTree>
    <p:extLst>
      <p:ext uri="{BB962C8B-B14F-4D97-AF65-F5344CB8AC3E}">
        <p14:creationId xmlns:p14="http://schemas.microsoft.com/office/powerpoint/2010/main" val="3837910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8CFD0EA-D659-4570-B15A-424521481B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1730131" y="355494"/>
            <a:ext cx="6519789" cy="6147012"/>
          </a:xfrm>
        </p:spPr>
      </p:pic>
    </p:spTree>
    <p:extLst>
      <p:ext uri="{BB962C8B-B14F-4D97-AF65-F5344CB8AC3E}">
        <p14:creationId xmlns:p14="http://schemas.microsoft.com/office/powerpoint/2010/main" val="1176833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BA7B-38BF-4BFD-A3B6-0708709CD59A}"/>
              </a:ext>
            </a:extLst>
          </p:cNvPr>
          <p:cNvSpPr>
            <a:spLocks noGrp="1"/>
          </p:cNvSpPr>
          <p:nvPr>
            <p:ph type="title"/>
          </p:nvPr>
        </p:nvSpPr>
        <p:spPr>
          <a:xfrm>
            <a:off x="677334" y="609600"/>
            <a:ext cx="8596668" cy="713173"/>
          </a:xfrm>
        </p:spPr>
        <p:txBody>
          <a:bodyPr/>
          <a:lstStyle/>
          <a:p>
            <a:r>
              <a:rPr lang="en-US" dirty="0"/>
              <a:t>Result:-</a:t>
            </a:r>
            <a:endParaRPr lang="en-IN" dirty="0"/>
          </a:p>
        </p:txBody>
      </p:sp>
      <p:pic>
        <p:nvPicPr>
          <p:cNvPr id="8" name="Content Placeholder 7">
            <a:extLst>
              <a:ext uri="{FF2B5EF4-FFF2-40B4-BE49-F238E27FC236}">
                <a16:creationId xmlns:a16="http://schemas.microsoft.com/office/drawing/2014/main" id="{523173AE-A56C-5CF0-AFC0-A8DD2E2494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8044" y="1417320"/>
            <a:ext cx="6859884" cy="4624705"/>
          </a:xfrm>
        </p:spPr>
      </p:pic>
    </p:spTree>
    <p:extLst>
      <p:ext uri="{BB962C8B-B14F-4D97-AF65-F5344CB8AC3E}">
        <p14:creationId xmlns:p14="http://schemas.microsoft.com/office/powerpoint/2010/main" val="2076002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9F30A-819E-4E75-8F6D-BDD488B386AA}"/>
              </a:ext>
            </a:extLst>
          </p:cNvPr>
          <p:cNvSpPr>
            <a:spLocks noGrp="1"/>
          </p:cNvSpPr>
          <p:nvPr>
            <p:ph type="title"/>
          </p:nvPr>
        </p:nvSpPr>
        <p:spPr>
          <a:xfrm>
            <a:off x="677334" y="609600"/>
            <a:ext cx="8596668" cy="784194"/>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EA0D23C5-73B0-472B-A56A-2D6B27E72BDD}"/>
              </a:ext>
            </a:extLst>
          </p:cNvPr>
          <p:cNvSpPr>
            <a:spLocks noGrp="1"/>
          </p:cNvSpPr>
          <p:nvPr>
            <p:ph idx="1"/>
          </p:nvPr>
        </p:nvSpPr>
        <p:spPr>
          <a:xfrm>
            <a:off x="677334" y="1802167"/>
            <a:ext cx="8596668" cy="4239195"/>
          </a:xfrm>
        </p:spPr>
        <p:txBody>
          <a:bodyPr/>
          <a:lstStyle/>
          <a:p>
            <a:pPr marL="342900" lvl="0" indent="-342900">
              <a:spcBef>
                <a:spcPts val="55"/>
              </a:spcBef>
              <a:spcAft>
                <a:spcPts val="0"/>
              </a:spcAft>
              <a:buFont typeface="Symbol" panose="05050102010706020507" pitchFamily="18" charset="2"/>
              <a:buChar char=""/>
            </a:pPr>
            <a:r>
              <a:rPr lang="en-IN" sz="1800" dirty="0">
                <a:effectLst/>
                <a:latin typeface="Arial MT"/>
                <a:ea typeface="Segoe UI" panose="020B0502040204020203" pitchFamily="34" charset="0"/>
              </a:rPr>
              <a:t>In conclusion, house price prediction is an important problem in real estate markets that can be addressed using machine learning models. By leveraging historical data and relevant features, such as location, size, and market trends, machine learning models can provide accurate predictions of house prices, which can be used by various stakeholders, including homebuyers, sellers, real estate agents, and investors.</a:t>
            </a:r>
          </a:p>
          <a:p>
            <a:pPr marL="342900" lvl="0" indent="-342900">
              <a:spcBef>
                <a:spcPts val="55"/>
              </a:spcBef>
              <a:spcAft>
                <a:spcPts val="0"/>
              </a:spcAft>
              <a:buFont typeface="Symbol" panose="05050102010706020507" pitchFamily="18" charset="2"/>
              <a:buChar char=""/>
            </a:pPr>
            <a:endParaRPr lang="en-IN" sz="1800" dirty="0">
              <a:effectLst/>
              <a:latin typeface="Segoe UI" panose="020B0502040204020203" pitchFamily="34" charset="0"/>
              <a:ea typeface="Segoe UI" panose="020B0502040204020203" pitchFamily="34" charset="0"/>
            </a:endParaRPr>
          </a:p>
          <a:p>
            <a:pPr marL="342900" lvl="0" indent="-342900">
              <a:spcBef>
                <a:spcPts val="55"/>
              </a:spcBef>
              <a:spcAft>
                <a:spcPts val="0"/>
              </a:spcAft>
              <a:buFont typeface="Symbol" panose="05050102010706020507" pitchFamily="18" charset="2"/>
              <a:buChar char=""/>
            </a:pPr>
            <a:r>
              <a:rPr lang="en-IN" sz="1800" dirty="0">
                <a:effectLst/>
                <a:latin typeface="Arial MT"/>
                <a:ea typeface="Segoe UI" panose="020B0502040204020203" pitchFamily="34" charset="0"/>
              </a:rPr>
              <a:t>The success of a house price prediction model depends on several factors, including the quality and quantity of data, the choice of features, the selection of a suitable machine learning model, and the appropriate training and validation procedures. Additionally, effective communication and collaboration with stakeholders are essential for ensuring that the model meets the specific needs and goals of the project.</a:t>
            </a:r>
            <a:endParaRPr lang="en-IN" sz="1800" dirty="0">
              <a:effectLst/>
              <a:latin typeface="Segoe UI" panose="020B0502040204020203" pitchFamily="34" charset="0"/>
              <a:ea typeface="Segoe UI" panose="020B0502040204020203" pitchFamily="34" charset="0"/>
            </a:endParaRPr>
          </a:p>
          <a:p>
            <a:endParaRPr lang="en-IN" dirty="0"/>
          </a:p>
        </p:txBody>
      </p:sp>
    </p:spTree>
    <p:extLst>
      <p:ext uri="{BB962C8B-B14F-4D97-AF65-F5344CB8AC3E}">
        <p14:creationId xmlns:p14="http://schemas.microsoft.com/office/powerpoint/2010/main" val="2124116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F84E8-AA16-6B81-EF1C-6DFA55DDD20B}"/>
              </a:ext>
            </a:extLst>
          </p:cNvPr>
          <p:cNvSpPr>
            <a:spLocks noGrp="1"/>
          </p:cNvSpPr>
          <p:nvPr>
            <p:ph type="ctrTitle"/>
          </p:nvPr>
        </p:nvSpPr>
        <p:spPr>
          <a:xfrm>
            <a:off x="1293092" y="480291"/>
            <a:ext cx="7766936" cy="1646302"/>
          </a:xfrm>
        </p:spPr>
        <p:txBody>
          <a:bodyPr/>
          <a:lstStyle/>
          <a:p>
            <a:pPr algn="l"/>
            <a:r>
              <a:rPr lang="en-IN" sz="3200" dirty="0"/>
              <a:t>Future Scope</a:t>
            </a:r>
            <a:br>
              <a:rPr lang="en-IN" sz="3200" dirty="0"/>
            </a:br>
            <a:endParaRPr lang="en-IN" sz="3200" dirty="0"/>
          </a:p>
        </p:txBody>
      </p:sp>
      <p:sp>
        <p:nvSpPr>
          <p:cNvPr id="3" name="Subtitle 2">
            <a:extLst>
              <a:ext uri="{FF2B5EF4-FFF2-40B4-BE49-F238E27FC236}">
                <a16:creationId xmlns:a16="http://schemas.microsoft.com/office/drawing/2014/main" id="{C07D8EB9-D917-356F-95E5-54605ACA0BB7}"/>
              </a:ext>
            </a:extLst>
          </p:cNvPr>
          <p:cNvSpPr>
            <a:spLocks noGrp="1"/>
          </p:cNvSpPr>
          <p:nvPr>
            <p:ph type="subTitle" idx="1"/>
          </p:nvPr>
        </p:nvSpPr>
        <p:spPr>
          <a:xfrm>
            <a:off x="1293092" y="2401454"/>
            <a:ext cx="8525164" cy="2382982"/>
          </a:xfrm>
        </p:spPr>
        <p:txBody>
          <a:bodyPr>
            <a:noAutofit/>
          </a:bodyPr>
          <a:lstStyle/>
          <a:p>
            <a:pPr algn="l"/>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Incorporating advanced machine learning models like neural networks</a:t>
            </a:r>
          </a:p>
          <a:p>
            <a:pPr algn="l"/>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Expanding the dataset for better accuracy</a:t>
            </a:r>
          </a:p>
          <a:p>
            <a:pPr algn="l"/>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Integrating real-time market data for dynamic predictions</a:t>
            </a:r>
          </a:p>
          <a:p>
            <a:pPr algn="l"/>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Adding more user-friendly features to the web application</a:t>
            </a:r>
          </a:p>
          <a:p>
            <a:pPr algn="l"/>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Exploring global market predictions and regional customizations</a:t>
            </a:r>
          </a:p>
          <a:p>
            <a:pPr algn="l"/>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2253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7" name="Group 206">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8" name="Straight Connector 207">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10"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1"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2" name="Isosceles Triangle 211">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3"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4"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5"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6" name="Isosceles Triangle 215">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7" name="Isosceles Triangle 216">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76FD432-F560-470D-9B3C-F58F7C14593C}"/>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kern="1200" dirty="0">
                <a:solidFill>
                  <a:schemeClr val="accent1"/>
                </a:solidFill>
                <a:latin typeface="+mj-lt"/>
                <a:ea typeface="+mj-ea"/>
                <a:cs typeface="+mj-cs"/>
              </a:rPr>
              <a:t>Group Members:-</a:t>
            </a:r>
          </a:p>
        </p:txBody>
      </p:sp>
      <p:sp>
        <p:nvSpPr>
          <p:cNvPr id="3" name="Content Placeholder 2">
            <a:extLst>
              <a:ext uri="{FF2B5EF4-FFF2-40B4-BE49-F238E27FC236}">
                <a16:creationId xmlns:a16="http://schemas.microsoft.com/office/drawing/2014/main" id="{0B073914-DEF2-4B35-B636-08DC47720897}"/>
              </a:ext>
            </a:extLst>
          </p:cNvPr>
          <p:cNvSpPr>
            <a:spLocks noGrp="1"/>
          </p:cNvSpPr>
          <p:nvPr>
            <p:ph type="body" idx="1"/>
          </p:nvPr>
        </p:nvSpPr>
        <p:spPr>
          <a:xfrm>
            <a:off x="5031660" y="4523260"/>
            <a:ext cx="4299666" cy="871042"/>
          </a:xfrm>
        </p:spPr>
        <p:txBody>
          <a:bodyPr vert="horz" lIns="91440" tIns="45720" rIns="91440" bIns="45720" rtlCol="0" anchor="t">
            <a:noAutofit/>
          </a:bodyPr>
          <a:lstStyle/>
          <a:p>
            <a:pPr>
              <a:lnSpc>
                <a:spcPct val="90000"/>
              </a:lnSpc>
            </a:pPr>
            <a:r>
              <a:rPr lang="en-US" sz="1800" dirty="0"/>
              <a:t>Akhil Pandey (211B032)</a:t>
            </a:r>
          </a:p>
          <a:p>
            <a:pPr>
              <a:lnSpc>
                <a:spcPct val="90000"/>
              </a:lnSpc>
            </a:pPr>
            <a:r>
              <a:rPr lang="en-US" sz="1800" dirty="0"/>
              <a:t>Bicky Kumar (211B094)</a:t>
            </a:r>
          </a:p>
          <a:p>
            <a:pPr>
              <a:lnSpc>
                <a:spcPct val="90000"/>
              </a:lnSpc>
            </a:pPr>
            <a:r>
              <a:rPr lang="en-US" sz="1800" dirty="0"/>
              <a:t>Priyadarshi Kumar(211B227)</a:t>
            </a:r>
          </a:p>
        </p:txBody>
      </p:sp>
      <p:sp>
        <p:nvSpPr>
          <p:cNvPr id="219" name="Isosceles Triangle 218">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3" name="Picture 72">
            <a:extLst>
              <a:ext uri="{FF2B5EF4-FFF2-40B4-BE49-F238E27FC236}">
                <a16:creationId xmlns:a16="http://schemas.microsoft.com/office/drawing/2014/main" id="{E14C3938-D2A1-B8BD-39EE-106083FC0C08}"/>
              </a:ext>
            </a:extLst>
          </p:cNvPr>
          <p:cNvPicPr>
            <a:picLocks noChangeAspect="1"/>
          </p:cNvPicPr>
          <p:nvPr/>
        </p:nvPicPr>
        <p:blipFill rotWithShape="1">
          <a:blip r:embed="rId2"/>
          <a:srcRect l="9091" t="21302"/>
          <a:stretch/>
        </p:blipFill>
        <p:spPr>
          <a:xfrm>
            <a:off x="888604" y="1803045"/>
            <a:ext cx="3765692" cy="3259880"/>
          </a:xfrm>
          <a:prstGeom prst="rect">
            <a:avLst/>
          </a:prstGeom>
        </p:spPr>
      </p:pic>
    </p:spTree>
    <p:extLst>
      <p:ext uri="{BB962C8B-B14F-4D97-AF65-F5344CB8AC3E}">
        <p14:creationId xmlns:p14="http://schemas.microsoft.com/office/powerpoint/2010/main" val="854233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8BE719-88BC-43DF-A4D9-37986AEB34C5}"/>
              </a:ext>
            </a:extLst>
          </p:cNvPr>
          <p:cNvSpPr txBox="1"/>
          <p:nvPr/>
        </p:nvSpPr>
        <p:spPr>
          <a:xfrm>
            <a:off x="521208" y="521208"/>
            <a:ext cx="8823960" cy="5447645"/>
          </a:xfrm>
          <a:prstGeom prst="rect">
            <a:avLst/>
          </a:prstGeom>
          <a:noFill/>
        </p:spPr>
        <p:txBody>
          <a:bodyPr wrap="square">
            <a:spAutoFit/>
          </a:bodyPr>
          <a:lstStyle/>
          <a:p>
            <a:endParaRPr lang="en-US" sz="2400" b="1" dirty="0">
              <a:latin typeface="Times New Roman" panose="02020603050405020304" pitchFamily="18" charset="0"/>
              <a:cs typeface="Times New Roman" panose="02020603050405020304" pitchFamily="18" charset="0"/>
            </a:endParaRPr>
          </a:p>
          <a:p>
            <a:r>
              <a:rPr lang="en-US" sz="2400" b="1" dirty="0" err="1">
                <a:latin typeface="Times New Roman" panose="02020603050405020304" pitchFamily="18" charset="0"/>
                <a:cs typeface="Times New Roman" panose="02020603050405020304" pitchFamily="18" charset="0"/>
              </a:rPr>
              <a:t>Refrences</a:t>
            </a:r>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 Zhan, Z. Wu, Y. Liu, Z. Xie and W. Chen, "Housing prices prediction with deep learning: an application for the real estate market in Taiwan," 2020 IEEE 18th International Conference on Industrial Informatics (INDIN), Warwick, United Kingdom, 2020, pp. 719-724, </a:t>
            </a:r>
            <a:r>
              <a:rPr lang="en-US" sz="1800" dirty="0" err="1">
                <a:latin typeface="Times New Roman" panose="02020603050405020304" pitchFamily="18" charset="0"/>
                <a:cs typeface="Times New Roman" panose="02020603050405020304" pitchFamily="18" charset="0"/>
              </a:rPr>
              <a:t>doi</a:t>
            </a:r>
            <a:r>
              <a:rPr lang="en-US" sz="1800" dirty="0">
                <a:latin typeface="Times New Roman" panose="02020603050405020304" pitchFamily="18" charset="0"/>
                <a:cs typeface="Times New Roman" panose="02020603050405020304" pitchFamily="18" charset="0"/>
              </a:rPr>
              <a:t>: 10.1109/INDIN45582.2020.9442244. keywords: {Deep </a:t>
            </a:r>
            <a:r>
              <a:rPr lang="en-US" sz="1800" dirty="0" err="1">
                <a:latin typeface="Times New Roman" panose="02020603050405020304" pitchFamily="18" charset="0"/>
                <a:cs typeface="Times New Roman" panose="02020603050405020304" pitchFamily="18" charset="0"/>
              </a:rPr>
              <a:t>learning;Biological</a:t>
            </a:r>
            <a:r>
              <a:rPr lang="en-US" sz="1800" dirty="0">
                <a:latin typeface="Times New Roman" panose="02020603050405020304" pitchFamily="18" charset="0"/>
                <a:cs typeface="Times New Roman" panose="02020603050405020304" pitchFamily="18" charset="0"/>
              </a:rPr>
              <a:t> system </a:t>
            </a:r>
            <a:r>
              <a:rPr lang="en-US" sz="1800" dirty="0" err="1">
                <a:latin typeface="Times New Roman" panose="02020603050405020304" pitchFamily="18" charset="0"/>
                <a:cs typeface="Times New Roman" panose="02020603050405020304" pitchFamily="18" charset="0"/>
              </a:rPr>
              <a:t>modeling;Image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processing;Time</a:t>
            </a:r>
            <a:r>
              <a:rPr lang="en-US" sz="1800" dirty="0">
                <a:latin typeface="Times New Roman" panose="02020603050405020304" pitchFamily="18" charset="0"/>
                <a:cs typeface="Times New Roman" panose="02020603050405020304" pitchFamily="18" charset="0"/>
              </a:rPr>
              <a:t> series </a:t>
            </a:r>
            <a:r>
              <a:rPr lang="en-US" sz="1800" dirty="0" err="1">
                <a:latin typeface="Times New Roman" panose="02020603050405020304" pitchFamily="18" charset="0"/>
                <a:cs typeface="Times New Roman" panose="02020603050405020304" pitchFamily="18" charset="0"/>
              </a:rPr>
              <a:t>analysis;Buildings;Predictive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models;Prediction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algorithms;Deep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learning;housing</a:t>
            </a:r>
            <a:r>
              <a:rPr lang="en-US" sz="1800" dirty="0">
                <a:latin typeface="Times New Roman" panose="02020603050405020304" pitchFamily="18" charset="0"/>
                <a:cs typeface="Times New Roman" panose="02020603050405020304" pitchFamily="18" charset="0"/>
              </a:rPr>
              <a:t> prices </a:t>
            </a:r>
            <a:r>
              <a:rPr lang="en-US" sz="1800" dirty="0" err="1">
                <a:latin typeface="Times New Roman" panose="02020603050405020304" pitchFamily="18" charset="0"/>
                <a:cs typeface="Times New Roman" panose="02020603050405020304" pitchFamily="18" charset="0"/>
              </a:rPr>
              <a:t>prediction;time</a:t>
            </a:r>
            <a:r>
              <a:rPr lang="en-US" sz="1800" dirty="0">
                <a:latin typeface="Times New Roman" panose="02020603050405020304" pitchFamily="18" charset="0"/>
                <a:cs typeface="Times New Roman" panose="02020603050405020304" pitchFamily="18" charset="0"/>
              </a:rPr>
              <a:t> series},</a:t>
            </a:r>
          </a:p>
          <a:p>
            <a:pPr marL="285750" indent="-285750" algn="just">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K. Chen and J. Huang, "Research on the Design and Application of House Price Prediction Algorithms and Model Based on Machine Learning," 2023 International Conference on Internet of Things, Robotics and Distributed Computing (ICIRDC), Rio De Janeiro, Brazil, 2023, pp. 815-821, </a:t>
            </a:r>
            <a:r>
              <a:rPr lang="en-US" sz="1800" dirty="0" err="1">
                <a:latin typeface="Times New Roman" panose="02020603050405020304" pitchFamily="18" charset="0"/>
                <a:cs typeface="Times New Roman" panose="02020603050405020304" pitchFamily="18" charset="0"/>
              </a:rPr>
              <a:t>doi</a:t>
            </a:r>
            <a:r>
              <a:rPr lang="en-US" sz="1800" dirty="0">
                <a:latin typeface="Times New Roman" panose="02020603050405020304" pitchFamily="18" charset="0"/>
                <a:cs typeface="Times New Roman" panose="02020603050405020304" pitchFamily="18" charset="0"/>
              </a:rPr>
              <a:t>: 10.1109/ICIRDC62824.2023.00154. keywords: {</a:t>
            </a:r>
            <a:r>
              <a:rPr lang="en-US" sz="1800" dirty="0" err="1">
                <a:latin typeface="Times New Roman" panose="02020603050405020304" pitchFamily="18" charset="0"/>
                <a:cs typeface="Times New Roman" panose="02020603050405020304" pitchFamily="18" charset="0"/>
              </a:rPr>
              <a:t>Industries;Machine</a:t>
            </a:r>
            <a:r>
              <a:rPr lang="en-US" sz="1800" dirty="0">
                <a:latin typeface="Times New Roman" panose="02020603050405020304" pitchFamily="18" charset="0"/>
                <a:cs typeface="Times New Roman" panose="02020603050405020304" pitchFamily="18" charset="0"/>
              </a:rPr>
              <a:t> learning </a:t>
            </a:r>
            <a:r>
              <a:rPr lang="en-US" sz="1800" dirty="0" err="1">
                <a:latin typeface="Times New Roman" panose="02020603050405020304" pitchFamily="18" charset="0"/>
                <a:cs typeface="Times New Roman" panose="02020603050405020304" pitchFamily="18" charset="0"/>
              </a:rPr>
              <a:t>algorithms;Service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robots;Urban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areas;Machine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learning;Predictive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models;Prediction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algorithms;Machine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Learning;Algorithm;Housing</a:t>
            </a:r>
            <a:r>
              <a:rPr lang="en-US" sz="1800" dirty="0">
                <a:latin typeface="Times New Roman" panose="02020603050405020304" pitchFamily="18" charset="0"/>
                <a:cs typeface="Times New Roman" panose="02020603050405020304" pitchFamily="18" charset="0"/>
              </a:rPr>
              <a:t> Prices Prediction},</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1860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EADF0-4883-5905-0889-AA1A891D8554}"/>
              </a:ext>
            </a:extLst>
          </p:cNvPr>
          <p:cNvSpPr>
            <a:spLocks noGrp="1"/>
          </p:cNvSpPr>
          <p:nvPr>
            <p:ph type="ctrTitle"/>
          </p:nvPr>
        </p:nvSpPr>
        <p:spPr>
          <a:xfrm>
            <a:off x="2933700" y="2099734"/>
            <a:ext cx="4318000" cy="1646302"/>
          </a:xfrm>
        </p:spPr>
        <p:txBody>
          <a:bodyPr/>
          <a:lstStyle/>
          <a:p>
            <a:r>
              <a:rPr lang="en-US" dirty="0"/>
              <a:t>THANK YOU</a:t>
            </a:r>
            <a:endParaRPr lang="en-IN" dirty="0"/>
          </a:p>
        </p:txBody>
      </p:sp>
    </p:spTree>
    <p:extLst>
      <p:ext uri="{BB962C8B-B14F-4D97-AF65-F5344CB8AC3E}">
        <p14:creationId xmlns:p14="http://schemas.microsoft.com/office/powerpoint/2010/main" val="3604552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D371AE-BB55-4026-A8DB-7A0DDFD387AF}"/>
              </a:ext>
            </a:extLst>
          </p:cNvPr>
          <p:cNvSpPr>
            <a:spLocks noGrp="1"/>
          </p:cNvSpPr>
          <p:nvPr>
            <p:ph type="title"/>
          </p:nvPr>
        </p:nvSpPr>
        <p:spPr>
          <a:xfrm>
            <a:off x="1333502" y="609600"/>
            <a:ext cx="8596668" cy="1320800"/>
          </a:xfrm>
        </p:spPr>
        <p:txBody>
          <a:bodyPr>
            <a:normAutofit/>
          </a:bodyPr>
          <a:lstStyle/>
          <a:p>
            <a:r>
              <a:rPr lang="en-US" dirty="0"/>
              <a:t>Introduction</a:t>
            </a:r>
            <a:endParaRPr lang="en-IN" dirty="0"/>
          </a:p>
        </p:txBody>
      </p:sp>
      <p:sp>
        <p:nvSpPr>
          <p:cNvPr id="23"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0DB35B4-DB3C-4599-81FF-72FC4AE397D3}"/>
              </a:ext>
            </a:extLst>
          </p:cNvPr>
          <p:cNvSpPr>
            <a:spLocks noGrp="1"/>
          </p:cNvSpPr>
          <p:nvPr>
            <p:ph idx="1"/>
          </p:nvPr>
        </p:nvSpPr>
        <p:spPr>
          <a:xfrm>
            <a:off x="1127108" y="1809352"/>
            <a:ext cx="8130538" cy="3880773"/>
          </a:xfrm>
        </p:spPr>
        <p:txBody>
          <a:bodyPr>
            <a:normAutofit/>
          </a:bodyPr>
          <a:lstStyle/>
          <a:p>
            <a:r>
              <a:rPr lang="en-US" dirty="0"/>
              <a:t>Problems faced during buying a house: </a:t>
            </a:r>
          </a:p>
          <a:p>
            <a:pPr>
              <a:buFont typeface="+mj-lt"/>
              <a:buAutoNum type="arabicParenR"/>
            </a:pPr>
            <a:r>
              <a:rPr lang="en-US" dirty="0"/>
              <a:t>Buying a house is a stressful thing. </a:t>
            </a:r>
          </a:p>
          <a:p>
            <a:pPr>
              <a:buFont typeface="+mj-lt"/>
              <a:buAutoNum type="arabicParenR"/>
            </a:pPr>
            <a:r>
              <a:rPr lang="en-US" dirty="0"/>
              <a:t>Buyers are generally not aware of factors that influence the house prices.</a:t>
            </a:r>
          </a:p>
          <a:p>
            <a:pPr>
              <a:buFont typeface="+mj-lt"/>
              <a:buAutoNum type="arabicParenR"/>
            </a:pPr>
            <a:r>
              <a:rPr lang="en-US" dirty="0"/>
              <a:t>Many problems are faced during buying a house.</a:t>
            </a:r>
          </a:p>
          <a:p>
            <a:pPr>
              <a:buFont typeface="+mj-lt"/>
              <a:buAutoNum type="arabicParenR"/>
            </a:pPr>
            <a:r>
              <a:rPr lang="en-US" dirty="0"/>
              <a:t>Hence real estate agents are trusted with the communication between buyers and sellers as well as laying down a legal contract for the transfer. This just creates a middleman and increases the cost of houses.</a:t>
            </a:r>
          </a:p>
          <a:p>
            <a:pPr>
              <a:buFont typeface="+mj-lt"/>
              <a:buAutoNum type="arabicParenR"/>
            </a:pPr>
            <a:endParaRPr lang="en-IN"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4548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8D43E-5FB4-4B94-81A6-5AF6479E0ECF}"/>
              </a:ext>
            </a:extLst>
          </p:cNvPr>
          <p:cNvSpPr>
            <a:spLocks noGrp="1"/>
          </p:cNvSpPr>
          <p:nvPr>
            <p:ph type="title"/>
          </p:nvPr>
        </p:nvSpPr>
        <p:spPr>
          <a:xfrm>
            <a:off x="783866" y="67461"/>
            <a:ext cx="8596668" cy="846939"/>
          </a:xfrm>
        </p:spPr>
        <p:txBody>
          <a:bodyPr/>
          <a:lstStyle/>
          <a:p>
            <a:r>
              <a:rPr lang="en-US" dirty="0"/>
              <a:t>Dependency:</a:t>
            </a:r>
            <a:endParaRPr lang="en-IN" dirty="0"/>
          </a:p>
        </p:txBody>
      </p:sp>
      <p:sp>
        <p:nvSpPr>
          <p:cNvPr id="3" name="Content Placeholder 2">
            <a:extLst>
              <a:ext uri="{FF2B5EF4-FFF2-40B4-BE49-F238E27FC236}">
                <a16:creationId xmlns:a16="http://schemas.microsoft.com/office/drawing/2014/main" id="{05773AFD-4EE9-43C1-8BBD-371C87957C4D}"/>
              </a:ext>
            </a:extLst>
          </p:cNvPr>
          <p:cNvSpPr>
            <a:spLocks noGrp="1"/>
          </p:cNvSpPr>
          <p:nvPr>
            <p:ph idx="1"/>
          </p:nvPr>
        </p:nvSpPr>
        <p:spPr>
          <a:xfrm>
            <a:off x="730600" y="1225118"/>
            <a:ext cx="8596668" cy="4354607"/>
          </a:xfrm>
        </p:spPr>
        <p:txBody>
          <a:bodyPr/>
          <a:lstStyle/>
          <a:p>
            <a:r>
              <a:rPr lang="en-US" dirty="0"/>
              <a:t>They believe that it depends upon: </a:t>
            </a:r>
          </a:p>
          <a:p>
            <a:pPr>
              <a:buFont typeface="+mj-lt"/>
              <a:buAutoNum type="arabicParenR"/>
            </a:pPr>
            <a:r>
              <a:rPr lang="en-US" dirty="0"/>
              <a:t>The square foot area</a:t>
            </a:r>
          </a:p>
          <a:p>
            <a:pPr>
              <a:buFont typeface="+mj-lt"/>
              <a:buAutoNum type="arabicParenR"/>
            </a:pPr>
            <a:r>
              <a:rPr lang="en-US" dirty="0"/>
              <a:t>Neighbourhood</a:t>
            </a:r>
          </a:p>
          <a:p>
            <a:pPr>
              <a:buFont typeface="+mj-lt"/>
              <a:buAutoNum type="arabicParenR"/>
            </a:pPr>
            <a:r>
              <a:rPr lang="en-US" dirty="0"/>
              <a:t>The no. of bedrooms</a:t>
            </a:r>
          </a:p>
          <a:p>
            <a:pPr>
              <a:buFont typeface="+mj-lt"/>
              <a:buAutoNum type="arabicParenR"/>
            </a:pPr>
            <a:endParaRPr lang="en-US" dirty="0"/>
          </a:p>
          <a:p>
            <a:pPr>
              <a:buFont typeface="Wingdings" panose="05000000000000000000" pitchFamily="2" charset="2"/>
              <a:buChar char="§"/>
            </a:pPr>
            <a:r>
              <a:rPr lang="en-US" dirty="0"/>
              <a:t>But it depends upon many factors also……such as:</a:t>
            </a:r>
          </a:p>
          <a:p>
            <a:pPr>
              <a:buFont typeface="+mj-lt"/>
              <a:buAutoNum type="arabicParenR"/>
            </a:pPr>
            <a:r>
              <a:rPr lang="en-US" dirty="0"/>
              <a:t>No. of storage</a:t>
            </a:r>
          </a:p>
          <a:p>
            <a:pPr>
              <a:buFont typeface="+mj-lt"/>
              <a:buAutoNum type="arabicParenR"/>
            </a:pPr>
            <a:r>
              <a:rPr lang="en-US" dirty="0"/>
              <a:t>Area outside the house</a:t>
            </a:r>
          </a:p>
          <a:p>
            <a:pPr>
              <a:buFont typeface="+mj-lt"/>
              <a:buAutoNum type="arabicParenR"/>
            </a:pPr>
            <a:r>
              <a:rPr lang="en-US" dirty="0"/>
              <a:t>Rooms on one floor</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453360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00FBE-7491-420C-9392-9B2A93D71001}"/>
              </a:ext>
            </a:extLst>
          </p:cNvPr>
          <p:cNvSpPr>
            <a:spLocks noGrp="1"/>
          </p:cNvSpPr>
          <p:nvPr>
            <p:ph type="title"/>
          </p:nvPr>
        </p:nvSpPr>
        <p:spPr/>
        <p:txBody>
          <a:bodyPr/>
          <a:lstStyle/>
          <a:p>
            <a:r>
              <a:rPr lang="en-US" dirty="0"/>
              <a:t>Project summary</a:t>
            </a:r>
            <a:endParaRPr lang="en-IN" dirty="0"/>
          </a:p>
        </p:txBody>
      </p:sp>
      <p:sp>
        <p:nvSpPr>
          <p:cNvPr id="3" name="Content Placeholder 2">
            <a:extLst>
              <a:ext uri="{FF2B5EF4-FFF2-40B4-BE49-F238E27FC236}">
                <a16:creationId xmlns:a16="http://schemas.microsoft.com/office/drawing/2014/main" id="{7C969CE2-87AB-44FA-8D51-76176949F6FC}"/>
              </a:ext>
            </a:extLst>
          </p:cNvPr>
          <p:cNvSpPr>
            <a:spLocks noGrp="1"/>
          </p:cNvSpPr>
          <p:nvPr>
            <p:ph idx="1"/>
          </p:nvPr>
        </p:nvSpPr>
        <p:spPr>
          <a:xfrm>
            <a:off x="677334" y="2160589"/>
            <a:ext cx="7433394" cy="3880773"/>
          </a:xfrm>
        </p:spPr>
        <p:txBody>
          <a:bodyPr/>
          <a:lstStyle/>
          <a:p>
            <a:r>
              <a:rPr lang="en-US" dirty="0"/>
              <a:t>Our project is a machine learning website, based on  certain specification of your future home it will try to guess the most accurate price.</a:t>
            </a:r>
          </a:p>
          <a:p>
            <a:r>
              <a:rPr lang="en-US" dirty="0"/>
              <a:t>Information such as state, city, area, stores ,etc.</a:t>
            </a:r>
          </a:p>
          <a:p>
            <a:endParaRPr lang="en-IN" dirty="0"/>
          </a:p>
          <a:p>
            <a:pPr marL="0" indent="0">
              <a:buNone/>
            </a:pPr>
            <a:endParaRPr lang="en-IN" dirty="0"/>
          </a:p>
        </p:txBody>
      </p:sp>
    </p:spTree>
    <p:extLst>
      <p:ext uri="{BB962C8B-B14F-4D97-AF65-F5344CB8AC3E}">
        <p14:creationId xmlns:p14="http://schemas.microsoft.com/office/powerpoint/2010/main" val="3576900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44A68-5491-398C-1828-DAB408302FA9}"/>
              </a:ext>
            </a:extLst>
          </p:cNvPr>
          <p:cNvSpPr>
            <a:spLocks noGrp="1"/>
          </p:cNvSpPr>
          <p:nvPr>
            <p:ph type="ctrTitle"/>
          </p:nvPr>
        </p:nvSpPr>
        <p:spPr>
          <a:xfrm>
            <a:off x="655181" y="-161734"/>
            <a:ext cx="7766936" cy="1646302"/>
          </a:xfrm>
        </p:spPr>
        <p:txBody>
          <a:bodyPr/>
          <a:lstStyle/>
          <a:p>
            <a:pPr marL="116205" marR="1073150" indent="-6350" algn="l">
              <a:lnSpc>
                <a:spcPct val="107000"/>
              </a:lnSpc>
            </a:pPr>
            <a:r>
              <a:rPr lang="en-IN" sz="2400" b="1" kern="100" dirty="0">
                <a:solidFill>
                  <a:srgbClr val="000000"/>
                </a:solidFill>
                <a:effectLst/>
                <a:latin typeface="Times New Roman" panose="02020603050405020304" pitchFamily="18" charset="0"/>
                <a:ea typeface="Times New Roman" panose="02020603050405020304" pitchFamily="18" charset="0"/>
              </a:rPr>
              <a:t>Key Factors Influencing House Prices</a:t>
            </a:r>
            <a:br>
              <a:rPr lang="en-IN" sz="2400" b="1" kern="100" dirty="0">
                <a:solidFill>
                  <a:srgbClr val="000000"/>
                </a:solidFill>
                <a:effectLst/>
                <a:latin typeface="Times New Roman" panose="02020603050405020304" pitchFamily="18" charset="0"/>
                <a:ea typeface="Times New Roman" panose="02020603050405020304" pitchFamily="18" charset="0"/>
              </a:rPr>
            </a:br>
            <a:r>
              <a:rPr lang="en-IN" sz="2400" kern="100" dirty="0">
                <a:solidFill>
                  <a:srgbClr val="000000"/>
                </a:solidFill>
                <a:effectLst/>
                <a:latin typeface="Times New Roman" panose="02020603050405020304" pitchFamily="18" charset="0"/>
                <a:ea typeface="Times New Roman" panose="02020603050405020304" pitchFamily="18" charset="0"/>
              </a:rPr>
              <a:t>Understanding the Variables Affecting Market Value</a:t>
            </a:r>
            <a:br>
              <a:rPr lang="en-IN" sz="2400" kern="100" dirty="0">
                <a:solidFill>
                  <a:srgbClr val="000000"/>
                </a:solidFill>
                <a:effectLst/>
                <a:latin typeface="Times New Roman" panose="02020603050405020304" pitchFamily="18" charset="0"/>
                <a:ea typeface="Times New Roman" panose="02020603050405020304" pitchFamily="18" charset="0"/>
              </a:rPr>
            </a:br>
            <a:endParaRPr lang="en-IN" sz="2400" dirty="0"/>
          </a:p>
        </p:txBody>
      </p:sp>
      <p:sp>
        <p:nvSpPr>
          <p:cNvPr id="3" name="Subtitle 2">
            <a:extLst>
              <a:ext uri="{FF2B5EF4-FFF2-40B4-BE49-F238E27FC236}">
                <a16:creationId xmlns:a16="http://schemas.microsoft.com/office/drawing/2014/main" id="{79E6D2A3-6E6C-81F0-75FC-BF7ADE90360C}"/>
              </a:ext>
            </a:extLst>
          </p:cNvPr>
          <p:cNvSpPr>
            <a:spLocks noGrp="1"/>
          </p:cNvSpPr>
          <p:nvPr>
            <p:ph type="subTitle" idx="1"/>
          </p:nvPr>
        </p:nvSpPr>
        <p:spPr>
          <a:xfrm>
            <a:off x="1498013" y="5580868"/>
            <a:ext cx="7766936" cy="1096899"/>
          </a:xfrm>
        </p:spPr>
        <p:txBody>
          <a:bodyPr/>
          <a:lstStyle/>
          <a:p>
            <a:pPr algn="l"/>
            <a:endParaRPr lang="en-IN" dirty="0"/>
          </a:p>
        </p:txBody>
      </p:sp>
      <p:grpSp>
        <p:nvGrpSpPr>
          <p:cNvPr id="4" name="Group 3">
            <a:extLst>
              <a:ext uri="{FF2B5EF4-FFF2-40B4-BE49-F238E27FC236}">
                <a16:creationId xmlns:a16="http://schemas.microsoft.com/office/drawing/2014/main" id="{CF99B750-277B-AD0F-8A42-8AB52F3DB6FE}"/>
              </a:ext>
            </a:extLst>
          </p:cNvPr>
          <p:cNvGrpSpPr/>
          <p:nvPr/>
        </p:nvGrpSpPr>
        <p:grpSpPr>
          <a:xfrm>
            <a:off x="0" y="0"/>
            <a:ext cx="7386955" cy="8890"/>
            <a:chOff x="0" y="0"/>
            <a:chExt cx="7387152" cy="9144"/>
          </a:xfrm>
        </p:grpSpPr>
        <p:sp>
          <p:nvSpPr>
            <p:cNvPr id="5" name="Shape 50295">
              <a:extLst>
                <a:ext uri="{FF2B5EF4-FFF2-40B4-BE49-F238E27FC236}">
                  <a16:creationId xmlns:a16="http://schemas.microsoft.com/office/drawing/2014/main" id="{4EE7EB1C-D6AB-3928-19AA-EB07750C3A9C}"/>
                </a:ext>
              </a:extLst>
            </p:cNvPr>
            <p:cNvSpPr/>
            <p:nvPr/>
          </p:nvSpPr>
          <p:spPr>
            <a:xfrm>
              <a:off x="0" y="0"/>
              <a:ext cx="7387152" cy="9144"/>
            </a:xfrm>
            <a:custGeom>
              <a:avLst/>
              <a:gdLst/>
              <a:ahLst/>
              <a:cxnLst/>
              <a:rect l="0" t="0" r="0" b="0"/>
              <a:pathLst>
                <a:path w="7387152" h="9144">
                  <a:moveTo>
                    <a:pt x="0" y="4572"/>
                  </a:moveTo>
                  <a:lnTo>
                    <a:pt x="7387152" y="4572"/>
                  </a:lnTo>
                </a:path>
              </a:pathLst>
            </a:custGeom>
            <a:ln w="9144" cap="flat">
              <a:miter lim="100000"/>
            </a:ln>
          </p:spPr>
          <p:style>
            <a:lnRef idx="1">
              <a:srgbClr val="000000"/>
            </a:lnRef>
            <a:fillRef idx="0">
              <a:srgbClr val="000000"/>
            </a:fillRef>
            <a:effectRef idx="0">
              <a:scrgbClr r="0" g="0" b="0"/>
            </a:effectRef>
            <a:fontRef idx="none"/>
          </p:style>
          <p:txBody>
            <a:bodyPr/>
            <a:lstStyle/>
            <a:p>
              <a:endParaRPr lang="en-IN"/>
            </a:p>
          </p:txBody>
        </p:sp>
      </p:grpSp>
      <p:grpSp>
        <p:nvGrpSpPr>
          <p:cNvPr id="6" name="Group 5">
            <a:extLst>
              <a:ext uri="{FF2B5EF4-FFF2-40B4-BE49-F238E27FC236}">
                <a16:creationId xmlns:a16="http://schemas.microsoft.com/office/drawing/2014/main" id="{C8CCAF9A-C520-D2E2-E0DB-3126B5C262C0}"/>
              </a:ext>
            </a:extLst>
          </p:cNvPr>
          <p:cNvGrpSpPr/>
          <p:nvPr/>
        </p:nvGrpSpPr>
        <p:grpSpPr>
          <a:xfrm>
            <a:off x="0" y="0"/>
            <a:ext cx="7386955" cy="8890"/>
            <a:chOff x="0" y="0"/>
            <a:chExt cx="7387152" cy="9144"/>
          </a:xfrm>
        </p:grpSpPr>
        <p:sp>
          <p:nvSpPr>
            <p:cNvPr id="7" name="Shape 50297">
              <a:extLst>
                <a:ext uri="{FF2B5EF4-FFF2-40B4-BE49-F238E27FC236}">
                  <a16:creationId xmlns:a16="http://schemas.microsoft.com/office/drawing/2014/main" id="{FA7C546C-8B4A-435B-B2E2-FC11E444A15F}"/>
                </a:ext>
              </a:extLst>
            </p:cNvPr>
            <p:cNvSpPr/>
            <p:nvPr/>
          </p:nvSpPr>
          <p:spPr>
            <a:xfrm>
              <a:off x="0" y="0"/>
              <a:ext cx="7387152" cy="9144"/>
            </a:xfrm>
            <a:custGeom>
              <a:avLst/>
              <a:gdLst/>
              <a:ahLst/>
              <a:cxnLst/>
              <a:rect l="0" t="0" r="0" b="0"/>
              <a:pathLst>
                <a:path w="7387152" h="9144">
                  <a:moveTo>
                    <a:pt x="0" y="4572"/>
                  </a:moveTo>
                  <a:lnTo>
                    <a:pt x="7387152" y="4572"/>
                  </a:lnTo>
                </a:path>
              </a:pathLst>
            </a:custGeom>
            <a:ln w="9144" cap="flat">
              <a:miter lim="100000"/>
            </a:ln>
          </p:spPr>
          <p:style>
            <a:lnRef idx="1">
              <a:srgbClr val="000000"/>
            </a:lnRef>
            <a:fillRef idx="0">
              <a:srgbClr val="000000"/>
            </a:fillRef>
            <a:effectRef idx="0">
              <a:scrgbClr r="0" g="0" b="0"/>
            </a:effectRef>
            <a:fontRef idx="none"/>
          </p:style>
          <p:txBody>
            <a:bodyPr/>
            <a:lstStyle/>
            <a:p>
              <a:endParaRPr lang="en-IN"/>
            </a:p>
          </p:txBody>
        </p:sp>
      </p:grpSp>
      <p:grpSp>
        <p:nvGrpSpPr>
          <p:cNvPr id="8" name="Group 7">
            <a:extLst>
              <a:ext uri="{FF2B5EF4-FFF2-40B4-BE49-F238E27FC236}">
                <a16:creationId xmlns:a16="http://schemas.microsoft.com/office/drawing/2014/main" id="{546A48E7-7263-A3C1-B9E7-34E262E95194}"/>
              </a:ext>
            </a:extLst>
          </p:cNvPr>
          <p:cNvGrpSpPr/>
          <p:nvPr/>
        </p:nvGrpSpPr>
        <p:grpSpPr>
          <a:xfrm>
            <a:off x="0" y="0"/>
            <a:ext cx="7386955" cy="8890"/>
            <a:chOff x="0" y="0"/>
            <a:chExt cx="7387152" cy="9144"/>
          </a:xfrm>
        </p:grpSpPr>
        <p:sp>
          <p:nvSpPr>
            <p:cNvPr id="9" name="Shape 50299">
              <a:extLst>
                <a:ext uri="{FF2B5EF4-FFF2-40B4-BE49-F238E27FC236}">
                  <a16:creationId xmlns:a16="http://schemas.microsoft.com/office/drawing/2014/main" id="{D404648D-7F5B-15D7-2CE7-CEBC8A9F9E1A}"/>
                </a:ext>
              </a:extLst>
            </p:cNvPr>
            <p:cNvSpPr/>
            <p:nvPr/>
          </p:nvSpPr>
          <p:spPr>
            <a:xfrm>
              <a:off x="0" y="0"/>
              <a:ext cx="7387152" cy="9144"/>
            </a:xfrm>
            <a:custGeom>
              <a:avLst/>
              <a:gdLst/>
              <a:ahLst/>
              <a:cxnLst/>
              <a:rect l="0" t="0" r="0" b="0"/>
              <a:pathLst>
                <a:path w="7387152" h="9144">
                  <a:moveTo>
                    <a:pt x="0" y="4572"/>
                  </a:moveTo>
                  <a:lnTo>
                    <a:pt x="7387152" y="4572"/>
                  </a:lnTo>
                </a:path>
              </a:pathLst>
            </a:custGeom>
            <a:ln w="9144" cap="flat">
              <a:miter lim="100000"/>
            </a:ln>
          </p:spPr>
          <p:style>
            <a:lnRef idx="1">
              <a:srgbClr val="000000"/>
            </a:lnRef>
            <a:fillRef idx="0">
              <a:srgbClr val="000000"/>
            </a:fillRef>
            <a:effectRef idx="0">
              <a:scrgbClr r="0" g="0" b="0"/>
            </a:effectRef>
            <a:fontRef idx="none"/>
          </p:style>
          <p:txBody>
            <a:bodyPr/>
            <a:lstStyle/>
            <a:p>
              <a:endParaRPr lang="en-IN"/>
            </a:p>
          </p:txBody>
        </p:sp>
      </p:grpSp>
      <p:sp>
        <p:nvSpPr>
          <p:cNvPr id="10" name="Rectangle 7">
            <a:extLst>
              <a:ext uri="{FF2B5EF4-FFF2-40B4-BE49-F238E27FC236}">
                <a16:creationId xmlns:a16="http://schemas.microsoft.com/office/drawing/2014/main" id="{8FF3EB7A-ED6E-212E-1CEA-A8824A534EE8}"/>
              </a:ext>
            </a:extLst>
          </p:cNvPr>
          <p:cNvSpPr>
            <a:spLocks noChangeArrowheads="1"/>
          </p:cNvSpPr>
          <p:nvPr/>
        </p:nvSpPr>
        <p:spPr bwMode="auto">
          <a:xfrm>
            <a:off x="594333" y="1420069"/>
            <a:ext cx="780438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Number of storage areas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71450" marR="0" lvl="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More storage can raise property value, appealing to buyers seeking organization.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8">
            <a:extLst>
              <a:ext uri="{FF2B5EF4-FFF2-40B4-BE49-F238E27FC236}">
                <a16:creationId xmlns:a16="http://schemas.microsoft.com/office/drawing/2014/main" id="{4C9429F9-13DE-3B16-09D1-A8CF6671CF77}"/>
              </a:ext>
            </a:extLst>
          </p:cNvPr>
          <p:cNvSpPr>
            <a:spLocks noChangeArrowheads="1"/>
          </p:cNvSpPr>
          <p:nvPr/>
        </p:nvSpPr>
        <p:spPr bwMode="auto">
          <a:xfrm>
            <a:off x="594333" y="2128134"/>
            <a:ext cx="635943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Outdoor space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Gardens or patios enhance appeal and can increase market value.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9">
            <a:extLst>
              <a:ext uri="{FF2B5EF4-FFF2-40B4-BE49-F238E27FC236}">
                <a16:creationId xmlns:a16="http://schemas.microsoft.com/office/drawing/2014/main" id="{1783CA38-3F2D-1361-349F-C9A3A7F36CAA}"/>
              </a:ext>
            </a:extLst>
          </p:cNvPr>
          <p:cNvSpPr>
            <a:spLocks noChangeArrowheads="1"/>
          </p:cNvSpPr>
          <p:nvPr/>
        </p:nvSpPr>
        <p:spPr bwMode="auto">
          <a:xfrm>
            <a:off x="594333" y="2921534"/>
            <a:ext cx="782778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Room configuration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Layouts such as single-floor designs may be preferred by specific demographics.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 name="Rectangle 10">
            <a:extLst>
              <a:ext uri="{FF2B5EF4-FFF2-40B4-BE49-F238E27FC236}">
                <a16:creationId xmlns:a16="http://schemas.microsoft.com/office/drawing/2014/main" id="{466E3C5D-41AD-3594-A4C7-0A8A2DA25A3C}"/>
              </a:ext>
            </a:extLst>
          </p:cNvPr>
          <p:cNvSpPr>
            <a:spLocks noChangeArrowheads="1"/>
          </p:cNvSpPr>
          <p:nvPr/>
        </p:nvSpPr>
        <p:spPr bwMode="auto">
          <a:xfrm>
            <a:off x="594333" y="3844864"/>
            <a:ext cx="835356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Local amenities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Proximity to schools, parks, and shopping centers can drive demand and higher prices.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5751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8FE10-E409-669B-E2DD-834662762C29}"/>
              </a:ext>
            </a:extLst>
          </p:cNvPr>
          <p:cNvSpPr>
            <a:spLocks noGrp="1"/>
          </p:cNvSpPr>
          <p:nvPr>
            <p:ph type="title"/>
          </p:nvPr>
        </p:nvSpPr>
        <p:spPr/>
        <p:txBody>
          <a:bodyPr/>
          <a:lstStyle/>
          <a:p>
            <a:r>
              <a:rPr lang="en-US" sz="3600" b="1" dirty="0">
                <a:solidFill>
                  <a:srgbClr val="000000"/>
                </a:solidFill>
                <a:latin typeface="Calibri" panose="02020603050405020304" pitchFamily="18" charset="0"/>
                <a:cs typeface="Times New Roman" panose="02020603050405020304" pitchFamily="18" charset="0"/>
              </a:rPr>
              <a:t>Features</a:t>
            </a:r>
            <a:br>
              <a:rPr lang="en-US" sz="3600" b="1" dirty="0">
                <a:solidFill>
                  <a:srgbClr val="000000"/>
                </a:solidFill>
                <a:latin typeface="Calibri"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AD81522-6CCA-7FB2-BECE-E8CFF6E8F5C3}"/>
              </a:ext>
            </a:extLst>
          </p:cNvPr>
          <p:cNvSpPr>
            <a:spLocks noGrp="1"/>
          </p:cNvSpPr>
          <p:nvPr>
            <p:ph idx="1"/>
          </p:nvPr>
        </p:nvSpPr>
        <p:spPr>
          <a:xfrm>
            <a:off x="751223" y="1380056"/>
            <a:ext cx="10166158" cy="4868344"/>
          </a:xfrm>
        </p:spPr>
        <p:txBody>
          <a:bodyPr>
            <a:normAutofit fontScale="85000" lnSpcReduction="20000"/>
          </a:bodyPr>
          <a:lstStyle/>
          <a:p>
            <a:pPr marL="0" lvl="0" indent="0" defTabSz="914400" eaLnBrk="0" fontAlgn="base" hangingPunct="0">
              <a:lnSpc>
                <a:spcPct val="170000"/>
              </a:lnSpc>
              <a:spcBef>
                <a:spcPct val="0"/>
              </a:spcBef>
              <a:spcAft>
                <a:spcPct val="0"/>
              </a:spcAft>
              <a:buClrTx/>
              <a:buSzTx/>
              <a:buFontTx/>
              <a:buChar char="•"/>
            </a:pPr>
            <a:r>
              <a:rPr lang="en-US" altLang="en-US" sz="2000" b="1" dirty="0">
                <a:solidFill>
                  <a:srgbClr val="000000"/>
                </a:solidFill>
                <a:latin typeface="Calibri" panose="02020603050405020304" pitchFamily="18" charset="0"/>
                <a:cs typeface="Times New Roman" panose="02020603050405020304" pitchFamily="18" charset="0"/>
              </a:rPr>
              <a:t>Location</a:t>
            </a:r>
            <a:r>
              <a:rPr lang="en-US" altLang="en-US" sz="2000" dirty="0">
                <a:solidFill>
                  <a:srgbClr val="000000"/>
                </a:solidFill>
                <a:latin typeface="Calibri" panose="02020603050405020304" pitchFamily="18" charset="0"/>
                <a:cs typeface="Times New Roman" panose="02020603050405020304" pitchFamily="18" charset="0"/>
              </a:rPr>
              <a:t>: Neighborhood and access to amenities.</a:t>
            </a:r>
            <a:endParaRPr lang="en-US" altLang="en-US" sz="2000"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lnSpc>
                <a:spcPct val="170000"/>
              </a:lnSpc>
              <a:spcBef>
                <a:spcPct val="0"/>
              </a:spcBef>
              <a:spcAft>
                <a:spcPct val="0"/>
              </a:spcAft>
              <a:buClrTx/>
              <a:buSzTx/>
              <a:buFontTx/>
              <a:buChar char="•"/>
            </a:pPr>
            <a:r>
              <a:rPr lang="en-US" altLang="en-US" sz="2000" b="1" dirty="0">
                <a:solidFill>
                  <a:srgbClr val="000000"/>
                </a:solidFill>
                <a:latin typeface="Calibri" panose="02020603050405020304" pitchFamily="18" charset="0"/>
                <a:cs typeface="Times New Roman" panose="02020603050405020304" pitchFamily="18" charset="0"/>
              </a:rPr>
              <a:t>Size</a:t>
            </a:r>
            <a:r>
              <a:rPr lang="en-US" altLang="en-US" sz="2000" dirty="0">
                <a:solidFill>
                  <a:srgbClr val="000000"/>
                </a:solidFill>
                <a:latin typeface="Calibri" panose="02020603050405020304" pitchFamily="18" charset="0"/>
                <a:cs typeface="Times New Roman" panose="02020603050405020304" pitchFamily="18" charset="0"/>
              </a:rPr>
              <a:t>: Total square footage and lot size.</a:t>
            </a:r>
            <a:endParaRPr lang="en-US" altLang="en-US" sz="2000"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lnSpc>
                <a:spcPct val="170000"/>
              </a:lnSpc>
              <a:spcBef>
                <a:spcPct val="0"/>
              </a:spcBef>
              <a:spcAft>
                <a:spcPct val="0"/>
              </a:spcAft>
              <a:buClrTx/>
              <a:buSzTx/>
              <a:buFontTx/>
              <a:buChar char="•"/>
            </a:pPr>
            <a:r>
              <a:rPr lang="en-US" altLang="en-US" sz="2000" b="1" dirty="0">
                <a:solidFill>
                  <a:srgbClr val="000000"/>
                </a:solidFill>
                <a:latin typeface="Calibri" panose="02020603050405020304" pitchFamily="18" charset="0"/>
                <a:cs typeface="Times New Roman" panose="02020603050405020304" pitchFamily="18" charset="0"/>
              </a:rPr>
              <a:t>Bedrooms/Bathrooms</a:t>
            </a:r>
            <a:r>
              <a:rPr lang="en-US" altLang="en-US" sz="2000" dirty="0">
                <a:solidFill>
                  <a:srgbClr val="000000"/>
                </a:solidFill>
                <a:latin typeface="Calibri" panose="02020603050405020304" pitchFamily="18" charset="0"/>
                <a:cs typeface="Times New Roman" panose="02020603050405020304" pitchFamily="18" charset="0"/>
              </a:rPr>
              <a:t>: Count of each.</a:t>
            </a:r>
          </a:p>
          <a:p>
            <a:pPr marL="0" lvl="0" indent="0" defTabSz="914400" eaLnBrk="0" fontAlgn="base" hangingPunct="0">
              <a:lnSpc>
                <a:spcPct val="170000"/>
              </a:lnSpc>
              <a:spcBef>
                <a:spcPct val="0"/>
              </a:spcBef>
              <a:spcAft>
                <a:spcPct val="0"/>
              </a:spcAft>
              <a:buClrTx/>
              <a:buSzTx/>
              <a:buFontTx/>
              <a:buChar char="•"/>
            </a:pPr>
            <a:r>
              <a:rPr lang="en-US" altLang="en-US" sz="2000" b="1" dirty="0">
                <a:solidFill>
                  <a:srgbClr val="000000"/>
                </a:solidFill>
                <a:latin typeface="Calibri" panose="02020603050405020304" pitchFamily="18" charset="0"/>
                <a:cs typeface="Times New Roman" panose="02020603050405020304" pitchFamily="18" charset="0"/>
              </a:rPr>
              <a:t>Age</a:t>
            </a:r>
            <a:r>
              <a:rPr lang="en-US" altLang="en-US" sz="2000" dirty="0">
                <a:solidFill>
                  <a:srgbClr val="000000"/>
                </a:solidFill>
                <a:latin typeface="Calibri" panose="02020603050405020304" pitchFamily="18" charset="0"/>
                <a:cs typeface="Times New Roman" panose="02020603050405020304" pitchFamily="18" charset="0"/>
              </a:rPr>
              <a:t>: Year built or property age.</a:t>
            </a:r>
          </a:p>
          <a:p>
            <a:pPr marL="0" lvl="0" indent="0" defTabSz="914400" eaLnBrk="0" fontAlgn="base" hangingPunct="0">
              <a:lnSpc>
                <a:spcPct val="170000"/>
              </a:lnSpc>
              <a:spcBef>
                <a:spcPct val="0"/>
              </a:spcBef>
              <a:spcAft>
                <a:spcPct val="0"/>
              </a:spcAft>
              <a:buClrTx/>
              <a:buSzTx/>
              <a:buFontTx/>
              <a:buChar char="•"/>
            </a:pPr>
            <a:r>
              <a:rPr lang="en-US" altLang="en-US" sz="2000" b="1" dirty="0">
                <a:solidFill>
                  <a:srgbClr val="000000"/>
                </a:solidFill>
                <a:latin typeface="Calibri" panose="02020603050405020304" pitchFamily="18" charset="0"/>
                <a:cs typeface="Times New Roman" panose="02020603050405020304" pitchFamily="18" charset="0"/>
              </a:rPr>
              <a:t>Type</a:t>
            </a:r>
            <a:r>
              <a:rPr lang="en-US" altLang="en-US" sz="2000" dirty="0">
                <a:solidFill>
                  <a:srgbClr val="000000"/>
                </a:solidFill>
                <a:latin typeface="Calibri" panose="02020603050405020304" pitchFamily="18" charset="0"/>
                <a:cs typeface="Times New Roman" panose="02020603050405020304" pitchFamily="18" charset="0"/>
              </a:rPr>
              <a:t>: Single-family, condo, etc.</a:t>
            </a:r>
          </a:p>
          <a:p>
            <a:pPr marL="0" lvl="0" indent="0" defTabSz="914400" eaLnBrk="0" fontAlgn="base" hangingPunct="0">
              <a:lnSpc>
                <a:spcPct val="170000"/>
              </a:lnSpc>
              <a:spcBef>
                <a:spcPct val="0"/>
              </a:spcBef>
              <a:spcAft>
                <a:spcPct val="0"/>
              </a:spcAft>
              <a:buClrTx/>
              <a:buSzTx/>
              <a:buFontTx/>
              <a:buChar char="•"/>
            </a:pPr>
            <a:r>
              <a:rPr lang="en-US" altLang="en-US" sz="2000" b="1" dirty="0">
                <a:solidFill>
                  <a:srgbClr val="000000"/>
                </a:solidFill>
                <a:latin typeface="Calibri" panose="02020603050405020304" pitchFamily="18" charset="0"/>
                <a:cs typeface="Times New Roman" panose="02020603050405020304" pitchFamily="18" charset="0"/>
              </a:rPr>
              <a:t>Condition</a:t>
            </a:r>
            <a:r>
              <a:rPr lang="en-US" altLang="en-US" sz="2000" dirty="0">
                <a:solidFill>
                  <a:srgbClr val="000000"/>
                </a:solidFill>
                <a:latin typeface="Calibri" panose="02020603050405020304" pitchFamily="18" charset="0"/>
                <a:cs typeface="Times New Roman" panose="02020603050405020304" pitchFamily="18" charset="0"/>
              </a:rPr>
              <a:t>: Overall state and renovations.</a:t>
            </a:r>
            <a:endParaRPr lang="en-US" altLang="en-US" sz="2000"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lnSpc>
                <a:spcPct val="170000"/>
              </a:lnSpc>
              <a:spcBef>
                <a:spcPct val="0"/>
              </a:spcBef>
              <a:spcAft>
                <a:spcPct val="0"/>
              </a:spcAft>
              <a:buClrTx/>
              <a:buSzTx/>
              <a:buFontTx/>
              <a:buChar char="•"/>
            </a:pPr>
            <a:r>
              <a:rPr lang="en-US" altLang="en-US" sz="2000" b="1" dirty="0">
                <a:solidFill>
                  <a:srgbClr val="000000"/>
                </a:solidFill>
                <a:latin typeface="Calibri" panose="02020603050405020304" pitchFamily="18" charset="0"/>
                <a:cs typeface="Times New Roman" panose="02020603050405020304" pitchFamily="18" charset="0"/>
              </a:rPr>
              <a:t>Parking</a:t>
            </a:r>
            <a:r>
              <a:rPr lang="en-US" altLang="en-US" sz="2000" dirty="0">
                <a:solidFill>
                  <a:srgbClr val="000000"/>
                </a:solidFill>
                <a:latin typeface="Calibri" panose="02020603050405020304" pitchFamily="18" charset="0"/>
                <a:cs typeface="Times New Roman" panose="02020603050405020304" pitchFamily="18" charset="0"/>
              </a:rPr>
              <a:t>: Availability of garages or off-street options.</a:t>
            </a:r>
            <a:endParaRPr lang="en-US" altLang="en-US" sz="2000"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lnSpc>
                <a:spcPct val="170000"/>
              </a:lnSpc>
              <a:spcBef>
                <a:spcPct val="0"/>
              </a:spcBef>
              <a:spcAft>
                <a:spcPct val="0"/>
              </a:spcAft>
              <a:buClrTx/>
              <a:buSzTx/>
              <a:buFontTx/>
              <a:buChar char="•"/>
            </a:pPr>
            <a:r>
              <a:rPr lang="en-US" altLang="en-US" sz="2000" b="1" dirty="0">
                <a:solidFill>
                  <a:srgbClr val="000000"/>
                </a:solidFill>
                <a:latin typeface="Calibri" panose="02020603050405020304" pitchFamily="18" charset="0"/>
                <a:cs typeface="Times New Roman" panose="02020603050405020304" pitchFamily="18" charset="0"/>
              </a:rPr>
              <a:t>Outdoor Space</a:t>
            </a:r>
            <a:r>
              <a:rPr lang="en-US" altLang="en-US" sz="2000" dirty="0">
                <a:solidFill>
                  <a:srgbClr val="000000"/>
                </a:solidFill>
                <a:latin typeface="Calibri" panose="02020603050405020304" pitchFamily="18" charset="0"/>
                <a:cs typeface="Times New Roman" panose="02020603050405020304" pitchFamily="18" charset="0"/>
              </a:rPr>
              <a:t>: Gardens or decks.</a:t>
            </a:r>
          </a:p>
          <a:p>
            <a:pPr marL="0" lvl="0" indent="0" defTabSz="914400" eaLnBrk="0" fontAlgn="base" hangingPunct="0">
              <a:lnSpc>
                <a:spcPct val="170000"/>
              </a:lnSpc>
              <a:spcBef>
                <a:spcPct val="0"/>
              </a:spcBef>
              <a:spcAft>
                <a:spcPct val="0"/>
              </a:spcAft>
              <a:buClrTx/>
              <a:buSzTx/>
              <a:buFontTx/>
              <a:buChar char="•"/>
            </a:pPr>
            <a:r>
              <a:rPr lang="en-US" altLang="en-US" sz="2000" b="1" dirty="0">
                <a:solidFill>
                  <a:srgbClr val="000000"/>
                </a:solidFill>
                <a:latin typeface="Calibri" panose="02020603050405020304" pitchFamily="18" charset="0"/>
                <a:cs typeface="Times New Roman" panose="02020603050405020304" pitchFamily="18" charset="0"/>
              </a:rPr>
              <a:t>Market Trends</a:t>
            </a:r>
            <a:r>
              <a:rPr lang="en-US" altLang="en-US" sz="2000" dirty="0">
                <a:solidFill>
                  <a:srgbClr val="000000"/>
                </a:solidFill>
                <a:latin typeface="Calibri" panose="02020603050405020304" pitchFamily="18" charset="0"/>
                <a:cs typeface="Times New Roman" panose="02020603050405020304" pitchFamily="18" charset="0"/>
              </a:rPr>
              <a:t>: Recent local sales and price movements.</a:t>
            </a:r>
          </a:p>
          <a:p>
            <a:pPr marL="0" lvl="0" indent="0" defTabSz="914400" eaLnBrk="0" fontAlgn="base" hangingPunct="0">
              <a:lnSpc>
                <a:spcPct val="170000"/>
              </a:lnSpc>
              <a:spcBef>
                <a:spcPct val="0"/>
              </a:spcBef>
              <a:spcAft>
                <a:spcPct val="0"/>
              </a:spcAft>
              <a:buClrTx/>
              <a:buSzTx/>
              <a:buFontTx/>
              <a:buChar char="•"/>
            </a:pPr>
            <a:r>
              <a:rPr lang="en-US" altLang="en-US" sz="2000" b="1" dirty="0">
                <a:solidFill>
                  <a:srgbClr val="000000"/>
                </a:solidFill>
                <a:latin typeface="Calibri" panose="02020603050405020304" pitchFamily="18" charset="0"/>
                <a:cs typeface="Times New Roman" panose="02020603050405020304" pitchFamily="18" charset="0"/>
              </a:rPr>
              <a:t>Economic Factors</a:t>
            </a:r>
            <a:r>
              <a:rPr lang="en-US" altLang="en-US" sz="2000" dirty="0">
                <a:solidFill>
                  <a:srgbClr val="000000"/>
                </a:solidFill>
                <a:latin typeface="Calibri" panose="02020603050405020304" pitchFamily="18" charset="0"/>
                <a:cs typeface="Times New Roman" panose="02020603050405020304" pitchFamily="18" charset="0"/>
              </a:rPr>
              <a:t>: Local job market conditions.</a:t>
            </a:r>
          </a:p>
          <a:p>
            <a:pPr marL="0" lvl="0" indent="0" defTabSz="914400" eaLnBrk="0" fontAlgn="base" hangingPunct="0">
              <a:lnSpc>
                <a:spcPct val="170000"/>
              </a:lnSpc>
              <a:spcBef>
                <a:spcPct val="0"/>
              </a:spcBef>
              <a:spcAft>
                <a:spcPct val="0"/>
              </a:spcAft>
              <a:buClrTx/>
              <a:buSzTx/>
              <a:buFontTx/>
              <a:buChar char="•"/>
            </a:pPr>
            <a:r>
              <a:rPr lang="en-US" altLang="en-US" sz="2000" b="1" dirty="0">
                <a:solidFill>
                  <a:srgbClr val="000000"/>
                </a:solidFill>
                <a:latin typeface="Calibri" panose="02020603050405020304" pitchFamily="18" charset="0"/>
                <a:cs typeface="Times New Roman" panose="02020603050405020304" pitchFamily="18" charset="0"/>
              </a:rPr>
              <a:t>School Quality</a:t>
            </a:r>
            <a:r>
              <a:rPr lang="en-US" altLang="en-US" sz="2000" dirty="0">
                <a:solidFill>
                  <a:srgbClr val="000000"/>
                </a:solidFill>
                <a:latin typeface="Calibri" panose="02020603050405020304" pitchFamily="18" charset="0"/>
                <a:cs typeface="Times New Roman" panose="02020603050405020304" pitchFamily="18" charset="0"/>
              </a:rPr>
              <a:t>: Ratings of nearby schools.</a:t>
            </a:r>
          </a:p>
          <a:p>
            <a:pPr marL="0" lvl="0" indent="0" defTabSz="914400" eaLnBrk="0" fontAlgn="base" hangingPunct="0">
              <a:lnSpc>
                <a:spcPct val="170000"/>
              </a:lnSpc>
              <a:spcBef>
                <a:spcPct val="0"/>
              </a:spcBef>
              <a:spcAft>
                <a:spcPct val="0"/>
              </a:spcAft>
              <a:buClrTx/>
              <a:buSzTx/>
              <a:buFontTx/>
              <a:buChar char="•"/>
            </a:pPr>
            <a:r>
              <a:rPr lang="en-US" altLang="en-US" sz="2000" b="1" dirty="0">
                <a:solidFill>
                  <a:srgbClr val="000000"/>
                </a:solidFill>
                <a:latin typeface="Calibri" panose="02020603050405020304" pitchFamily="18" charset="0"/>
                <a:cs typeface="Times New Roman" panose="02020603050405020304" pitchFamily="18" charset="0"/>
              </a:rPr>
              <a:t>Transportation Access</a:t>
            </a:r>
            <a:r>
              <a:rPr lang="en-US" altLang="en-US" sz="2000" dirty="0">
                <a:solidFill>
                  <a:srgbClr val="000000"/>
                </a:solidFill>
                <a:latin typeface="Calibri" panose="02020603050405020304" pitchFamily="18" charset="0"/>
                <a:cs typeface="Times New Roman" panose="02020603050405020304" pitchFamily="18" charset="0"/>
              </a:rPr>
              <a:t>: Proximity to public transit.</a:t>
            </a:r>
          </a:p>
          <a:p>
            <a:endParaRPr lang="en-IN" dirty="0"/>
          </a:p>
        </p:txBody>
      </p:sp>
    </p:spTree>
    <p:extLst>
      <p:ext uri="{BB962C8B-B14F-4D97-AF65-F5344CB8AC3E}">
        <p14:creationId xmlns:p14="http://schemas.microsoft.com/office/powerpoint/2010/main" val="2308765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9FA5B-84D9-6101-0033-33FD77A2E85E}"/>
              </a:ext>
            </a:extLst>
          </p:cNvPr>
          <p:cNvSpPr>
            <a:spLocks noGrp="1"/>
          </p:cNvSpPr>
          <p:nvPr>
            <p:ph type="title"/>
          </p:nvPr>
        </p:nvSpPr>
        <p:spPr>
          <a:xfrm>
            <a:off x="677335" y="3561267"/>
            <a:ext cx="8596668" cy="1826581"/>
          </a:xfrm>
        </p:spPr>
        <p:txBody>
          <a:bodyPr>
            <a:noAutofit/>
          </a:bodyPr>
          <a:lstStyle/>
          <a:p>
            <a:r>
              <a:rPr lang="en-US" sz="2000" b="1" dirty="0">
                <a:solidFill>
                  <a:srgbClr val="000000"/>
                </a:solidFill>
                <a:latin typeface="Times New Roman" panose="02020603050405020304" pitchFamily="18" charset="0"/>
                <a:cs typeface="Times New Roman" panose="02020603050405020304" pitchFamily="18" charset="0"/>
              </a:rPr>
              <a:t>Model Training and Evaluation</a:t>
            </a:r>
            <a:br>
              <a:rPr lang="en-US" sz="2000" b="1" dirty="0">
                <a:solidFill>
                  <a:srgbClr val="000000"/>
                </a:solidFill>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r>
              <a:rPr lang="en-US" sz="1800" dirty="0">
                <a:solidFill>
                  <a:srgbClr val="000000"/>
                </a:solidFill>
                <a:latin typeface="Calibri" panose="02020603050405020304" pitchFamily="18" charset="0"/>
                <a:cs typeface="Times New Roman" panose="02020603050405020304" pitchFamily="18" charset="0"/>
              </a:rPr>
              <a:t>Training a model involves feeding it data and optimizing its parameters to achieve high accuracy.</a:t>
            </a:r>
            <a:br>
              <a:rPr lang="en-US" sz="1800" dirty="0">
                <a:solidFill>
                  <a:srgbClr val="000000"/>
                </a:solidFill>
                <a:latin typeface="Calibri"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b="1" dirty="0">
                <a:solidFill>
                  <a:srgbClr val="000000"/>
                </a:solidFill>
                <a:latin typeface="Calibri" panose="02020603050405020304" pitchFamily="18" charset="0"/>
                <a:cs typeface="Times New Roman" panose="02020603050405020304" pitchFamily="18" charset="0"/>
              </a:rPr>
              <a:t>Data Split</a:t>
            </a:r>
            <a:br>
              <a:rPr lang="en-US" sz="1800" b="1" dirty="0">
                <a:solidFill>
                  <a:srgbClr val="000000"/>
                </a:solidFill>
                <a:latin typeface="Calibri" panose="02020603050405020304" pitchFamily="18" charset="0"/>
                <a:cs typeface="Times New Roman" panose="02020603050405020304" pitchFamily="18" charset="0"/>
              </a:rPr>
            </a:br>
            <a:r>
              <a:rPr lang="en-US" sz="1800" dirty="0">
                <a:solidFill>
                  <a:srgbClr val="000000"/>
                </a:solidFill>
                <a:latin typeface="Calibri" panose="02020603050405020304" pitchFamily="18" charset="0"/>
                <a:cs typeface="Times New Roman" panose="02020603050405020304" pitchFamily="18" charset="0"/>
              </a:rPr>
              <a:t>Divide the data into training and testing sets for model evaluation.</a:t>
            </a:r>
            <a:br>
              <a:rPr lang="en-US" sz="1800" dirty="0">
                <a:solidFill>
                  <a:srgbClr val="000000"/>
                </a:solidFill>
                <a:latin typeface="Calibri"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b="1" dirty="0">
                <a:solidFill>
                  <a:srgbClr val="000000"/>
                </a:solidFill>
                <a:latin typeface="Calibri" panose="02020603050405020304" pitchFamily="18" charset="0"/>
                <a:cs typeface="Times New Roman" panose="02020603050405020304" pitchFamily="18" charset="0"/>
              </a:rPr>
              <a:t>Model Training</a:t>
            </a:r>
            <a:br>
              <a:rPr lang="en-US" sz="1800" b="1" dirty="0">
                <a:solidFill>
                  <a:srgbClr val="000000"/>
                </a:solidFill>
                <a:latin typeface="Calibri" panose="02020603050405020304" pitchFamily="18" charset="0"/>
                <a:cs typeface="Times New Roman" panose="02020603050405020304" pitchFamily="18" charset="0"/>
              </a:rPr>
            </a:br>
            <a:r>
              <a:rPr lang="en-US" sz="1800" dirty="0">
                <a:solidFill>
                  <a:srgbClr val="000000"/>
                </a:solidFill>
                <a:latin typeface="Calibri" panose="02020603050405020304" pitchFamily="18" charset="0"/>
                <a:cs typeface="Times New Roman" panose="02020603050405020304" pitchFamily="18" charset="0"/>
              </a:rPr>
              <a:t>Train the chosen algorithm on the training data to learn relationships.</a:t>
            </a:r>
            <a:br>
              <a:rPr lang="en-US" sz="1800" dirty="0">
                <a:solidFill>
                  <a:srgbClr val="000000"/>
                </a:solidFill>
                <a:latin typeface="Calibri"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b="1" dirty="0">
                <a:solidFill>
                  <a:srgbClr val="000000"/>
                </a:solidFill>
                <a:latin typeface="Calibri" panose="02020603050405020304" pitchFamily="18" charset="0"/>
                <a:cs typeface="Times New Roman" panose="02020603050405020304" pitchFamily="18" charset="0"/>
              </a:rPr>
              <a:t>Model Evaluation</a:t>
            </a:r>
            <a:br>
              <a:rPr lang="en-US" sz="1800" b="1" dirty="0">
                <a:solidFill>
                  <a:srgbClr val="000000"/>
                </a:solidFill>
                <a:latin typeface="Calibri" panose="02020603050405020304" pitchFamily="18" charset="0"/>
                <a:cs typeface="Times New Roman" panose="02020603050405020304" pitchFamily="18" charset="0"/>
              </a:rPr>
            </a:br>
            <a:r>
              <a:rPr lang="en-US" sz="1800" dirty="0">
                <a:solidFill>
                  <a:srgbClr val="000000"/>
                </a:solidFill>
                <a:latin typeface="Calibri" panose="02020603050405020304" pitchFamily="18" charset="0"/>
                <a:cs typeface="Times New Roman" panose="02020603050405020304" pitchFamily="18" charset="0"/>
              </a:rPr>
              <a:t>Assess the model's performance on the unseen testing data using metrics like Mean Squared Error.</a:t>
            </a:r>
            <a:br>
              <a:rPr lang="en-US" sz="1800" dirty="0">
                <a:solidFill>
                  <a:srgbClr val="000000"/>
                </a:solidFill>
                <a:latin typeface="Calibri"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endParaRPr lang="en-IN" sz="1800" dirty="0"/>
          </a:p>
        </p:txBody>
      </p:sp>
      <p:sp>
        <p:nvSpPr>
          <p:cNvPr id="3" name="Text Placeholder 2">
            <a:extLst>
              <a:ext uri="{FF2B5EF4-FFF2-40B4-BE49-F238E27FC236}">
                <a16:creationId xmlns:a16="http://schemas.microsoft.com/office/drawing/2014/main" id="{3DE6D9B2-982E-64EB-5319-DCABB056A055}"/>
              </a:ext>
            </a:extLst>
          </p:cNvPr>
          <p:cNvSpPr>
            <a:spLocks noGrp="1"/>
          </p:cNvSpPr>
          <p:nvPr>
            <p:ph type="body" idx="1"/>
          </p:nvPr>
        </p:nvSpPr>
        <p:spPr>
          <a:xfrm>
            <a:off x="972898" y="5543448"/>
            <a:ext cx="8596668" cy="860400"/>
          </a:xfrm>
        </p:spPr>
        <p:txBody>
          <a:bodyPr/>
          <a:lstStyle/>
          <a:p>
            <a:endParaRPr lang="en-IN" dirty="0"/>
          </a:p>
        </p:txBody>
      </p:sp>
    </p:spTree>
    <p:extLst>
      <p:ext uri="{BB962C8B-B14F-4D97-AF65-F5344CB8AC3E}">
        <p14:creationId xmlns:p14="http://schemas.microsoft.com/office/powerpoint/2010/main" val="2517186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CB5F8-E936-7348-722C-15C6CA4082D7}"/>
              </a:ext>
            </a:extLst>
          </p:cNvPr>
          <p:cNvSpPr>
            <a:spLocks noGrp="1"/>
          </p:cNvSpPr>
          <p:nvPr>
            <p:ph type="title"/>
          </p:nvPr>
        </p:nvSpPr>
        <p:spPr>
          <a:xfrm>
            <a:off x="677334" y="609600"/>
            <a:ext cx="8596668" cy="697992"/>
          </a:xfrm>
        </p:spPr>
        <p:txBody>
          <a:bodyPr/>
          <a:lstStyle/>
          <a:p>
            <a:r>
              <a:rPr lang="en-US" dirty="0"/>
              <a:t>Block Diagram</a:t>
            </a:r>
            <a:endParaRPr lang="en-IN" dirty="0"/>
          </a:p>
        </p:txBody>
      </p:sp>
      <p:pic>
        <p:nvPicPr>
          <p:cNvPr id="4" name="Image 4" descr="VALUATION OF HOUSE PRICES USING PREDICTIVE TECHNIQUES">
            <a:extLst>
              <a:ext uri="{FF2B5EF4-FFF2-40B4-BE49-F238E27FC236}">
                <a16:creationId xmlns:a16="http://schemas.microsoft.com/office/drawing/2014/main" id="{91A6B6B6-BAFC-D908-F132-A68F61BA7564}"/>
              </a:ext>
            </a:extLst>
          </p:cNvPr>
          <p:cNvPicPr>
            <a:picLocks noGrp="1"/>
          </p:cNvPicPr>
          <p:nvPr>
            <p:ph idx="1"/>
          </p:nvPr>
        </p:nvPicPr>
        <p:blipFill>
          <a:blip r:embed="rId2" cstate="print"/>
          <a:stretch>
            <a:fillRect/>
          </a:stretch>
        </p:blipFill>
        <p:spPr>
          <a:xfrm>
            <a:off x="2690276" y="1771999"/>
            <a:ext cx="4114286" cy="514286"/>
          </a:xfrm>
          <a:prstGeom prst="rect">
            <a:avLst/>
          </a:prstGeom>
        </p:spPr>
      </p:pic>
      <p:pic>
        <p:nvPicPr>
          <p:cNvPr id="5" name="Image 5" descr="House Price Prediction Using Flask | by Prince Ajudiya | Analytics Vidhya |  Medium">
            <a:extLst>
              <a:ext uri="{FF2B5EF4-FFF2-40B4-BE49-F238E27FC236}">
                <a16:creationId xmlns:a16="http://schemas.microsoft.com/office/drawing/2014/main" id="{CB822283-82C8-4D74-B32B-8C061861D6BE}"/>
              </a:ext>
            </a:extLst>
          </p:cNvPr>
          <p:cNvPicPr>
            <a:picLocks/>
          </p:cNvPicPr>
          <p:nvPr/>
        </p:nvPicPr>
        <p:blipFill>
          <a:blip r:embed="rId3" cstate="print"/>
          <a:stretch>
            <a:fillRect/>
          </a:stretch>
        </p:blipFill>
        <p:spPr>
          <a:xfrm>
            <a:off x="2211607" y="2818575"/>
            <a:ext cx="4592955" cy="3287395"/>
          </a:xfrm>
          <a:prstGeom prst="rect">
            <a:avLst/>
          </a:prstGeom>
        </p:spPr>
      </p:pic>
    </p:spTree>
    <p:extLst>
      <p:ext uri="{BB962C8B-B14F-4D97-AF65-F5344CB8AC3E}">
        <p14:creationId xmlns:p14="http://schemas.microsoft.com/office/powerpoint/2010/main" val="20209619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150</TotalTime>
  <Words>1039</Words>
  <Application>Microsoft Office PowerPoint</Application>
  <PresentationFormat>Widescreen</PresentationFormat>
  <Paragraphs>99</Paragraphs>
  <Slides>21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Arial MT</vt:lpstr>
      <vt:lpstr>Calibri</vt:lpstr>
      <vt:lpstr>Lucida Sans Unicode</vt:lpstr>
      <vt:lpstr>Segoe UI</vt:lpstr>
      <vt:lpstr>Symbol</vt:lpstr>
      <vt:lpstr>Times New Roman</vt:lpstr>
      <vt:lpstr>Trebuchet MS</vt:lpstr>
      <vt:lpstr>Wingdings</vt:lpstr>
      <vt:lpstr>Wingdings 3</vt:lpstr>
      <vt:lpstr>Facet</vt:lpstr>
      <vt:lpstr>House Price Prediction   Project Number : 119 Mentor: Mr. Navaljeet Singh Arora </vt:lpstr>
      <vt:lpstr>Group Members:-</vt:lpstr>
      <vt:lpstr>Introduction</vt:lpstr>
      <vt:lpstr>Dependency:</vt:lpstr>
      <vt:lpstr>Project summary</vt:lpstr>
      <vt:lpstr>Key Factors Influencing House Prices Understanding the Variables Affecting Market Value </vt:lpstr>
      <vt:lpstr>Features </vt:lpstr>
      <vt:lpstr>Model Training and Evaluation  Training a model involves feeding it data and optimizing its parameters to achieve high accuracy.  Data Split Divide the data into training and testing sets for model evaluation.  Model Training Train the chosen algorithm on the training data to learn relationships.  Model Evaluation Assess the model's performance on the unseen testing data using metrics like Mean Squared Error.  </vt:lpstr>
      <vt:lpstr>Block Diagram</vt:lpstr>
      <vt:lpstr>Data Pre-Processing</vt:lpstr>
      <vt:lpstr>Tools and Technologies Utilized </vt:lpstr>
      <vt:lpstr>HOW IT WORKS ?</vt:lpstr>
      <vt:lpstr> </vt:lpstr>
      <vt:lpstr>Understanding Machine Learning Methodologies Exploring Supervised and Unsupervised Learning for House Price Prediction </vt:lpstr>
      <vt:lpstr>Real-World Applications of House Price Prediction </vt:lpstr>
      <vt:lpstr>PowerPoint Presentation</vt:lpstr>
      <vt:lpstr>Result:-</vt:lpstr>
      <vt:lpstr>Conclusion:-</vt:lpstr>
      <vt:lpstr>Future Scope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Pratik Mulik</dc:creator>
  <cp:lastModifiedBy>Harsh Goyal</cp:lastModifiedBy>
  <cp:revision>4</cp:revision>
  <dcterms:created xsi:type="dcterms:W3CDTF">2023-04-28T21:18:05Z</dcterms:created>
  <dcterms:modified xsi:type="dcterms:W3CDTF">2024-11-25T09:36:47Z</dcterms:modified>
</cp:coreProperties>
</file>