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7" r:id="rId2"/>
    <p:sldId id="336" r:id="rId3"/>
    <p:sldId id="335" r:id="rId4"/>
    <p:sldId id="338" r:id="rId5"/>
    <p:sldId id="366" r:id="rId6"/>
    <p:sldId id="332" r:id="rId7"/>
    <p:sldId id="307" r:id="rId8"/>
    <p:sldId id="322" r:id="rId9"/>
    <p:sldId id="342" r:id="rId10"/>
    <p:sldId id="341" r:id="rId11"/>
    <p:sldId id="343" r:id="rId12"/>
    <p:sldId id="348" r:id="rId13"/>
    <p:sldId id="349" r:id="rId14"/>
    <p:sldId id="350" r:id="rId15"/>
    <p:sldId id="355" r:id="rId16"/>
    <p:sldId id="347" r:id="rId17"/>
    <p:sldId id="351" r:id="rId18"/>
    <p:sldId id="352" r:id="rId19"/>
    <p:sldId id="353" r:id="rId20"/>
    <p:sldId id="354" r:id="rId21"/>
    <p:sldId id="356" r:id="rId22"/>
    <p:sldId id="357" r:id="rId23"/>
    <p:sldId id="318" r:id="rId24"/>
    <p:sldId id="358" r:id="rId25"/>
    <p:sldId id="364" r:id="rId26"/>
    <p:sldId id="359" r:id="rId27"/>
    <p:sldId id="340" r:id="rId28"/>
    <p:sldId id="365" r:id="rId29"/>
    <p:sldId id="361" r:id="rId30"/>
    <p:sldId id="362" r:id="rId31"/>
    <p:sldId id="363" r:id="rId32"/>
    <p:sldId id="31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D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 autoAdjust="0"/>
    <p:restoredTop sz="95775" autoAdjust="0"/>
  </p:normalViewPr>
  <p:slideViewPr>
    <p:cSldViewPr>
      <p:cViewPr varScale="1">
        <p:scale>
          <a:sx n="110" d="100"/>
          <a:sy n="110" d="100"/>
        </p:scale>
        <p:origin x="1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C93C-1933-4F6F-9A34-226353396CA6}" type="datetimeFigureOut">
              <a:rPr lang="en-US" smtClean="0"/>
              <a:pPr/>
              <a:t>8/16/22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73449-39B9-41A1-AF98-ABBDA462969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 in image compression goal is</a:t>
            </a:r>
            <a:r>
              <a:rPr lang="en-US" baseline="0" dirty="0"/>
              <a:t> for compressed image to be indistinguishable from original image even if pixel values are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73449-39B9-41A1-AF98-ABBDA4629696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</a:t>
            </a:r>
            <a:r>
              <a:rPr lang="en-US" baseline="0" dirty="0"/>
              <a:t> at all in literature perceptual space is learned from relative ordering, only high margin triplets are considered for training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73449-39B9-41A1-AF98-ABBDA4629696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Referred relevant literature in vision, audio and haptic domain -&gt; can be categorized into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73449-39B9-41A1-AF98-ABBDA462969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4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73449-39B9-41A1-AF98-ABBDA4629696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scalable to large dataset, cannot</a:t>
            </a:r>
            <a:r>
              <a:rPr lang="en-US" baseline="0" dirty="0"/>
              <a:t> embed new signals,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73449-39B9-41A1-AF98-ABBDA4629696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all the experiments I</a:t>
            </a:r>
            <a:r>
              <a:rPr lang="en-US" baseline="0" dirty="0"/>
              <a:t> have generated equal number of HM and LM triplets, 20k training and 20k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73449-39B9-41A1-AF98-ABBDA462969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73449-39B9-41A1-AF98-ABBDA4629696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73449-39B9-41A1-AF98-ABBDA4629696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7A27-D08C-4A41-8626-887B85C7A459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AECD-76BA-4EAB-93DB-5E74384E6A86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309-BAEE-47FB-BA37-DC0F396A388B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862-FDCC-4EE9-B95E-ED89A7F713E7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1CE8-6D4F-4A0A-85D1-49AEB0224F52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562-D43B-494D-8998-6739FB6CE3BA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C30-45AD-4B3A-9A9D-C0E24B3E60B9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6C5-033D-4381-BA80-B9B8E55B6702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545-7583-4161-9E84-644BB0C63674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DFEF-7D20-455E-A432-F5ADCB5B3F2A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0EF5-F2C0-4959-B209-3F9DA5AE38CA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5946-358C-4A90-8649-B8CBC40CBE29}" type="datetime1">
              <a:rPr lang="en-US" smtClean="0"/>
              <a:pPr/>
              <a:t>8/16/22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CBE8-914E-4127-9231-584A4D6F0A3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1.png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2209800"/>
            <a:ext cx="75724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Priyadarshini</a:t>
            </a:r>
            <a:r>
              <a:rPr lang="en-US" sz="2000" i="1" baseline="30000" dirty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 ,</a:t>
            </a:r>
            <a:r>
              <a:rPr lang="en-US" sz="2000" i="1" baseline="30000" dirty="0">
                <a:solidFill>
                  <a:srgbClr val="0070C0"/>
                </a:solidFill>
                <a:cs typeface="Times New Roman" pitchFamily="18" charset="0"/>
              </a:rPr>
              <a:t>  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Siddhartha Chaudhuri</a:t>
            </a:r>
            <a:r>
              <a:rPr lang="en-US" sz="2000" i="1" baseline="30000" dirty="0">
                <a:solidFill>
                  <a:srgbClr val="0070C0"/>
                </a:solidFill>
                <a:cs typeface="Times New Roman" pitchFamily="18" charset="0"/>
              </a:rPr>
              <a:t>1,2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, and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Subhasis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 Chaudhuri</a:t>
            </a:r>
            <a:r>
              <a:rPr lang="en-US" sz="2000" i="1" baseline="30000" dirty="0">
                <a:solidFill>
                  <a:srgbClr val="0070C0"/>
                </a:solidFill>
                <a:cs typeface="Times New Roman" pitchFamily="18" charset="0"/>
              </a:rPr>
              <a:t>1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baseline="30000" dirty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IIT Bombay, </a:t>
            </a:r>
            <a:r>
              <a:rPr lang="en-US" sz="2000" baseline="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Adobe Research</a:t>
            </a:r>
          </a:p>
          <a:p>
            <a:pPr algn="ctr"/>
            <a:endParaRPr lang="en-US" sz="2000" i="1" dirty="0">
              <a:solidFill>
                <a:srgbClr val="0070C0"/>
              </a:solidFill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cs typeface="Times New Roman" pitchFamily="18" charset="0"/>
              </a:rPr>
              <a:t>IEEE WHC 2019</a:t>
            </a:r>
            <a:endParaRPr lang="en-US" sz="2000" b="1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9600" y="642918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C00000"/>
                </a:solidFill>
              </a:rPr>
              <a:t>PerceptNet</a:t>
            </a:r>
            <a:r>
              <a:rPr lang="en-US" sz="2800" dirty="0">
                <a:solidFill>
                  <a:srgbClr val="C00000"/>
                </a:solidFill>
              </a:rPr>
              <a:t>: Learning perceptual similarity of haptic textures in presence of unorderable triplets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2" name="Picture 2" descr="IIT Bombay | IIT Bombay">
            <a:extLst>
              <a:ext uri="{FF2B5EF4-FFF2-40B4-BE49-F238E27FC236}">
                <a16:creationId xmlns:a16="http://schemas.microsoft.com/office/drawing/2014/main" id="{88169A39-D7F0-EADB-9D55-6D7A11E7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654" y="4084297"/>
            <a:ext cx="1372691" cy="13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0D7908-A492-63A8-C953-69248E32CAFD}"/>
              </a:ext>
            </a:extLst>
          </p:cNvPr>
          <p:cNvSpPr txBox="1"/>
          <p:nvPr/>
        </p:nvSpPr>
        <p:spPr>
          <a:xfrm>
            <a:off x="3525062" y="5562600"/>
            <a:ext cx="2351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July 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10</a:t>
            </a: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10</a:t>
            </a:fld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446" y="714356"/>
          <a:ext cx="7429520" cy="417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142857" imgH="5144218" progId="Acrobat.Document.DC">
                  <p:embed/>
                </p:oleObj>
              </mc:Choice>
              <mc:Fallback>
                <p:oleObj name="Acrobat Document" r:id="rId2" imgW="9142857" imgH="5144218" progId="Acrobat.Document.DC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46" y="714356"/>
                        <a:ext cx="7429520" cy="4179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92613"/>
              </p:ext>
            </p:extLst>
          </p:nvPr>
        </p:nvGraphicFramePr>
        <p:xfrm>
          <a:off x="1726704" y="5013176"/>
          <a:ext cx="5653608" cy="149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70200" imgH="838200" progId="Equation.3">
                  <p:embed/>
                </p:oleObj>
              </mc:Choice>
              <mc:Fallback>
                <p:oleObj name="Equation" r:id="rId4" imgW="2870200" imgH="8382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704" y="5013176"/>
                        <a:ext cx="5653608" cy="1496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929454" y="2214554"/>
          <a:ext cx="1568454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228600" progId="Equation.3">
                  <p:embed/>
                </p:oleObj>
              </mc:Choice>
              <mc:Fallback>
                <p:oleObj name="Equation" r:id="rId6" imgW="965200" imgH="2286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2214554"/>
                        <a:ext cx="1568454" cy="371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34360" y="500042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Our Method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2910" y="1229851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Arial" pitchFamily="34" charset="0"/>
              </a:rPr>
              <a:t>Based on the type of triplet, distance margin is penalized by following loss function </a:t>
            </a:r>
            <a:r>
              <a:rPr lang="en-US" sz="2400" b="1" dirty="0">
                <a:solidFill>
                  <a:srgbClr val="002060"/>
                </a:solidFill>
                <a:cs typeface="Arial" pitchFamily="34" charset="0"/>
              </a:rPr>
              <a:t>  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77697"/>
              </p:ext>
            </p:extLst>
          </p:nvPr>
        </p:nvGraphicFramePr>
        <p:xfrm>
          <a:off x="1724025" y="2402706"/>
          <a:ext cx="56038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711200" progId="Equation.3">
                  <p:embed/>
                </p:oleObj>
              </mc:Choice>
              <mc:Fallback>
                <p:oleObj name="Equation" r:id="rId2" imgW="2603500" imgH="711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402706"/>
                        <a:ext cx="5603875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71472" y="4254187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Arial" pitchFamily="34" charset="0"/>
              </a:rPr>
              <a:t>Network is trained iteratively using standard </a:t>
            </a:r>
            <a:r>
              <a:rPr lang="en-US" sz="2400" dirty="0" err="1">
                <a:cs typeface="Arial" pitchFamily="34" charset="0"/>
              </a:rPr>
              <a:t>backpropagation</a:t>
            </a:r>
            <a:r>
              <a:rPr lang="en-US" sz="2400" dirty="0">
                <a:cs typeface="Arial" pitchFamily="34" charset="0"/>
              </a:rPr>
              <a:t> technique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634360" y="500042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Our Method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12</a:t>
            </a:fld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357158" y="1313473"/>
            <a:ext cx="8572560" cy="1323439"/>
            <a:chOff x="357158" y="928670"/>
            <a:chExt cx="857256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357158" y="928670"/>
              <a:ext cx="85725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Input</a:t>
              </a:r>
              <a:r>
                <a:rPr lang="en-US" sz="2400" dirty="0"/>
                <a:t> –  CQFB features of acceleration signals recorded from 108</a:t>
              </a:r>
            </a:p>
            <a:p>
              <a:endParaRPr lang="en-US" sz="800" dirty="0"/>
            </a:p>
            <a:p>
              <a:r>
                <a:rPr lang="en-US" sz="2400" dirty="0"/>
                <a:t>classes (metal, grass, etc) with 10 samples each and GT perceptual distance                    of each pair of classes</a:t>
              </a: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1571604" y="1743722"/>
            <a:ext cx="1139039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20700" imgH="228600" progId="Equation.3">
                    <p:embed/>
                  </p:oleObj>
                </mc:Choice>
                <mc:Fallback>
                  <p:oleObj name="Equation" r:id="rId3" imgW="520700" imgH="228600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4" y="1743722"/>
                          <a:ext cx="1139039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357158" y="3212976"/>
            <a:ext cx="8501122" cy="1517704"/>
            <a:chOff x="357158" y="4357694"/>
            <a:chExt cx="8501122" cy="1517704"/>
          </a:xfrm>
        </p:grpSpPr>
        <p:grpSp>
          <p:nvGrpSpPr>
            <p:cNvPr id="20" name="Group 19"/>
            <p:cNvGrpSpPr/>
            <p:nvPr/>
          </p:nvGrpSpPr>
          <p:grpSpPr>
            <a:xfrm>
              <a:off x="500034" y="4357694"/>
              <a:ext cx="8072495" cy="1025545"/>
              <a:chOff x="571472" y="4714884"/>
              <a:chExt cx="8072495" cy="102554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1473" y="4786322"/>
                <a:ext cx="80724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             - Fraction of subjects (out of 30) could distinguish</a:t>
                </a:r>
              </a:p>
              <a:p>
                <a:endParaRPr lang="en-US" sz="800" dirty="0"/>
              </a:p>
              <a:p>
                <a:r>
                  <a:rPr lang="en-US" sz="2400" dirty="0"/>
                  <a:t>between corresponding classes</a:t>
                </a:r>
              </a:p>
            </p:txBody>
          </p:sp>
          <p:graphicFrame>
            <p:nvGraphicFramePr>
              <p:cNvPr id="100359" name="Object 7"/>
              <p:cNvGraphicFramePr>
                <a:graphicFrameLocks noChangeAspect="1"/>
              </p:cNvGraphicFramePr>
              <p:nvPr/>
            </p:nvGraphicFramePr>
            <p:xfrm>
              <a:off x="571472" y="4714884"/>
              <a:ext cx="1138237" cy="500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520700" imgH="228600" progId="Equation.3">
                      <p:embed/>
                    </p:oleObj>
                  </mc:Choice>
                  <mc:Fallback>
                    <p:oleObj name="Equation" r:id="rId5" imgW="520700" imgH="228600" progId="Equation.3">
                      <p:embed/>
                      <p:pic>
                        <p:nvPicPr>
                          <p:cNvPr id="0" name="Picture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472" y="4714884"/>
                            <a:ext cx="1138237" cy="5000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" name="Group 23"/>
            <p:cNvGrpSpPr/>
            <p:nvPr/>
          </p:nvGrpSpPr>
          <p:grpSpPr>
            <a:xfrm>
              <a:off x="357158" y="5357826"/>
              <a:ext cx="8501122" cy="517572"/>
              <a:chOff x="428596" y="5357826"/>
              <a:chExt cx="8501122" cy="517572"/>
            </a:xfrm>
          </p:grpSpPr>
          <p:graphicFrame>
            <p:nvGraphicFramePr>
              <p:cNvPr id="22" name="Object 7"/>
              <p:cNvGraphicFramePr>
                <a:graphicFrameLocks noChangeAspect="1"/>
              </p:cNvGraphicFramePr>
              <p:nvPr/>
            </p:nvGraphicFramePr>
            <p:xfrm>
              <a:off x="571472" y="5357826"/>
              <a:ext cx="387350" cy="500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77646" imgH="228402" progId="Equation.3">
                      <p:embed/>
                    </p:oleObj>
                  </mc:Choice>
                  <mc:Fallback>
                    <p:oleObj name="Equation" r:id="rId7" imgW="177646" imgH="228402" progId="Equation.3">
                      <p:embed/>
                      <p:pic>
                        <p:nvPicPr>
                          <p:cNvPr id="0" name="Picture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472" y="5357826"/>
                            <a:ext cx="387350" cy="5000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Rectangle 22"/>
              <p:cNvSpPr/>
              <p:nvPr/>
            </p:nvSpPr>
            <p:spPr>
              <a:xfrm>
                <a:off x="428596" y="5413733"/>
                <a:ext cx="85011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      - 10% of the maximum margin over all possible triplets of signal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28596" y="5118283"/>
            <a:ext cx="169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Triplets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generation</a:t>
            </a:r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400672"/>
              </p:ext>
            </p:extLst>
          </p:nvPr>
        </p:nvGraphicFramePr>
        <p:xfrm>
          <a:off x="2267744" y="5085184"/>
          <a:ext cx="5294312" cy="99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78100" imgH="482600" progId="Equation.3">
                  <p:embed/>
                </p:oleObj>
              </mc:Choice>
              <mc:Fallback>
                <p:oleObj name="Equation" r:id="rId9" imgW="2578100" imgH="4826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085184"/>
                        <a:ext cx="5294312" cy="990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8596" y="2823319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Ground-truth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00562" y="6429396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Stresse</a:t>
            </a:r>
            <a:r>
              <a:rPr lang="en-US" dirty="0"/>
              <a:t> et al. TOH 2017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4360" y="500042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53242" y="6421461"/>
            <a:ext cx="2133600" cy="365125"/>
          </a:xfrm>
        </p:spPr>
        <p:txBody>
          <a:bodyPr/>
          <a:lstStyle/>
          <a:p>
            <a:fld id="{5445CBE8-914E-4127-9231-584A4D6F0A36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2910" y="1805915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Triplet generalization accuracy (TGA)  - Fraction of satisfied triplet constraints in a test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0209" y="1052736"/>
            <a:ext cx="152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Evaluation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308155"/>
              </p:ext>
            </p:extLst>
          </p:nvPr>
        </p:nvGraphicFramePr>
        <p:xfrm>
          <a:off x="1687533" y="2987477"/>
          <a:ext cx="58134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900" imgH="482600" progId="Equation.3">
                  <p:embed/>
                </p:oleObj>
              </mc:Choice>
              <mc:Fallback>
                <p:oleObj name="Equation" r:id="rId2" imgW="2755900" imgH="4826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33" y="2987477"/>
                        <a:ext cx="5813425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634360" y="500042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4282" y="4343400"/>
            <a:ext cx="8786874" cy="1692771"/>
            <a:chOff x="214282" y="4343400"/>
            <a:chExt cx="8786874" cy="1692771"/>
          </a:xfrm>
        </p:grpSpPr>
        <p:grpSp>
          <p:nvGrpSpPr>
            <p:cNvPr id="14" name="Group 13"/>
            <p:cNvGrpSpPr/>
            <p:nvPr/>
          </p:nvGrpSpPr>
          <p:grpSpPr>
            <a:xfrm>
              <a:off x="214282" y="4343400"/>
              <a:ext cx="8786874" cy="1692771"/>
              <a:chOff x="214282" y="4491117"/>
              <a:chExt cx="8786874" cy="1692771"/>
            </a:xfrm>
          </p:grpSpPr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5164574"/>
                  </p:ext>
                </p:extLst>
              </p:nvPr>
            </p:nvGraphicFramePr>
            <p:xfrm>
              <a:off x="755576" y="4509120"/>
              <a:ext cx="368302" cy="453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4957" imgH="203024" progId="Equation.3">
                      <p:embed/>
                    </p:oleObj>
                  </mc:Choice>
                  <mc:Fallback>
                    <p:oleObj name="Equation" r:id="rId4" imgW="164957" imgH="203024" progId="Equation.3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5576" y="4509120"/>
                            <a:ext cx="368302" cy="453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214282" y="4491117"/>
                <a:ext cx="8786874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          is estimated by minimizing                      where</a:t>
                </a:r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         -  fraction of high-margin correctly classified training triplets</a:t>
                </a:r>
              </a:p>
              <a:p>
                <a:r>
                  <a:rPr lang="en-US" sz="800" dirty="0"/>
                  <a:t>                                                                                                                      </a:t>
                </a:r>
              </a:p>
              <a:p>
                <a:r>
                  <a:rPr lang="en-US" sz="2400" dirty="0"/>
                  <a:t>              -  fraction of low-margin correctly classified training triplets</a:t>
                </a:r>
              </a:p>
            </p:txBody>
          </p:sp>
        </p:grpSp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4486835" y="4343400"/>
            <a:ext cx="138056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09480" imgH="215640" progId="Equation.3">
                    <p:embed/>
                  </p:oleObj>
                </mc:Choice>
                <mc:Fallback>
                  <p:oleObj name="Equation" r:id="rId6" imgW="609480" imgH="215640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6835" y="4343400"/>
                          <a:ext cx="1380565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41" name="Object 65"/>
            <p:cNvGraphicFramePr>
              <a:graphicFrameLocks noChangeAspect="1"/>
            </p:cNvGraphicFramePr>
            <p:nvPr/>
          </p:nvGraphicFramePr>
          <p:xfrm>
            <a:off x="762000" y="5029200"/>
            <a:ext cx="48895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40" imgH="215640" progId="Equation.3">
                    <p:embed/>
                  </p:oleObj>
                </mc:Choice>
                <mc:Fallback>
                  <p:oleObj name="Equation" r:id="rId8" imgW="215640" imgH="21564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5029200"/>
                          <a:ext cx="488950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42" name="Object 66"/>
            <p:cNvGraphicFramePr>
              <a:graphicFrameLocks noChangeAspect="1"/>
            </p:cNvGraphicFramePr>
            <p:nvPr/>
          </p:nvGraphicFramePr>
          <p:xfrm>
            <a:off x="762000" y="5530850"/>
            <a:ext cx="4318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15640" progId="Equation.3">
                    <p:embed/>
                  </p:oleObj>
                </mc:Choice>
                <mc:Fallback>
                  <p:oleObj name="Equation" r:id="rId10" imgW="190440" imgH="21564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5530850"/>
                          <a:ext cx="431800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57158" y="5241209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Distribution of learned high-margin (blue) and low-margin (orange) triplet in </a:t>
            </a:r>
            <a:r>
              <a:rPr lang="en-US" sz="2400" dirty="0" err="1"/>
              <a:t>Mahalanobis</a:t>
            </a:r>
            <a:r>
              <a:rPr lang="en-US" sz="2400" dirty="0"/>
              <a:t> space (left) and in PerceptNet space (right)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34" y="1181385"/>
            <a:ext cx="4329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Histogram of test triplet margins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71504" y="2071678"/>
          <a:ext cx="3714744" cy="278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571429" imgH="3428571" progId="Acrobat.Document.DC">
                  <p:embed/>
                </p:oleObj>
              </mc:Choice>
              <mc:Fallback>
                <p:oleObj name="Acrobat Document" r:id="rId2" imgW="4571429" imgH="3428571" progId="Acrobat.Document.DC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4" y="2071678"/>
                        <a:ext cx="3714744" cy="27860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643470" y="2000240"/>
            <a:ext cx="3786182" cy="2839637"/>
            <a:chOff x="4643470" y="2000240"/>
            <a:chExt cx="3786182" cy="2839637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4643470" y="2000240"/>
            <a:ext cx="3786182" cy="2839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4" imgW="4571429" imgH="3428571" progId="Acrobat.Document.DC">
                    <p:embed/>
                  </p:oleObj>
                </mc:Choice>
                <mc:Fallback>
                  <p:oleObj name="Acrobat Document" r:id="rId4" imgW="4571429" imgH="3428571" progId="Acrobat.Document.DC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470" y="2000240"/>
                          <a:ext cx="3786182" cy="2839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5072066" y="2143116"/>
              <a:ext cx="3214710" cy="23574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34360" y="500042"/>
            <a:ext cx="4009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68981"/>
            <a:ext cx="8429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Three variants of experimental protocol-</a:t>
            </a:r>
          </a:p>
          <a:p>
            <a:r>
              <a:rPr lang="en-US" sz="24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Held-Out Triplets </a:t>
            </a:r>
            <a:r>
              <a:rPr lang="en-US" sz="2400" dirty="0"/>
              <a:t>– 50% of triplets are held-out for testing , however the samples and classes are common for training and testing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Held-Out Samples- </a:t>
            </a:r>
            <a:r>
              <a:rPr lang="en-US" sz="2400" dirty="0"/>
              <a:t>20% samples from each class are held-out for testing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Held-Out Classes-  </a:t>
            </a:r>
            <a:r>
              <a:rPr lang="en-US" sz="2400" dirty="0"/>
              <a:t>All samples from 20% class are held-out  for testing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34360" y="500042"/>
            <a:ext cx="4009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16</a:t>
            </a:fld>
            <a:endParaRPr lang="en-IN"/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357158" y="1285860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858" imgH="3295619" progId="Acrobat.Document.DC">
                  <p:embed/>
                </p:oleObj>
              </mc:Choice>
              <mc:Fallback>
                <p:oleObj name="Acrobat Document" r:id="rId2" imgW="4390858" imgH="3295619" progId="Acrobat.Document.DC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285860"/>
                        <a:ext cx="43910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4538663" y="1357298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476" imgH="3296110" progId="Acrobat.Document.DC">
                  <p:embed/>
                </p:oleObj>
              </mc:Choice>
              <mc:Fallback>
                <p:oleObj name="Acrobat Document" r:id="rId4" imgW="4390476" imgH="3296110" progId="Acrobat.Document.DC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1357298"/>
                        <a:ext cx="43910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2434" y="5253351"/>
            <a:ext cx="7991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Triplet Generalization Accuracy (TGA) of different metric at optimal threshold (left) and full range of thresholds(right)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269314" y="5643578"/>
          <a:ext cx="374652" cy="50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646" imgH="241091" progId="Equation.3">
                  <p:embed/>
                </p:oleObj>
              </mc:Choice>
              <mc:Fallback>
                <p:oleObj name="Equation" r:id="rId6" imgW="177646" imgH="241091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314" y="5643578"/>
                        <a:ext cx="374652" cy="508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(1) Experimental Results (Held-Out Triplets)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17</a:t>
            </a:fld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28596" y="1357298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476" imgH="3296110" progId="Acrobat.Document.DC">
                  <p:embed/>
                </p:oleObj>
              </mc:Choice>
              <mc:Fallback>
                <p:oleObj name="Acrobat Document" r:id="rId2" imgW="4390476" imgH="3296110" progId="Acrobat.Document.DC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357298"/>
                        <a:ext cx="43910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0" y="1366800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476" imgH="3296110" progId="Acrobat.Document.DC">
                  <p:embed/>
                </p:oleObj>
              </mc:Choice>
              <mc:Fallback>
                <p:oleObj name="Acrobat Document" r:id="rId4" imgW="4390476" imgH="3296110" progId="Acrobat.Document.DC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66800"/>
                        <a:ext cx="43910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596" y="5429264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accuracies of PerceptNet reduces in this harder case (73%), but PerceptNet is still distinctly better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034" y="5429264"/>
            <a:ext cx="8143932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(2) Experimental Results (Held-Out Samples)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5CBE8-914E-4127-9231-584A4D6F0A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5429264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accuracies of PerceptNet further drops to (67%), but PerceptNet is still generalizes much better.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5429264"/>
            <a:ext cx="8143932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65073" y="1438238"/>
          <a:ext cx="4378365" cy="328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476" imgH="3296110" progId="Acrobat.Document.DC">
                  <p:embed/>
                </p:oleObj>
              </mc:Choice>
              <mc:Fallback>
                <p:oleObj name="Acrobat Document" r:id="rId2" imgW="4390476" imgH="3296110" progId="Acrobat.Document.DC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73" y="1438238"/>
                        <a:ext cx="4378365" cy="3286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467255" y="1428736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476" imgH="3296110" progId="Acrobat.Document.DC">
                  <p:embed/>
                </p:oleObj>
              </mc:Choice>
              <mc:Fallback>
                <p:oleObj name="Acrobat Document" r:id="rId4" imgW="4390476" imgH="3296110" progId="Acrobat.Document.DC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55" y="1428736"/>
                        <a:ext cx="43910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(3) Experimental Results (Held-Out Classes)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02569" y="533400"/>
            <a:ext cx="447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Importance of low margin triplets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96148"/>
              </p:ext>
            </p:extLst>
          </p:nvPr>
        </p:nvGraphicFramePr>
        <p:xfrm>
          <a:off x="1643042" y="1089787"/>
          <a:ext cx="5857915" cy="439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476" imgH="3296110" progId="Acrobat.Document.DC">
                  <p:embed/>
                </p:oleObj>
              </mc:Choice>
              <mc:Fallback>
                <p:oleObj name="Acrobat Document" r:id="rId2" imgW="4390476" imgH="3296110" progId="Acrobat.Document.DC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089787"/>
                        <a:ext cx="5857915" cy="439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34360" y="500042"/>
            <a:ext cx="7900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Experimental Results: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5748099"/>
            <a:ext cx="169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Triplets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generation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400672"/>
              </p:ext>
            </p:extLst>
          </p:nvPr>
        </p:nvGraphicFramePr>
        <p:xfrm>
          <a:off x="2438400" y="5715000"/>
          <a:ext cx="5294312" cy="99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7960" imgH="482400" progId="Equation.3">
                  <p:embed/>
                </p:oleObj>
              </mc:Choice>
              <mc:Fallback>
                <p:oleObj name="Equation" r:id="rId4" imgW="2577960" imgH="482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15000"/>
                        <a:ext cx="5294312" cy="990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2400" y="55031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Goal</a:t>
            </a:r>
            <a:r>
              <a:rPr lang="en-US" sz="2400" b="1" dirty="0">
                <a:solidFill>
                  <a:srgbClr val="002060"/>
                </a:solidFill>
              </a:rPr>
              <a:t> – </a:t>
            </a:r>
            <a:r>
              <a:rPr lang="en-US" sz="2400" dirty="0"/>
              <a:t>To model perceptual dissimilarity between haptics textures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15140" y="1428736"/>
            <a:ext cx="1903786" cy="4569274"/>
            <a:chOff x="7000892" y="1714488"/>
            <a:chExt cx="1903786" cy="4569274"/>
          </a:xfrm>
        </p:grpSpPr>
        <p:pic>
          <p:nvPicPr>
            <p:cNvPr id="6" name="Picture 2" descr="D:\PhD 1st APS\PPT\download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00892" y="1714488"/>
              <a:ext cx="1785950" cy="1476788"/>
            </a:xfrm>
            <a:prstGeom prst="rect">
              <a:avLst/>
            </a:prstGeom>
            <a:noFill/>
          </p:spPr>
        </p:pic>
        <p:pic>
          <p:nvPicPr>
            <p:cNvPr id="7" name="Picture 3" descr="D:\PhD 1st APS\PPT\images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00892" y="4857760"/>
              <a:ext cx="1903786" cy="1426002"/>
            </a:xfrm>
            <a:prstGeom prst="rect">
              <a:avLst/>
            </a:prstGeom>
            <a:noFill/>
          </p:spPr>
        </p:pic>
      </p:grpSp>
      <p:pic>
        <p:nvPicPr>
          <p:cNvPr id="10" name="Picture 5" descr="D:\PhD 1st APS\PPT\DROP_4_2-Natkaniec-Madsen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6518" y="3000372"/>
            <a:ext cx="1806010" cy="150868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6286512" y="6357958"/>
            <a:ext cx="24288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https://phys.org/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92AF9-0A5D-8699-9006-B4AF891A40DA}"/>
              </a:ext>
            </a:extLst>
          </p:cNvPr>
          <p:cNvSpPr/>
          <p:nvPr/>
        </p:nvSpPr>
        <p:spPr>
          <a:xfrm>
            <a:off x="22689" y="2438400"/>
            <a:ext cx="618489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Incorporate  human notion of perceptual dissimilarity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dirty="0"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Model wide range of  perceptual dissimilarity  (highly similar to highly dissimilar)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dirty="0"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Embed new signals without retraining the model from scratch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BCE2A-F979-6959-2114-98640FB0F189}"/>
              </a:ext>
            </a:extLst>
          </p:cNvPr>
          <p:cNvSpPr/>
          <p:nvPr/>
        </p:nvSpPr>
        <p:spPr>
          <a:xfrm>
            <a:off x="152400" y="1751736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Important aspects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886241" y="1167135"/>
            <a:ext cx="5350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Pairwise distinguishability of </a:t>
            </a:r>
            <a:r>
              <a:rPr lang="en-US" sz="2400" b="1" dirty="0" err="1">
                <a:solidFill>
                  <a:srgbClr val="002060"/>
                </a:solidFill>
              </a:rPr>
              <a:t>PerceptNet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28662" y="2285992"/>
          <a:ext cx="5072098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476" imgH="3296110" progId="Acrobat.Document.DC">
                  <p:embed/>
                </p:oleObj>
              </mc:Choice>
              <mc:Fallback>
                <p:oleObj name="Acrobat Document" r:id="rId2" imgW="4390476" imgH="3296110" progId="Acrobat.Document.DC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285992"/>
                        <a:ext cx="5072098" cy="380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1805915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Ground-truth generation - A pair is considered distinguishable if &gt;50% subjects can distinguish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0892" y="359022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AUC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72198" y="4030992"/>
          <a:ext cx="2500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Perceptnet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Mahalanobis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5720" y="6274378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Precision-recall plot for classifying distinguishable and indistinguishable pairs of signals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11312" y="1239143"/>
            <a:ext cx="814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Confusion matrix - </a:t>
            </a:r>
            <a:r>
              <a:rPr lang="en-US" sz="2400" dirty="0"/>
              <a:t>White indicates low and black high similarity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4282" y="1643050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476" imgH="3296110" progId="Acrobat.Document.DC">
                  <p:embed/>
                </p:oleObj>
              </mc:Choice>
              <mc:Fallback>
                <p:oleObj name="Acrobat Document" r:id="rId2" imgW="4390476" imgH="3296110" progId="Acrobat.Document.DC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643050"/>
                        <a:ext cx="43910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67189" y="1643050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476" imgH="3296110" progId="Acrobat.Document.DC">
                  <p:embed/>
                </p:oleObj>
              </mc:Choice>
              <mc:Fallback>
                <p:oleObj name="Acrobat Document" r:id="rId4" imgW="4390476" imgH="3296110" progId="Acrobat.Document.DC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89" y="1643050"/>
                        <a:ext cx="43910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69316" y="5000636"/>
            <a:ext cx="185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Ground-truth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9319" y="4929198"/>
            <a:ext cx="143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Estimated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596" y="5792948"/>
            <a:ext cx="842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PerceptNet is trained only with relative similarity, hence relative ordering is preserved not  the numerical ground-truth confusion values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5786454"/>
            <a:ext cx="8215370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633042" y="1095127"/>
            <a:ext cx="4171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Dependence of training set size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92454" y="1500174"/>
          <a:ext cx="4951314" cy="371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476" imgH="3296110" progId="Acrobat.Document.DC">
                  <p:embed/>
                </p:oleObj>
              </mc:Choice>
              <mc:Fallback>
                <p:oleObj name="Acrobat Document" r:id="rId2" imgW="4390476" imgH="3296110" progId="Acrobat.Document.DC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454" y="1500174"/>
                        <a:ext cx="4951314" cy="3716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28596" y="5526961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Accuracy increases proportionally with the size of the training set, but with decreasing benefits for larger sizes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034" y="5572140"/>
            <a:ext cx="8215370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28596" y="2714620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Perceptual Embedding of Olfactory Signals</a:t>
            </a:r>
            <a:endParaRPr lang="en-US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5CBE8-914E-4127-9231-584A4D6F0A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99416"/>
            <a:ext cx="8572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Input</a:t>
            </a:r>
            <a:r>
              <a:rPr lang="en-US" sz="2400" dirty="0"/>
              <a:t>: Chemical features  (X) and perceptual descriptor of 268 compounds  (</a:t>
            </a:r>
            <a:r>
              <a:rPr lang="en-US" sz="2400" dirty="0" err="1"/>
              <a:t>Octanol</a:t>
            </a:r>
            <a:r>
              <a:rPr lang="en-US" sz="2400" dirty="0"/>
              <a:t>,  Benzaldehyde, and </a:t>
            </a:r>
            <a:r>
              <a:rPr lang="en-US" sz="2400" dirty="0" err="1"/>
              <a:t>Hexenel</a:t>
            </a:r>
            <a:r>
              <a:rPr lang="en-US" sz="2400" dirty="0"/>
              <a:t>.)</a:t>
            </a:r>
          </a:p>
          <a:p>
            <a:endParaRPr lang="en-US" sz="1200" dirty="0"/>
          </a:p>
          <a:p>
            <a:r>
              <a:rPr lang="en-US" sz="2400" b="1" dirty="0">
                <a:solidFill>
                  <a:srgbClr val="002060"/>
                </a:solidFill>
              </a:rPr>
              <a:t>Chemical features</a:t>
            </a:r>
            <a:r>
              <a:rPr lang="en-US" sz="2400" b="1" dirty="0"/>
              <a:t> </a:t>
            </a:r>
            <a:r>
              <a:rPr lang="en-US" sz="2400" dirty="0"/>
              <a:t>: hydrogen bond, molecular weight and heavy atom count  etc</a:t>
            </a:r>
          </a:p>
          <a:p>
            <a:endParaRPr lang="en-US" sz="1200" dirty="0"/>
          </a:p>
          <a:p>
            <a:r>
              <a:rPr lang="en-US" sz="2400" b="1" dirty="0">
                <a:solidFill>
                  <a:srgbClr val="002060"/>
                </a:solidFill>
              </a:rPr>
              <a:t>Perceptual descriptors:</a:t>
            </a:r>
            <a:r>
              <a:rPr lang="en-US" sz="2400" b="1" dirty="0"/>
              <a:t> </a:t>
            </a:r>
            <a:r>
              <a:rPr lang="en-US" sz="2400" dirty="0"/>
              <a:t>Human subjects rating against odor descriptors  such as pungent, fruit, mint and smoke </a:t>
            </a:r>
          </a:p>
        </p:txBody>
      </p:sp>
      <p:grpSp>
        <p:nvGrpSpPr>
          <p:cNvPr id="9" name="Group 19"/>
          <p:cNvGrpSpPr/>
          <p:nvPr/>
        </p:nvGrpSpPr>
        <p:grpSpPr>
          <a:xfrm>
            <a:off x="459945" y="4192041"/>
            <a:ext cx="8072495" cy="533103"/>
            <a:chOff x="571472" y="4714884"/>
            <a:chExt cx="8072495" cy="533103"/>
          </a:xfrm>
        </p:grpSpPr>
        <p:sp>
          <p:nvSpPr>
            <p:cNvPr id="13" name="TextBox 12"/>
            <p:cNvSpPr txBox="1"/>
            <p:nvPr/>
          </p:nvSpPr>
          <p:spPr>
            <a:xfrm>
              <a:off x="571473" y="4786322"/>
              <a:ext cx="8072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               -  obtained using cosine similarity</a:t>
              </a:r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571472" y="4714884"/>
            <a:ext cx="1138237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0700" imgH="228600" progId="Equation.3">
                    <p:embed/>
                  </p:oleObj>
                </mc:Choice>
                <mc:Fallback>
                  <p:oleObj name="Equation" r:id="rId2" imgW="520700" imgH="22860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472" y="4714884"/>
                          <a:ext cx="1138237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428596" y="486916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Triplets generation: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695673"/>
              </p:ext>
            </p:extLst>
          </p:nvPr>
        </p:nvGraphicFramePr>
        <p:xfrm>
          <a:off x="1849456" y="5440664"/>
          <a:ext cx="5294312" cy="99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482600" progId="Equation.3">
                  <p:embed/>
                </p:oleObj>
              </mc:Choice>
              <mc:Fallback>
                <p:oleObj name="Equation" r:id="rId4" imgW="2578100" imgH="4826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56" y="5440664"/>
                        <a:ext cx="5294312" cy="990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492842" y="645333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Kush et al. DSP 2016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25</a:t>
            </a:fld>
            <a:endParaRPr lang="en-IN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481323"/>
              </p:ext>
            </p:extLst>
          </p:nvPr>
        </p:nvGraphicFramePr>
        <p:xfrm>
          <a:off x="21544" y="1254246"/>
          <a:ext cx="9087434" cy="511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142857" imgH="5144218" progId="Acrobat.Document.DC">
                  <p:embed/>
                </p:oleObj>
              </mc:Choice>
              <mc:Fallback>
                <p:oleObj name="Acrobat Document" r:id="rId2" imgW="9142857" imgH="5144218" progId="Acrobat.Document.DC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" y="1254246"/>
                        <a:ext cx="9087434" cy="511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Network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5CBE8-914E-4127-9231-584A4D6F0A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5406315"/>
            <a:ext cx="7991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Unlike haptic dataset, in this case, model generalizes quite well even for compounds never seen before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3042" y="4715852"/>
            <a:ext cx="186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Held-Out Triplets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0598" name="Picture 6" descr="C:\Users\Priyadarshini\Downloads\APS2_2019\Results\acc_olfac_unseen_c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639618"/>
            <a:ext cx="4117091" cy="3088376"/>
          </a:xfrm>
          <a:prstGeom prst="rect">
            <a:avLst/>
          </a:prstGeom>
          <a:noFill/>
        </p:spPr>
      </p:pic>
      <p:pic>
        <p:nvPicPr>
          <p:cNvPr id="110599" name="Picture 7" descr="C:\Users\Priyadarshini\Downloads\APS2_2019\Results\acc_olfac_unseen_tripl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426" y="1656160"/>
            <a:ext cx="4087012" cy="3065814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705427" y="4644414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Held-Out Classes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348" y="5406315"/>
            <a:ext cx="7858180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Experimental Results (Olfactory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00100" y="2928934"/>
            <a:ext cx="7461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Perceptual Embedding of Image Data</a:t>
            </a:r>
            <a:endParaRPr lang="en-US" sz="3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5CBE8-914E-4127-9231-584A4D6F0A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5CBE8-914E-4127-9231-584A4D6F0A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952" y="1157843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Input:  </a:t>
            </a:r>
            <a:r>
              <a:rPr lang="en-US" sz="2400" dirty="0"/>
              <a:t>100 images and ground truth perceptual similarity matrix  generated from crowd sourced perceptual grouping judgments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062" y="4551511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Triplets generation: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849456" y="5214950"/>
          <a:ext cx="5294312" cy="99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482600" progId="Equation.3">
                  <p:embed/>
                </p:oleObj>
              </mc:Choice>
              <mc:Fallback>
                <p:oleObj name="Equation" r:id="rId2" imgW="2578100" imgH="4826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56" y="5214950"/>
                        <a:ext cx="5294312" cy="990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617994"/>
              </p:ext>
            </p:extLst>
          </p:nvPr>
        </p:nvGraphicFramePr>
        <p:xfrm>
          <a:off x="571472" y="2852936"/>
          <a:ext cx="11382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700" imgH="228600" progId="Equation.3">
                  <p:embed/>
                </p:oleObj>
              </mc:Choice>
              <mc:Fallback>
                <p:oleObj name="Equation" r:id="rId4" imgW="520700" imgH="2286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852936"/>
                        <a:ext cx="113823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28596" y="2906941"/>
            <a:ext cx="8501122" cy="1458163"/>
            <a:chOff x="357158" y="4432766"/>
            <a:chExt cx="8501122" cy="1458163"/>
          </a:xfrm>
        </p:grpSpPr>
        <p:sp>
          <p:nvSpPr>
            <p:cNvPr id="18" name="TextBox 17"/>
            <p:cNvSpPr txBox="1"/>
            <p:nvPr/>
          </p:nvSpPr>
          <p:spPr>
            <a:xfrm>
              <a:off x="468114" y="4432766"/>
              <a:ext cx="80724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               - Fraction of subjects (out of 100) could distinguish</a:t>
              </a:r>
            </a:p>
            <a:p>
              <a:endParaRPr lang="en-US" sz="800" dirty="0"/>
            </a:p>
            <a:p>
              <a:r>
                <a:rPr lang="en-US" sz="2400" dirty="0"/>
                <a:t>between corresponding classes</a:t>
              </a:r>
            </a:p>
          </p:txBody>
        </p:sp>
        <p:grpSp>
          <p:nvGrpSpPr>
            <p:cNvPr id="15" name="Group 23"/>
            <p:cNvGrpSpPr/>
            <p:nvPr/>
          </p:nvGrpSpPr>
          <p:grpSpPr>
            <a:xfrm>
              <a:off x="357158" y="5357826"/>
              <a:ext cx="8501122" cy="533103"/>
              <a:chOff x="428596" y="5357826"/>
              <a:chExt cx="8501122" cy="533103"/>
            </a:xfrm>
          </p:grpSpPr>
          <p:graphicFrame>
            <p:nvGraphicFramePr>
              <p:cNvPr id="16" name="Object 7"/>
              <p:cNvGraphicFramePr>
                <a:graphicFrameLocks noChangeAspect="1"/>
              </p:cNvGraphicFramePr>
              <p:nvPr/>
            </p:nvGraphicFramePr>
            <p:xfrm>
              <a:off x="571472" y="5357826"/>
              <a:ext cx="387350" cy="500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77646" imgH="228402" progId="Equation.3">
                      <p:embed/>
                    </p:oleObj>
                  </mc:Choice>
                  <mc:Fallback>
                    <p:oleObj name="Equation" r:id="rId6" imgW="177646" imgH="228402" progId="Equation.3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472" y="5357826"/>
                            <a:ext cx="387350" cy="5000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16"/>
              <p:cNvSpPr/>
              <p:nvPr/>
            </p:nvSpPr>
            <p:spPr>
              <a:xfrm>
                <a:off x="428596" y="5429264"/>
                <a:ext cx="85011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      - 10% of the maximum margin over all possible triplets of signal</a:t>
                </a:r>
              </a:p>
            </p:txBody>
          </p:sp>
        </p:grpSp>
      </p:grpSp>
      <p:sp>
        <p:nvSpPr>
          <p:cNvPr id="21" name="Rectangle 20"/>
          <p:cNvSpPr/>
          <p:nvPr/>
        </p:nvSpPr>
        <p:spPr>
          <a:xfrm>
            <a:off x="589275" y="2247255"/>
            <a:ext cx="1979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Ground-truth: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6400800"/>
            <a:ext cx="1658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David et al. CHI2015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29</a:t>
            </a:fld>
            <a:endParaRPr lang="en-IN"/>
          </a:p>
        </p:txBody>
      </p:sp>
      <p:graphicFrame>
        <p:nvGraphicFramePr>
          <p:cNvPr id="112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67725"/>
              </p:ext>
            </p:extLst>
          </p:nvPr>
        </p:nvGraphicFramePr>
        <p:xfrm>
          <a:off x="35496" y="1294079"/>
          <a:ext cx="8535892" cy="479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5217" imgH="3428148" progId="PowerPoint.Show.12">
                  <p:embed/>
                </p:oleObj>
              </mc:Choice>
              <mc:Fallback>
                <p:oleObj name="Presentation" r:id="rId2" imgW="6095217" imgH="3428148" progId="PowerPoint.Show.12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294079"/>
                        <a:ext cx="8535892" cy="47992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Network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34360" y="500042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Key Idea 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5169771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is to preserve human perceived relative dissimilarity between clusters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15616" y="1571612"/>
            <a:ext cx="3313508" cy="2786082"/>
            <a:chOff x="857224" y="1571612"/>
            <a:chExt cx="3571900" cy="3155414"/>
          </a:xfrm>
        </p:grpSpPr>
        <p:sp>
          <p:nvSpPr>
            <p:cNvPr id="7" name="Rectangle 6"/>
            <p:cNvSpPr/>
            <p:nvPr/>
          </p:nvSpPr>
          <p:spPr>
            <a:xfrm>
              <a:off x="857224" y="1571612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48886" y="1994275"/>
              <a:ext cx="937098" cy="648907"/>
            </a:xfrm>
            <a:custGeom>
              <a:avLst/>
              <a:gdLst>
                <a:gd name="connsiteX0" fmla="*/ 97777 w 855120"/>
                <a:gd name="connsiteY0" fmla="*/ 204717 h 805218"/>
                <a:gd name="connsiteX1" fmla="*/ 125072 w 855120"/>
                <a:gd name="connsiteY1" fmla="*/ 95534 h 805218"/>
                <a:gd name="connsiteX2" fmla="*/ 220607 w 855120"/>
                <a:gd name="connsiteY2" fmla="*/ 13648 h 805218"/>
                <a:gd name="connsiteX3" fmla="*/ 261550 w 855120"/>
                <a:gd name="connsiteY3" fmla="*/ 0 h 805218"/>
                <a:gd name="connsiteX4" fmla="*/ 657335 w 855120"/>
                <a:gd name="connsiteY4" fmla="*/ 13648 h 805218"/>
                <a:gd name="connsiteX5" fmla="*/ 698278 w 855120"/>
                <a:gd name="connsiteY5" fmla="*/ 27296 h 805218"/>
                <a:gd name="connsiteX6" fmla="*/ 752869 w 855120"/>
                <a:gd name="connsiteY6" fmla="*/ 109182 h 805218"/>
                <a:gd name="connsiteX7" fmla="*/ 780165 w 855120"/>
                <a:gd name="connsiteY7" fmla="*/ 300251 h 805218"/>
                <a:gd name="connsiteX8" fmla="*/ 807460 w 855120"/>
                <a:gd name="connsiteY8" fmla="*/ 477672 h 805218"/>
                <a:gd name="connsiteX9" fmla="*/ 821108 w 855120"/>
                <a:gd name="connsiteY9" fmla="*/ 586854 h 805218"/>
                <a:gd name="connsiteX10" fmla="*/ 834756 w 855120"/>
                <a:gd name="connsiteY10" fmla="*/ 655093 h 805218"/>
                <a:gd name="connsiteX11" fmla="*/ 670983 w 855120"/>
                <a:gd name="connsiteY11" fmla="*/ 668740 h 805218"/>
                <a:gd name="connsiteX12" fmla="*/ 520857 w 855120"/>
                <a:gd name="connsiteY12" fmla="*/ 709684 h 805218"/>
                <a:gd name="connsiteX13" fmla="*/ 479914 w 855120"/>
                <a:gd name="connsiteY13" fmla="*/ 736979 h 805218"/>
                <a:gd name="connsiteX14" fmla="*/ 357084 w 855120"/>
                <a:gd name="connsiteY14" fmla="*/ 777922 h 805218"/>
                <a:gd name="connsiteX15" fmla="*/ 316141 w 855120"/>
                <a:gd name="connsiteY15" fmla="*/ 791570 h 805218"/>
                <a:gd name="connsiteX16" fmla="*/ 275198 w 855120"/>
                <a:gd name="connsiteY16" fmla="*/ 805218 h 805218"/>
                <a:gd name="connsiteX17" fmla="*/ 193311 w 855120"/>
                <a:gd name="connsiteY17" fmla="*/ 791570 h 805218"/>
                <a:gd name="connsiteX18" fmla="*/ 97777 w 855120"/>
                <a:gd name="connsiteY18" fmla="*/ 709684 h 805218"/>
                <a:gd name="connsiteX19" fmla="*/ 84129 w 855120"/>
                <a:gd name="connsiteY19" fmla="*/ 668740 h 805218"/>
                <a:gd name="connsiteX20" fmla="*/ 43186 w 855120"/>
                <a:gd name="connsiteY20" fmla="*/ 614149 h 805218"/>
                <a:gd name="connsiteX21" fmla="*/ 29538 w 855120"/>
                <a:gd name="connsiteY21" fmla="*/ 532263 h 805218"/>
                <a:gd name="connsiteX22" fmla="*/ 2242 w 855120"/>
                <a:gd name="connsiteY22" fmla="*/ 368490 h 805218"/>
                <a:gd name="connsiteX23" fmla="*/ 15890 w 855120"/>
                <a:gd name="connsiteY23" fmla="*/ 218364 h 805218"/>
                <a:gd name="connsiteX24" fmla="*/ 56833 w 855120"/>
                <a:gd name="connsiteY24" fmla="*/ 204717 h 805218"/>
                <a:gd name="connsiteX25" fmla="*/ 97777 w 855120"/>
                <a:gd name="connsiteY25" fmla="*/ 204717 h 80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55120" h="805218">
                  <a:moveTo>
                    <a:pt x="97777" y="204717"/>
                  </a:moveTo>
                  <a:cubicBezTo>
                    <a:pt x="109150" y="186520"/>
                    <a:pt x="113081" y="113521"/>
                    <a:pt x="125072" y="95534"/>
                  </a:cubicBezTo>
                  <a:cubicBezTo>
                    <a:pt x="139966" y="73194"/>
                    <a:pt x="200230" y="25292"/>
                    <a:pt x="220607" y="13648"/>
                  </a:cubicBezTo>
                  <a:cubicBezTo>
                    <a:pt x="233098" y="6511"/>
                    <a:pt x="247902" y="4549"/>
                    <a:pt x="261550" y="0"/>
                  </a:cubicBezTo>
                  <a:cubicBezTo>
                    <a:pt x="393478" y="4549"/>
                    <a:pt x="525585" y="5413"/>
                    <a:pt x="657335" y="13648"/>
                  </a:cubicBezTo>
                  <a:cubicBezTo>
                    <a:pt x="671693" y="14545"/>
                    <a:pt x="688106" y="17124"/>
                    <a:pt x="698278" y="27296"/>
                  </a:cubicBezTo>
                  <a:cubicBezTo>
                    <a:pt x="721475" y="50493"/>
                    <a:pt x="752869" y="109182"/>
                    <a:pt x="752869" y="109182"/>
                  </a:cubicBezTo>
                  <a:cubicBezTo>
                    <a:pt x="761968" y="172872"/>
                    <a:pt x="772185" y="236412"/>
                    <a:pt x="780165" y="300251"/>
                  </a:cubicBezTo>
                  <a:cubicBezTo>
                    <a:pt x="801277" y="469140"/>
                    <a:pt x="777458" y="387660"/>
                    <a:pt x="807460" y="477672"/>
                  </a:cubicBezTo>
                  <a:cubicBezTo>
                    <a:pt x="812009" y="514066"/>
                    <a:pt x="815531" y="550603"/>
                    <a:pt x="821108" y="586854"/>
                  </a:cubicBezTo>
                  <a:cubicBezTo>
                    <a:pt x="824635" y="609781"/>
                    <a:pt x="855120" y="643985"/>
                    <a:pt x="834756" y="655093"/>
                  </a:cubicBezTo>
                  <a:cubicBezTo>
                    <a:pt x="786665" y="681325"/>
                    <a:pt x="725574" y="664191"/>
                    <a:pt x="670983" y="668740"/>
                  </a:cubicBezTo>
                  <a:cubicBezTo>
                    <a:pt x="634359" y="676065"/>
                    <a:pt x="550542" y="689894"/>
                    <a:pt x="520857" y="709684"/>
                  </a:cubicBezTo>
                  <a:cubicBezTo>
                    <a:pt x="507209" y="718782"/>
                    <a:pt x="495055" y="730670"/>
                    <a:pt x="479914" y="736979"/>
                  </a:cubicBezTo>
                  <a:cubicBezTo>
                    <a:pt x="440076" y="753578"/>
                    <a:pt x="398027" y="764274"/>
                    <a:pt x="357084" y="777922"/>
                  </a:cubicBezTo>
                  <a:lnTo>
                    <a:pt x="316141" y="791570"/>
                  </a:lnTo>
                  <a:lnTo>
                    <a:pt x="275198" y="805218"/>
                  </a:lnTo>
                  <a:cubicBezTo>
                    <a:pt x="247902" y="800669"/>
                    <a:pt x="219004" y="801847"/>
                    <a:pt x="193311" y="791570"/>
                  </a:cubicBezTo>
                  <a:cubicBezTo>
                    <a:pt x="164131" y="779898"/>
                    <a:pt x="120141" y="732048"/>
                    <a:pt x="97777" y="709684"/>
                  </a:cubicBezTo>
                  <a:cubicBezTo>
                    <a:pt x="93228" y="696036"/>
                    <a:pt x="91267" y="681231"/>
                    <a:pt x="84129" y="668740"/>
                  </a:cubicBezTo>
                  <a:cubicBezTo>
                    <a:pt x="72844" y="648991"/>
                    <a:pt x="51634" y="635268"/>
                    <a:pt x="43186" y="614149"/>
                  </a:cubicBezTo>
                  <a:cubicBezTo>
                    <a:pt x="32909" y="588456"/>
                    <a:pt x="33195" y="559692"/>
                    <a:pt x="29538" y="532263"/>
                  </a:cubicBezTo>
                  <a:cubicBezTo>
                    <a:pt x="9222" y="379898"/>
                    <a:pt x="30691" y="453835"/>
                    <a:pt x="2242" y="368490"/>
                  </a:cubicBezTo>
                  <a:cubicBezTo>
                    <a:pt x="6791" y="318448"/>
                    <a:pt x="0" y="266034"/>
                    <a:pt x="15890" y="218364"/>
                  </a:cubicBezTo>
                  <a:cubicBezTo>
                    <a:pt x="20439" y="204716"/>
                    <a:pt x="42877" y="208206"/>
                    <a:pt x="56833" y="204717"/>
                  </a:cubicBezTo>
                  <a:cubicBezTo>
                    <a:pt x="79337" y="199091"/>
                    <a:pt x="86404" y="222914"/>
                    <a:pt x="97777" y="204717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978743" y="2214554"/>
              <a:ext cx="950315" cy="928048"/>
            </a:xfrm>
            <a:custGeom>
              <a:avLst/>
              <a:gdLst>
                <a:gd name="connsiteX0" fmla="*/ 213336 w 950315"/>
                <a:gd name="connsiteY0" fmla="*/ 218364 h 928048"/>
                <a:gd name="connsiteX1" fmla="*/ 267927 w 950315"/>
                <a:gd name="connsiteY1" fmla="*/ 136478 h 928048"/>
                <a:gd name="connsiteX2" fmla="*/ 281575 w 950315"/>
                <a:gd name="connsiteY2" fmla="*/ 95535 h 928048"/>
                <a:gd name="connsiteX3" fmla="*/ 322518 w 950315"/>
                <a:gd name="connsiteY3" fmla="*/ 54591 h 928048"/>
                <a:gd name="connsiteX4" fmla="*/ 349813 w 950315"/>
                <a:gd name="connsiteY4" fmla="*/ 13648 h 928048"/>
                <a:gd name="connsiteX5" fmla="*/ 390757 w 950315"/>
                <a:gd name="connsiteY5" fmla="*/ 0 h 928048"/>
                <a:gd name="connsiteX6" fmla="*/ 691007 w 950315"/>
                <a:gd name="connsiteY6" fmla="*/ 13648 h 928048"/>
                <a:gd name="connsiteX7" fmla="*/ 827485 w 950315"/>
                <a:gd name="connsiteY7" fmla="*/ 27296 h 928048"/>
                <a:gd name="connsiteX8" fmla="*/ 868428 w 950315"/>
                <a:gd name="connsiteY8" fmla="*/ 68239 h 928048"/>
                <a:gd name="connsiteX9" fmla="*/ 909372 w 950315"/>
                <a:gd name="connsiteY9" fmla="*/ 163773 h 928048"/>
                <a:gd name="connsiteX10" fmla="*/ 936667 w 950315"/>
                <a:gd name="connsiteY10" fmla="*/ 259308 h 928048"/>
                <a:gd name="connsiteX11" fmla="*/ 950315 w 950315"/>
                <a:gd name="connsiteY11" fmla="*/ 300251 h 928048"/>
                <a:gd name="connsiteX12" fmla="*/ 936667 w 950315"/>
                <a:gd name="connsiteY12" fmla="*/ 586854 h 928048"/>
                <a:gd name="connsiteX13" fmla="*/ 909372 w 950315"/>
                <a:gd name="connsiteY13" fmla="*/ 627797 h 928048"/>
                <a:gd name="connsiteX14" fmla="*/ 868428 w 950315"/>
                <a:gd name="connsiteY14" fmla="*/ 641445 h 928048"/>
                <a:gd name="connsiteX15" fmla="*/ 772894 w 950315"/>
                <a:gd name="connsiteY15" fmla="*/ 764275 h 928048"/>
                <a:gd name="connsiteX16" fmla="*/ 745599 w 950315"/>
                <a:gd name="connsiteY16" fmla="*/ 805218 h 928048"/>
                <a:gd name="connsiteX17" fmla="*/ 663712 w 950315"/>
                <a:gd name="connsiteY17" fmla="*/ 846161 h 928048"/>
                <a:gd name="connsiteX18" fmla="*/ 622769 w 950315"/>
                <a:gd name="connsiteY18" fmla="*/ 873457 h 928048"/>
                <a:gd name="connsiteX19" fmla="*/ 404404 w 950315"/>
                <a:gd name="connsiteY19" fmla="*/ 928048 h 928048"/>
                <a:gd name="connsiteX20" fmla="*/ 199688 w 950315"/>
                <a:gd name="connsiteY20" fmla="*/ 914400 h 928048"/>
                <a:gd name="connsiteX21" fmla="*/ 145097 w 950315"/>
                <a:gd name="connsiteY21" fmla="*/ 887105 h 928048"/>
                <a:gd name="connsiteX22" fmla="*/ 63210 w 950315"/>
                <a:gd name="connsiteY22" fmla="*/ 832514 h 928048"/>
                <a:gd name="connsiteX23" fmla="*/ 49563 w 950315"/>
                <a:gd name="connsiteY23" fmla="*/ 586854 h 928048"/>
                <a:gd name="connsiteX24" fmla="*/ 63210 w 950315"/>
                <a:gd name="connsiteY24" fmla="*/ 545911 h 928048"/>
                <a:gd name="connsiteX25" fmla="*/ 199688 w 950315"/>
                <a:gd name="connsiteY25" fmla="*/ 477672 h 928048"/>
                <a:gd name="connsiteX26" fmla="*/ 240631 w 950315"/>
                <a:gd name="connsiteY26" fmla="*/ 450376 h 928048"/>
                <a:gd name="connsiteX27" fmla="*/ 322518 w 950315"/>
                <a:gd name="connsiteY27" fmla="*/ 409433 h 928048"/>
                <a:gd name="connsiteX28" fmla="*/ 349813 w 950315"/>
                <a:gd name="connsiteY28" fmla="*/ 368490 h 928048"/>
                <a:gd name="connsiteX29" fmla="*/ 349813 w 950315"/>
                <a:gd name="connsiteY29" fmla="*/ 204717 h 928048"/>
                <a:gd name="connsiteX30" fmla="*/ 308870 w 950315"/>
                <a:gd name="connsiteY30" fmla="*/ 177421 h 928048"/>
                <a:gd name="connsiteX31" fmla="*/ 267927 w 950315"/>
                <a:gd name="connsiteY31" fmla="*/ 95535 h 928048"/>
                <a:gd name="connsiteX32" fmla="*/ 295222 w 950315"/>
                <a:gd name="connsiteY32" fmla="*/ 40944 h 928048"/>
                <a:gd name="connsiteX33" fmla="*/ 295222 w 950315"/>
                <a:gd name="connsiteY33" fmla="*/ 0 h 928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0315" h="928048">
                  <a:moveTo>
                    <a:pt x="213336" y="218364"/>
                  </a:moveTo>
                  <a:cubicBezTo>
                    <a:pt x="231533" y="191069"/>
                    <a:pt x="257553" y="167599"/>
                    <a:pt x="267927" y="136478"/>
                  </a:cubicBezTo>
                  <a:cubicBezTo>
                    <a:pt x="272476" y="122830"/>
                    <a:pt x="273595" y="107505"/>
                    <a:pt x="281575" y="95535"/>
                  </a:cubicBezTo>
                  <a:cubicBezTo>
                    <a:pt x="292281" y="79476"/>
                    <a:pt x="310162" y="69419"/>
                    <a:pt x="322518" y="54591"/>
                  </a:cubicBezTo>
                  <a:cubicBezTo>
                    <a:pt x="333018" y="41990"/>
                    <a:pt x="337005" y="23894"/>
                    <a:pt x="349813" y="13648"/>
                  </a:cubicBezTo>
                  <a:cubicBezTo>
                    <a:pt x="361047" y="4661"/>
                    <a:pt x="377109" y="4549"/>
                    <a:pt x="390757" y="0"/>
                  </a:cubicBezTo>
                  <a:lnTo>
                    <a:pt x="691007" y="13648"/>
                  </a:lnTo>
                  <a:cubicBezTo>
                    <a:pt x="736638" y="16500"/>
                    <a:pt x="783787" y="13851"/>
                    <a:pt x="827485" y="27296"/>
                  </a:cubicBezTo>
                  <a:cubicBezTo>
                    <a:pt x="845932" y="32972"/>
                    <a:pt x="854780" y="54591"/>
                    <a:pt x="868428" y="68239"/>
                  </a:cubicBezTo>
                  <a:cubicBezTo>
                    <a:pt x="900439" y="164271"/>
                    <a:pt x="858771" y="45703"/>
                    <a:pt x="909372" y="163773"/>
                  </a:cubicBezTo>
                  <a:cubicBezTo>
                    <a:pt x="923392" y="196487"/>
                    <a:pt x="926777" y="224692"/>
                    <a:pt x="936667" y="259308"/>
                  </a:cubicBezTo>
                  <a:cubicBezTo>
                    <a:pt x="940619" y="273140"/>
                    <a:pt x="945766" y="286603"/>
                    <a:pt x="950315" y="300251"/>
                  </a:cubicBezTo>
                  <a:cubicBezTo>
                    <a:pt x="945766" y="395785"/>
                    <a:pt x="948530" y="491950"/>
                    <a:pt x="936667" y="586854"/>
                  </a:cubicBezTo>
                  <a:cubicBezTo>
                    <a:pt x="934633" y="603130"/>
                    <a:pt x="922180" y="617551"/>
                    <a:pt x="909372" y="627797"/>
                  </a:cubicBezTo>
                  <a:cubicBezTo>
                    <a:pt x="898138" y="636784"/>
                    <a:pt x="882076" y="636896"/>
                    <a:pt x="868428" y="641445"/>
                  </a:cubicBezTo>
                  <a:cubicBezTo>
                    <a:pt x="730451" y="848412"/>
                    <a:pt x="879794" y="635994"/>
                    <a:pt x="772894" y="764275"/>
                  </a:cubicBezTo>
                  <a:cubicBezTo>
                    <a:pt x="762393" y="776876"/>
                    <a:pt x="757197" y="793620"/>
                    <a:pt x="745599" y="805218"/>
                  </a:cubicBezTo>
                  <a:cubicBezTo>
                    <a:pt x="719141" y="831676"/>
                    <a:pt x="697013" y="835061"/>
                    <a:pt x="663712" y="846161"/>
                  </a:cubicBezTo>
                  <a:cubicBezTo>
                    <a:pt x="650064" y="855260"/>
                    <a:pt x="637910" y="867148"/>
                    <a:pt x="622769" y="873457"/>
                  </a:cubicBezTo>
                  <a:cubicBezTo>
                    <a:pt x="516095" y="917905"/>
                    <a:pt x="507875" y="913266"/>
                    <a:pt x="404404" y="928048"/>
                  </a:cubicBezTo>
                  <a:cubicBezTo>
                    <a:pt x="336165" y="923499"/>
                    <a:pt x="267241" y="925066"/>
                    <a:pt x="199688" y="914400"/>
                  </a:cubicBezTo>
                  <a:cubicBezTo>
                    <a:pt x="179592" y="911227"/>
                    <a:pt x="162543" y="897572"/>
                    <a:pt x="145097" y="887105"/>
                  </a:cubicBezTo>
                  <a:cubicBezTo>
                    <a:pt x="116967" y="870227"/>
                    <a:pt x="63210" y="832514"/>
                    <a:pt x="63210" y="832514"/>
                  </a:cubicBezTo>
                  <a:cubicBezTo>
                    <a:pt x="0" y="737695"/>
                    <a:pt x="26402" y="795304"/>
                    <a:pt x="49563" y="586854"/>
                  </a:cubicBezTo>
                  <a:cubicBezTo>
                    <a:pt x="51152" y="572556"/>
                    <a:pt x="53038" y="556083"/>
                    <a:pt x="63210" y="545911"/>
                  </a:cubicBezTo>
                  <a:cubicBezTo>
                    <a:pt x="117372" y="491749"/>
                    <a:pt x="138047" y="493083"/>
                    <a:pt x="199688" y="477672"/>
                  </a:cubicBezTo>
                  <a:cubicBezTo>
                    <a:pt x="213336" y="468573"/>
                    <a:pt x="225960" y="457711"/>
                    <a:pt x="240631" y="450376"/>
                  </a:cubicBezTo>
                  <a:cubicBezTo>
                    <a:pt x="353640" y="393872"/>
                    <a:pt x="205182" y="487659"/>
                    <a:pt x="322518" y="409433"/>
                  </a:cubicBezTo>
                  <a:cubicBezTo>
                    <a:pt x="331616" y="395785"/>
                    <a:pt x="342478" y="383161"/>
                    <a:pt x="349813" y="368490"/>
                  </a:cubicBezTo>
                  <a:cubicBezTo>
                    <a:pt x="375103" y="317910"/>
                    <a:pt x="369017" y="257529"/>
                    <a:pt x="349813" y="204717"/>
                  </a:cubicBezTo>
                  <a:cubicBezTo>
                    <a:pt x="344208" y="189302"/>
                    <a:pt x="322518" y="186520"/>
                    <a:pt x="308870" y="177421"/>
                  </a:cubicBezTo>
                  <a:cubicBezTo>
                    <a:pt x="298860" y="162405"/>
                    <a:pt x="264604" y="118801"/>
                    <a:pt x="267927" y="95535"/>
                  </a:cubicBezTo>
                  <a:cubicBezTo>
                    <a:pt x="270804" y="75395"/>
                    <a:pt x="289633" y="60506"/>
                    <a:pt x="295222" y="40944"/>
                  </a:cubicBezTo>
                  <a:cubicBezTo>
                    <a:pt x="298971" y="27821"/>
                    <a:pt x="295222" y="13648"/>
                    <a:pt x="295222" y="0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643042" y="3286124"/>
              <a:ext cx="777923" cy="671713"/>
            </a:xfrm>
            <a:custGeom>
              <a:avLst/>
              <a:gdLst>
                <a:gd name="connsiteX0" fmla="*/ 163773 w 777923"/>
                <a:gd name="connsiteY0" fmla="*/ 194041 h 671713"/>
                <a:gd name="connsiteX1" fmla="*/ 191069 w 777923"/>
                <a:gd name="connsiteY1" fmla="*/ 112155 h 671713"/>
                <a:gd name="connsiteX2" fmla="*/ 272956 w 777923"/>
                <a:gd name="connsiteY2" fmla="*/ 43916 h 671713"/>
                <a:gd name="connsiteX3" fmla="*/ 313899 w 777923"/>
                <a:gd name="connsiteY3" fmla="*/ 30268 h 671713"/>
                <a:gd name="connsiteX4" fmla="*/ 668741 w 777923"/>
                <a:gd name="connsiteY4" fmla="*/ 71212 h 671713"/>
                <a:gd name="connsiteX5" fmla="*/ 709684 w 777923"/>
                <a:gd name="connsiteY5" fmla="*/ 98507 h 671713"/>
                <a:gd name="connsiteX6" fmla="*/ 764275 w 777923"/>
                <a:gd name="connsiteY6" fmla="*/ 221337 h 671713"/>
                <a:gd name="connsiteX7" fmla="*/ 777923 w 777923"/>
                <a:gd name="connsiteY7" fmla="*/ 262280 h 671713"/>
                <a:gd name="connsiteX8" fmla="*/ 736979 w 777923"/>
                <a:gd name="connsiteY8" fmla="*/ 494292 h 671713"/>
                <a:gd name="connsiteX9" fmla="*/ 696036 w 777923"/>
                <a:gd name="connsiteY9" fmla="*/ 535235 h 671713"/>
                <a:gd name="connsiteX10" fmla="*/ 641445 w 777923"/>
                <a:gd name="connsiteY10" fmla="*/ 603474 h 671713"/>
                <a:gd name="connsiteX11" fmla="*/ 614150 w 777923"/>
                <a:gd name="connsiteY11" fmla="*/ 644418 h 671713"/>
                <a:gd name="connsiteX12" fmla="*/ 532263 w 777923"/>
                <a:gd name="connsiteY12" fmla="*/ 671713 h 671713"/>
                <a:gd name="connsiteX13" fmla="*/ 177421 w 777923"/>
                <a:gd name="connsiteY13" fmla="*/ 658065 h 671713"/>
                <a:gd name="connsiteX14" fmla="*/ 95535 w 777923"/>
                <a:gd name="connsiteY14" fmla="*/ 630770 h 671713"/>
                <a:gd name="connsiteX15" fmla="*/ 54591 w 777923"/>
                <a:gd name="connsiteY15" fmla="*/ 589827 h 671713"/>
                <a:gd name="connsiteX16" fmla="*/ 0 w 777923"/>
                <a:gd name="connsiteY16" fmla="*/ 439701 h 671713"/>
                <a:gd name="connsiteX17" fmla="*/ 27296 w 777923"/>
                <a:gd name="connsiteY17" fmla="*/ 275928 h 671713"/>
                <a:gd name="connsiteX18" fmla="*/ 68239 w 777923"/>
                <a:gd name="connsiteY18" fmla="*/ 262280 h 671713"/>
                <a:gd name="connsiteX19" fmla="*/ 122830 w 777923"/>
                <a:gd name="connsiteY19" fmla="*/ 234985 h 671713"/>
                <a:gd name="connsiteX20" fmla="*/ 177421 w 777923"/>
                <a:gd name="connsiteY20" fmla="*/ 194041 h 671713"/>
                <a:gd name="connsiteX21" fmla="*/ 218365 w 777923"/>
                <a:gd name="connsiteY21" fmla="*/ 112155 h 671713"/>
                <a:gd name="connsiteX22" fmla="*/ 218365 w 777923"/>
                <a:gd name="connsiteY22" fmla="*/ 71212 h 67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923" h="671713">
                  <a:moveTo>
                    <a:pt x="163773" y="194041"/>
                  </a:moveTo>
                  <a:cubicBezTo>
                    <a:pt x="172872" y="166746"/>
                    <a:pt x="170724" y="132500"/>
                    <a:pt x="191069" y="112155"/>
                  </a:cubicBezTo>
                  <a:cubicBezTo>
                    <a:pt x="221253" y="81971"/>
                    <a:pt x="234953" y="62918"/>
                    <a:pt x="272956" y="43916"/>
                  </a:cubicBezTo>
                  <a:cubicBezTo>
                    <a:pt x="285823" y="37482"/>
                    <a:pt x="300251" y="34817"/>
                    <a:pt x="313899" y="30268"/>
                  </a:cubicBezTo>
                  <a:cubicBezTo>
                    <a:pt x="538050" y="40457"/>
                    <a:pt x="544121" y="0"/>
                    <a:pt x="668741" y="71212"/>
                  </a:cubicBezTo>
                  <a:cubicBezTo>
                    <a:pt x="682982" y="79350"/>
                    <a:pt x="696036" y="89409"/>
                    <a:pt x="709684" y="98507"/>
                  </a:cubicBezTo>
                  <a:cubicBezTo>
                    <a:pt x="752939" y="163390"/>
                    <a:pt x="731792" y="123889"/>
                    <a:pt x="764275" y="221337"/>
                  </a:cubicBezTo>
                  <a:lnTo>
                    <a:pt x="777923" y="262280"/>
                  </a:lnTo>
                  <a:cubicBezTo>
                    <a:pt x="776754" y="275137"/>
                    <a:pt x="771528" y="459743"/>
                    <a:pt x="736979" y="494292"/>
                  </a:cubicBezTo>
                  <a:lnTo>
                    <a:pt x="696036" y="535235"/>
                  </a:lnTo>
                  <a:cubicBezTo>
                    <a:pt x="669466" y="614946"/>
                    <a:pt x="703178" y="541740"/>
                    <a:pt x="641445" y="603474"/>
                  </a:cubicBezTo>
                  <a:cubicBezTo>
                    <a:pt x="629847" y="615073"/>
                    <a:pt x="628059" y="635725"/>
                    <a:pt x="614150" y="644418"/>
                  </a:cubicBezTo>
                  <a:cubicBezTo>
                    <a:pt x="589751" y="659667"/>
                    <a:pt x="532263" y="671713"/>
                    <a:pt x="532263" y="671713"/>
                  </a:cubicBezTo>
                  <a:cubicBezTo>
                    <a:pt x="413982" y="667164"/>
                    <a:pt x="295272" y="669113"/>
                    <a:pt x="177421" y="658065"/>
                  </a:cubicBezTo>
                  <a:cubicBezTo>
                    <a:pt x="148775" y="655379"/>
                    <a:pt x="95535" y="630770"/>
                    <a:pt x="95535" y="630770"/>
                  </a:cubicBezTo>
                  <a:cubicBezTo>
                    <a:pt x="81887" y="617122"/>
                    <a:pt x="65809" y="605533"/>
                    <a:pt x="54591" y="589827"/>
                  </a:cubicBezTo>
                  <a:cubicBezTo>
                    <a:pt x="24517" y="547724"/>
                    <a:pt x="13299" y="486246"/>
                    <a:pt x="0" y="439701"/>
                  </a:cubicBezTo>
                  <a:cubicBezTo>
                    <a:pt x="9099" y="385110"/>
                    <a:pt x="7429" y="327583"/>
                    <a:pt x="27296" y="275928"/>
                  </a:cubicBezTo>
                  <a:cubicBezTo>
                    <a:pt x="32460" y="262501"/>
                    <a:pt x="55016" y="267947"/>
                    <a:pt x="68239" y="262280"/>
                  </a:cubicBezTo>
                  <a:cubicBezTo>
                    <a:pt x="86939" y="254266"/>
                    <a:pt x="105578" y="245768"/>
                    <a:pt x="122830" y="234985"/>
                  </a:cubicBezTo>
                  <a:cubicBezTo>
                    <a:pt x="142119" y="222929"/>
                    <a:pt x="161337" y="210125"/>
                    <a:pt x="177421" y="194041"/>
                  </a:cubicBezTo>
                  <a:cubicBezTo>
                    <a:pt x="196284" y="175178"/>
                    <a:pt x="213925" y="138796"/>
                    <a:pt x="218365" y="112155"/>
                  </a:cubicBezTo>
                  <a:cubicBezTo>
                    <a:pt x="220609" y="98693"/>
                    <a:pt x="218365" y="84860"/>
                    <a:pt x="218365" y="71212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00166" y="2214554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652566" y="2366954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804966" y="2143116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57356" y="2285992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71670" y="2428868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00232" y="2143116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28728" y="2357430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04966" y="3786190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43108" y="3786190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14546" y="3571876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00232" y="3500438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28794" y="3643314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43108" y="3429000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071670" y="3643314"/>
              <a:ext cx="71438" cy="7143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714480" y="3643314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57554" y="2928934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09954" y="2857496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28992" y="2571744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43306" y="2643182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662354" y="2357430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14754" y="2581268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14678" y="2795582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67078" y="2714620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428992" y="2357430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392" y="2509830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28728" y="4357694"/>
              <a:ext cx="2191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Semantic Embedding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214414" y="1571612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Aluminum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26539" y="1724012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Copper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643042" y="2928934"/>
              <a:ext cx="705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Grass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85218" y="1571612"/>
            <a:ext cx="3472995" cy="2786082"/>
            <a:chOff x="4786314" y="1571612"/>
            <a:chExt cx="3571900" cy="3155414"/>
          </a:xfrm>
        </p:grpSpPr>
        <p:sp>
          <p:nvSpPr>
            <p:cNvPr id="77" name="Freeform 76"/>
            <p:cNvSpPr/>
            <p:nvPr/>
          </p:nvSpPr>
          <p:spPr>
            <a:xfrm>
              <a:off x="4905005" y="3429000"/>
              <a:ext cx="1142431" cy="620059"/>
            </a:xfrm>
            <a:custGeom>
              <a:avLst/>
              <a:gdLst>
                <a:gd name="connsiteX0" fmla="*/ 152770 w 1142431"/>
                <a:gd name="connsiteY0" fmla="*/ 523875 h 620059"/>
                <a:gd name="connsiteX1" fmla="*/ 86095 w 1142431"/>
                <a:gd name="connsiteY1" fmla="*/ 495300 h 620059"/>
                <a:gd name="connsiteX2" fmla="*/ 67045 w 1142431"/>
                <a:gd name="connsiteY2" fmla="*/ 457200 h 620059"/>
                <a:gd name="connsiteX3" fmla="*/ 19420 w 1142431"/>
                <a:gd name="connsiteY3" fmla="*/ 400050 h 620059"/>
                <a:gd name="connsiteX4" fmla="*/ 9895 w 1142431"/>
                <a:gd name="connsiteY4" fmla="*/ 352425 h 620059"/>
                <a:gd name="connsiteX5" fmla="*/ 370 w 1142431"/>
                <a:gd name="connsiteY5" fmla="*/ 323850 h 620059"/>
                <a:gd name="connsiteX6" fmla="*/ 9895 w 1142431"/>
                <a:gd name="connsiteY6" fmla="*/ 219075 h 620059"/>
                <a:gd name="connsiteX7" fmla="*/ 76570 w 1142431"/>
                <a:gd name="connsiteY7" fmla="*/ 142875 h 620059"/>
                <a:gd name="connsiteX8" fmla="*/ 95620 w 1142431"/>
                <a:gd name="connsiteY8" fmla="*/ 114300 h 620059"/>
                <a:gd name="connsiteX9" fmla="*/ 152770 w 1142431"/>
                <a:gd name="connsiteY9" fmla="*/ 76200 h 620059"/>
                <a:gd name="connsiteX10" fmla="*/ 181345 w 1142431"/>
                <a:gd name="connsiteY10" fmla="*/ 57150 h 620059"/>
                <a:gd name="connsiteX11" fmla="*/ 238495 w 1142431"/>
                <a:gd name="connsiteY11" fmla="*/ 38100 h 620059"/>
                <a:gd name="connsiteX12" fmla="*/ 267070 w 1142431"/>
                <a:gd name="connsiteY12" fmla="*/ 28575 h 620059"/>
                <a:gd name="connsiteX13" fmla="*/ 705220 w 1142431"/>
                <a:gd name="connsiteY13" fmla="*/ 0 h 620059"/>
                <a:gd name="connsiteX14" fmla="*/ 990970 w 1142431"/>
                <a:gd name="connsiteY14" fmla="*/ 9525 h 620059"/>
                <a:gd name="connsiteX15" fmla="*/ 1019545 w 1142431"/>
                <a:gd name="connsiteY15" fmla="*/ 19050 h 620059"/>
                <a:gd name="connsiteX16" fmla="*/ 1048120 w 1142431"/>
                <a:gd name="connsiteY16" fmla="*/ 57150 h 620059"/>
                <a:gd name="connsiteX17" fmla="*/ 1076695 w 1142431"/>
                <a:gd name="connsiteY17" fmla="*/ 85725 h 620059"/>
                <a:gd name="connsiteX18" fmla="*/ 1105270 w 1142431"/>
                <a:gd name="connsiteY18" fmla="*/ 171450 h 620059"/>
                <a:gd name="connsiteX19" fmla="*/ 1114795 w 1142431"/>
                <a:gd name="connsiteY19" fmla="*/ 200025 h 620059"/>
                <a:gd name="connsiteX20" fmla="*/ 1124320 w 1142431"/>
                <a:gd name="connsiteY20" fmla="*/ 228600 h 620059"/>
                <a:gd name="connsiteX21" fmla="*/ 1133845 w 1142431"/>
                <a:gd name="connsiteY21" fmla="*/ 266700 h 620059"/>
                <a:gd name="connsiteX22" fmla="*/ 1105270 w 1142431"/>
                <a:gd name="connsiteY22" fmla="*/ 409575 h 620059"/>
                <a:gd name="connsiteX23" fmla="*/ 971920 w 1142431"/>
                <a:gd name="connsiteY23" fmla="*/ 447675 h 620059"/>
                <a:gd name="connsiteX24" fmla="*/ 943345 w 1142431"/>
                <a:gd name="connsiteY24" fmla="*/ 457200 h 620059"/>
                <a:gd name="connsiteX25" fmla="*/ 914770 w 1142431"/>
                <a:gd name="connsiteY25" fmla="*/ 476250 h 620059"/>
                <a:gd name="connsiteX26" fmla="*/ 781420 w 1142431"/>
                <a:gd name="connsiteY26" fmla="*/ 504825 h 620059"/>
                <a:gd name="connsiteX27" fmla="*/ 743320 w 1142431"/>
                <a:gd name="connsiteY27" fmla="*/ 514350 h 620059"/>
                <a:gd name="connsiteX28" fmla="*/ 676645 w 1142431"/>
                <a:gd name="connsiteY28" fmla="*/ 523875 h 620059"/>
                <a:gd name="connsiteX29" fmla="*/ 619495 w 1142431"/>
                <a:gd name="connsiteY29" fmla="*/ 542925 h 620059"/>
                <a:gd name="connsiteX30" fmla="*/ 590920 w 1142431"/>
                <a:gd name="connsiteY30" fmla="*/ 552450 h 620059"/>
                <a:gd name="connsiteX31" fmla="*/ 143245 w 1142431"/>
                <a:gd name="connsiteY31" fmla="*/ 523875 h 620059"/>
                <a:gd name="connsiteX32" fmla="*/ 152770 w 1142431"/>
                <a:gd name="connsiteY32" fmla="*/ 523875 h 62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42431" h="620059">
                  <a:moveTo>
                    <a:pt x="152770" y="523875"/>
                  </a:moveTo>
                  <a:cubicBezTo>
                    <a:pt x="143245" y="519112"/>
                    <a:pt x="103405" y="516072"/>
                    <a:pt x="86095" y="495300"/>
                  </a:cubicBezTo>
                  <a:cubicBezTo>
                    <a:pt x="77005" y="484392"/>
                    <a:pt x="74090" y="469528"/>
                    <a:pt x="67045" y="457200"/>
                  </a:cubicBezTo>
                  <a:cubicBezTo>
                    <a:pt x="49364" y="426258"/>
                    <a:pt x="45687" y="426317"/>
                    <a:pt x="19420" y="400050"/>
                  </a:cubicBezTo>
                  <a:cubicBezTo>
                    <a:pt x="16245" y="384175"/>
                    <a:pt x="13822" y="368131"/>
                    <a:pt x="9895" y="352425"/>
                  </a:cubicBezTo>
                  <a:cubicBezTo>
                    <a:pt x="7460" y="342685"/>
                    <a:pt x="370" y="333890"/>
                    <a:pt x="370" y="323850"/>
                  </a:cubicBezTo>
                  <a:cubicBezTo>
                    <a:pt x="370" y="288781"/>
                    <a:pt x="0" y="252719"/>
                    <a:pt x="9895" y="219075"/>
                  </a:cubicBezTo>
                  <a:cubicBezTo>
                    <a:pt x="23447" y="172999"/>
                    <a:pt x="44394" y="164326"/>
                    <a:pt x="76570" y="142875"/>
                  </a:cubicBezTo>
                  <a:cubicBezTo>
                    <a:pt x="82920" y="133350"/>
                    <a:pt x="87005" y="121838"/>
                    <a:pt x="95620" y="114300"/>
                  </a:cubicBezTo>
                  <a:cubicBezTo>
                    <a:pt x="112850" y="99223"/>
                    <a:pt x="133720" y="88900"/>
                    <a:pt x="152770" y="76200"/>
                  </a:cubicBezTo>
                  <a:cubicBezTo>
                    <a:pt x="162295" y="69850"/>
                    <a:pt x="170485" y="60770"/>
                    <a:pt x="181345" y="57150"/>
                  </a:cubicBezTo>
                  <a:lnTo>
                    <a:pt x="238495" y="38100"/>
                  </a:lnTo>
                  <a:cubicBezTo>
                    <a:pt x="248020" y="34925"/>
                    <a:pt x="257051" y="29228"/>
                    <a:pt x="267070" y="28575"/>
                  </a:cubicBezTo>
                  <a:lnTo>
                    <a:pt x="705220" y="0"/>
                  </a:lnTo>
                  <a:cubicBezTo>
                    <a:pt x="800470" y="3175"/>
                    <a:pt x="895842" y="3760"/>
                    <a:pt x="990970" y="9525"/>
                  </a:cubicBezTo>
                  <a:cubicBezTo>
                    <a:pt x="1000992" y="10132"/>
                    <a:pt x="1011832" y="12622"/>
                    <a:pt x="1019545" y="19050"/>
                  </a:cubicBezTo>
                  <a:cubicBezTo>
                    <a:pt x="1031741" y="29213"/>
                    <a:pt x="1037789" y="45097"/>
                    <a:pt x="1048120" y="57150"/>
                  </a:cubicBezTo>
                  <a:cubicBezTo>
                    <a:pt x="1056886" y="67377"/>
                    <a:pt x="1067170" y="76200"/>
                    <a:pt x="1076695" y="85725"/>
                  </a:cubicBezTo>
                  <a:lnTo>
                    <a:pt x="1105270" y="171450"/>
                  </a:lnTo>
                  <a:lnTo>
                    <a:pt x="1114795" y="200025"/>
                  </a:lnTo>
                  <a:cubicBezTo>
                    <a:pt x="1117970" y="209550"/>
                    <a:pt x="1121885" y="218860"/>
                    <a:pt x="1124320" y="228600"/>
                  </a:cubicBezTo>
                  <a:lnTo>
                    <a:pt x="1133845" y="266700"/>
                  </a:lnTo>
                  <a:cubicBezTo>
                    <a:pt x="1133712" y="268301"/>
                    <a:pt x="1142431" y="386350"/>
                    <a:pt x="1105270" y="409575"/>
                  </a:cubicBezTo>
                  <a:cubicBezTo>
                    <a:pt x="1084303" y="422679"/>
                    <a:pt x="988039" y="442302"/>
                    <a:pt x="971920" y="447675"/>
                  </a:cubicBezTo>
                  <a:cubicBezTo>
                    <a:pt x="962395" y="450850"/>
                    <a:pt x="952325" y="452710"/>
                    <a:pt x="943345" y="457200"/>
                  </a:cubicBezTo>
                  <a:cubicBezTo>
                    <a:pt x="933106" y="462320"/>
                    <a:pt x="925399" y="471998"/>
                    <a:pt x="914770" y="476250"/>
                  </a:cubicBezTo>
                  <a:cubicBezTo>
                    <a:pt x="856275" y="499648"/>
                    <a:pt x="842065" y="493799"/>
                    <a:pt x="781420" y="504825"/>
                  </a:cubicBezTo>
                  <a:cubicBezTo>
                    <a:pt x="768540" y="507167"/>
                    <a:pt x="756200" y="512008"/>
                    <a:pt x="743320" y="514350"/>
                  </a:cubicBezTo>
                  <a:cubicBezTo>
                    <a:pt x="721231" y="518366"/>
                    <a:pt x="698870" y="520700"/>
                    <a:pt x="676645" y="523875"/>
                  </a:cubicBezTo>
                  <a:lnTo>
                    <a:pt x="619495" y="542925"/>
                  </a:lnTo>
                  <a:lnTo>
                    <a:pt x="590920" y="552450"/>
                  </a:lnTo>
                  <a:cubicBezTo>
                    <a:pt x="362962" y="547269"/>
                    <a:pt x="271491" y="620059"/>
                    <a:pt x="143245" y="523875"/>
                  </a:cubicBezTo>
                  <a:cubicBezTo>
                    <a:pt x="139653" y="521181"/>
                    <a:pt x="162295" y="528638"/>
                    <a:pt x="152770" y="523875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86314" y="1571612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00826" y="1863329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653226" y="2015729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05626" y="1791891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858016" y="1934767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72330" y="2077643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000892" y="1791891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29388" y="2006205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91114" y="3786190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429256" y="3786190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715008" y="3614543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286380" y="3543105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14942" y="3685981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500694" y="3500438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500694" y="3685981"/>
              <a:ext cx="71438" cy="7143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00628" y="3685981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643834" y="3001018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500958" y="2867666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715272" y="2429514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867672" y="2581914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 flipH="1" flipV="1">
              <a:off x="7607177" y="2740523"/>
              <a:ext cx="368590" cy="1733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V="1">
              <a:off x="7776248" y="2490490"/>
              <a:ext cx="101886" cy="1018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77"/>
            <p:cNvSpPr/>
            <p:nvPr/>
          </p:nvSpPr>
          <p:spPr>
            <a:xfrm>
              <a:off x="6332615" y="1695446"/>
              <a:ext cx="992110" cy="601613"/>
            </a:xfrm>
            <a:custGeom>
              <a:avLst/>
              <a:gdLst>
                <a:gd name="connsiteX0" fmla="*/ 211060 w 992110"/>
                <a:gd name="connsiteY0" fmla="*/ 561975 h 601613"/>
                <a:gd name="connsiteX1" fmla="*/ 163435 w 992110"/>
                <a:gd name="connsiteY1" fmla="*/ 552450 h 601613"/>
                <a:gd name="connsiteX2" fmla="*/ 134860 w 992110"/>
                <a:gd name="connsiteY2" fmla="*/ 533400 h 601613"/>
                <a:gd name="connsiteX3" fmla="*/ 96760 w 992110"/>
                <a:gd name="connsiteY3" fmla="*/ 514350 h 601613"/>
                <a:gd name="connsiteX4" fmla="*/ 58660 w 992110"/>
                <a:gd name="connsiteY4" fmla="*/ 457200 h 601613"/>
                <a:gd name="connsiteX5" fmla="*/ 49135 w 992110"/>
                <a:gd name="connsiteY5" fmla="*/ 428625 h 601613"/>
                <a:gd name="connsiteX6" fmla="*/ 20560 w 992110"/>
                <a:gd name="connsiteY6" fmla="*/ 390525 h 601613"/>
                <a:gd name="connsiteX7" fmla="*/ 1510 w 992110"/>
                <a:gd name="connsiteY7" fmla="*/ 352425 h 601613"/>
                <a:gd name="connsiteX8" fmla="*/ 20560 w 992110"/>
                <a:gd name="connsiteY8" fmla="*/ 200025 h 601613"/>
                <a:gd name="connsiteX9" fmla="*/ 39610 w 992110"/>
                <a:gd name="connsiteY9" fmla="*/ 171450 h 601613"/>
                <a:gd name="connsiteX10" fmla="*/ 77710 w 992110"/>
                <a:gd name="connsiteY10" fmla="*/ 123825 h 601613"/>
                <a:gd name="connsiteX11" fmla="*/ 96760 w 992110"/>
                <a:gd name="connsiteY11" fmla="*/ 85725 h 601613"/>
                <a:gd name="connsiteX12" fmla="*/ 153910 w 992110"/>
                <a:gd name="connsiteY12" fmla="*/ 66675 h 601613"/>
                <a:gd name="connsiteX13" fmla="*/ 392035 w 992110"/>
                <a:gd name="connsiteY13" fmla="*/ 57150 h 601613"/>
                <a:gd name="connsiteX14" fmla="*/ 449185 w 992110"/>
                <a:gd name="connsiteY14" fmla="*/ 47625 h 601613"/>
                <a:gd name="connsiteX15" fmla="*/ 477760 w 992110"/>
                <a:gd name="connsiteY15" fmla="*/ 38100 h 601613"/>
                <a:gd name="connsiteX16" fmla="*/ 544435 w 992110"/>
                <a:gd name="connsiteY16" fmla="*/ 19050 h 601613"/>
                <a:gd name="connsiteX17" fmla="*/ 677785 w 992110"/>
                <a:gd name="connsiteY17" fmla="*/ 0 h 601613"/>
                <a:gd name="connsiteX18" fmla="*/ 763510 w 992110"/>
                <a:gd name="connsiteY18" fmla="*/ 9525 h 601613"/>
                <a:gd name="connsiteX19" fmla="*/ 792085 w 992110"/>
                <a:gd name="connsiteY19" fmla="*/ 28575 h 601613"/>
                <a:gd name="connsiteX20" fmla="*/ 820660 w 992110"/>
                <a:gd name="connsiteY20" fmla="*/ 38100 h 601613"/>
                <a:gd name="connsiteX21" fmla="*/ 839710 w 992110"/>
                <a:gd name="connsiteY21" fmla="*/ 66675 h 601613"/>
                <a:gd name="connsiteX22" fmla="*/ 896860 w 992110"/>
                <a:gd name="connsiteY22" fmla="*/ 104775 h 601613"/>
                <a:gd name="connsiteX23" fmla="*/ 925435 w 992110"/>
                <a:gd name="connsiteY23" fmla="*/ 161925 h 601613"/>
                <a:gd name="connsiteX24" fmla="*/ 954010 w 992110"/>
                <a:gd name="connsiteY24" fmla="*/ 219075 h 601613"/>
                <a:gd name="connsiteX25" fmla="*/ 963535 w 992110"/>
                <a:gd name="connsiteY25" fmla="*/ 266700 h 601613"/>
                <a:gd name="connsiteX26" fmla="*/ 982585 w 992110"/>
                <a:gd name="connsiteY26" fmla="*/ 323850 h 601613"/>
                <a:gd name="connsiteX27" fmla="*/ 992110 w 992110"/>
                <a:gd name="connsiteY27" fmla="*/ 361950 h 601613"/>
                <a:gd name="connsiteX28" fmla="*/ 982585 w 992110"/>
                <a:gd name="connsiteY28" fmla="*/ 514350 h 601613"/>
                <a:gd name="connsiteX29" fmla="*/ 973060 w 992110"/>
                <a:gd name="connsiteY29" fmla="*/ 542925 h 601613"/>
                <a:gd name="connsiteX30" fmla="*/ 944485 w 992110"/>
                <a:gd name="connsiteY30" fmla="*/ 561975 h 601613"/>
                <a:gd name="connsiteX31" fmla="*/ 887335 w 992110"/>
                <a:gd name="connsiteY31" fmla="*/ 600075 h 601613"/>
                <a:gd name="connsiteX32" fmla="*/ 715885 w 992110"/>
                <a:gd name="connsiteY32" fmla="*/ 590550 h 601613"/>
                <a:gd name="connsiteX33" fmla="*/ 658735 w 992110"/>
                <a:gd name="connsiteY33" fmla="*/ 571500 h 601613"/>
                <a:gd name="connsiteX34" fmla="*/ 630160 w 992110"/>
                <a:gd name="connsiteY34" fmla="*/ 561975 h 601613"/>
                <a:gd name="connsiteX35" fmla="*/ 573010 w 992110"/>
                <a:gd name="connsiteY35" fmla="*/ 542925 h 601613"/>
                <a:gd name="connsiteX36" fmla="*/ 544435 w 992110"/>
                <a:gd name="connsiteY36" fmla="*/ 533400 h 601613"/>
                <a:gd name="connsiteX37" fmla="*/ 468235 w 992110"/>
                <a:gd name="connsiteY37" fmla="*/ 523875 h 601613"/>
                <a:gd name="connsiteX38" fmla="*/ 220585 w 992110"/>
                <a:gd name="connsiteY38" fmla="*/ 561975 h 601613"/>
                <a:gd name="connsiteX39" fmla="*/ 211060 w 992110"/>
                <a:gd name="connsiteY39" fmla="*/ 561975 h 60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92110" h="601613">
                  <a:moveTo>
                    <a:pt x="211060" y="561975"/>
                  </a:moveTo>
                  <a:cubicBezTo>
                    <a:pt x="201535" y="560388"/>
                    <a:pt x="178594" y="558134"/>
                    <a:pt x="163435" y="552450"/>
                  </a:cubicBezTo>
                  <a:cubicBezTo>
                    <a:pt x="152716" y="548430"/>
                    <a:pt x="144799" y="539080"/>
                    <a:pt x="134860" y="533400"/>
                  </a:cubicBezTo>
                  <a:cubicBezTo>
                    <a:pt x="122532" y="526355"/>
                    <a:pt x="109460" y="520700"/>
                    <a:pt x="96760" y="514350"/>
                  </a:cubicBezTo>
                  <a:cubicBezTo>
                    <a:pt x="84060" y="495300"/>
                    <a:pt x="65900" y="478920"/>
                    <a:pt x="58660" y="457200"/>
                  </a:cubicBezTo>
                  <a:cubicBezTo>
                    <a:pt x="55485" y="447675"/>
                    <a:pt x="54116" y="437342"/>
                    <a:pt x="49135" y="428625"/>
                  </a:cubicBezTo>
                  <a:cubicBezTo>
                    <a:pt x="41259" y="414842"/>
                    <a:pt x="28974" y="403987"/>
                    <a:pt x="20560" y="390525"/>
                  </a:cubicBezTo>
                  <a:cubicBezTo>
                    <a:pt x="13035" y="378484"/>
                    <a:pt x="7860" y="365125"/>
                    <a:pt x="1510" y="352425"/>
                  </a:cubicBezTo>
                  <a:cubicBezTo>
                    <a:pt x="3328" y="328791"/>
                    <a:pt x="0" y="241145"/>
                    <a:pt x="20560" y="200025"/>
                  </a:cubicBezTo>
                  <a:cubicBezTo>
                    <a:pt x="25680" y="189786"/>
                    <a:pt x="34490" y="181689"/>
                    <a:pt x="39610" y="171450"/>
                  </a:cubicBezTo>
                  <a:cubicBezTo>
                    <a:pt x="62614" y="125442"/>
                    <a:pt x="29540" y="155938"/>
                    <a:pt x="77710" y="123825"/>
                  </a:cubicBezTo>
                  <a:cubicBezTo>
                    <a:pt x="84060" y="111125"/>
                    <a:pt x="85401" y="94244"/>
                    <a:pt x="96760" y="85725"/>
                  </a:cubicBezTo>
                  <a:cubicBezTo>
                    <a:pt x="112824" y="73677"/>
                    <a:pt x="133846" y="67478"/>
                    <a:pt x="153910" y="66675"/>
                  </a:cubicBezTo>
                  <a:lnTo>
                    <a:pt x="392035" y="57150"/>
                  </a:lnTo>
                  <a:cubicBezTo>
                    <a:pt x="411085" y="53975"/>
                    <a:pt x="430332" y="51815"/>
                    <a:pt x="449185" y="47625"/>
                  </a:cubicBezTo>
                  <a:cubicBezTo>
                    <a:pt x="458986" y="45447"/>
                    <a:pt x="468143" y="40985"/>
                    <a:pt x="477760" y="38100"/>
                  </a:cubicBezTo>
                  <a:cubicBezTo>
                    <a:pt x="499900" y="31458"/>
                    <a:pt x="522011" y="24656"/>
                    <a:pt x="544435" y="19050"/>
                  </a:cubicBezTo>
                  <a:cubicBezTo>
                    <a:pt x="592958" y="6919"/>
                    <a:pt x="624442" y="5927"/>
                    <a:pt x="677785" y="0"/>
                  </a:cubicBezTo>
                  <a:cubicBezTo>
                    <a:pt x="706360" y="3175"/>
                    <a:pt x="735618" y="2552"/>
                    <a:pt x="763510" y="9525"/>
                  </a:cubicBezTo>
                  <a:cubicBezTo>
                    <a:pt x="774616" y="12301"/>
                    <a:pt x="781846" y="23455"/>
                    <a:pt x="792085" y="28575"/>
                  </a:cubicBezTo>
                  <a:cubicBezTo>
                    <a:pt x="801065" y="33065"/>
                    <a:pt x="811135" y="34925"/>
                    <a:pt x="820660" y="38100"/>
                  </a:cubicBezTo>
                  <a:cubicBezTo>
                    <a:pt x="827010" y="47625"/>
                    <a:pt x="831095" y="59137"/>
                    <a:pt x="839710" y="66675"/>
                  </a:cubicBezTo>
                  <a:cubicBezTo>
                    <a:pt x="856940" y="81752"/>
                    <a:pt x="896860" y="104775"/>
                    <a:pt x="896860" y="104775"/>
                  </a:cubicBezTo>
                  <a:cubicBezTo>
                    <a:pt x="920801" y="176599"/>
                    <a:pt x="888506" y="88067"/>
                    <a:pt x="925435" y="161925"/>
                  </a:cubicBezTo>
                  <a:cubicBezTo>
                    <a:pt x="964870" y="240795"/>
                    <a:pt x="899415" y="137183"/>
                    <a:pt x="954010" y="219075"/>
                  </a:cubicBezTo>
                  <a:cubicBezTo>
                    <a:pt x="957185" y="234950"/>
                    <a:pt x="959275" y="251081"/>
                    <a:pt x="963535" y="266700"/>
                  </a:cubicBezTo>
                  <a:cubicBezTo>
                    <a:pt x="968819" y="286073"/>
                    <a:pt x="977715" y="304369"/>
                    <a:pt x="982585" y="323850"/>
                  </a:cubicBezTo>
                  <a:lnTo>
                    <a:pt x="992110" y="361950"/>
                  </a:lnTo>
                  <a:cubicBezTo>
                    <a:pt x="988935" y="412750"/>
                    <a:pt x="987913" y="463731"/>
                    <a:pt x="982585" y="514350"/>
                  </a:cubicBezTo>
                  <a:cubicBezTo>
                    <a:pt x="981534" y="524335"/>
                    <a:pt x="979332" y="535085"/>
                    <a:pt x="973060" y="542925"/>
                  </a:cubicBezTo>
                  <a:cubicBezTo>
                    <a:pt x="965909" y="551864"/>
                    <a:pt x="953279" y="554646"/>
                    <a:pt x="944485" y="561975"/>
                  </a:cubicBezTo>
                  <a:cubicBezTo>
                    <a:pt x="896919" y="601613"/>
                    <a:pt x="937553" y="583336"/>
                    <a:pt x="887335" y="600075"/>
                  </a:cubicBezTo>
                  <a:cubicBezTo>
                    <a:pt x="830185" y="596900"/>
                    <a:pt x="772681" y="597650"/>
                    <a:pt x="715885" y="590550"/>
                  </a:cubicBezTo>
                  <a:cubicBezTo>
                    <a:pt x="695960" y="588059"/>
                    <a:pt x="677785" y="577850"/>
                    <a:pt x="658735" y="571500"/>
                  </a:cubicBezTo>
                  <a:lnTo>
                    <a:pt x="630160" y="561975"/>
                  </a:lnTo>
                  <a:lnTo>
                    <a:pt x="573010" y="542925"/>
                  </a:lnTo>
                  <a:cubicBezTo>
                    <a:pt x="563485" y="539750"/>
                    <a:pt x="554398" y="534645"/>
                    <a:pt x="544435" y="533400"/>
                  </a:cubicBezTo>
                  <a:lnTo>
                    <a:pt x="468235" y="523875"/>
                  </a:lnTo>
                  <a:cubicBezTo>
                    <a:pt x="80222" y="539396"/>
                    <a:pt x="272907" y="457331"/>
                    <a:pt x="220585" y="561975"/>
                  </a:cubicBezTo>
                  <a:cubicBezTo>
                    <a:pt x="218577" y="565991"/>
                    <a:pt x="220585" y="563563"/>
                    <a:pt x="211060" y="561975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7227910" y="2247896"/>
              <a:ext cx="935015" cy="1009650"/>
            </a:xfrm>
            <a:custGeom>
              <a:avLst/>
              <a:gdLst>
                <a:gd name="connsiteX0" fmla="*/ 49190 w 935015"/>
                <a:gd name="connsiteY0" fmla="*/ 914400 h 1009650"/>
                <a:gd name="connsiteX1" fmla="*/ 20615 w 935015"/>
                <a:gd name="connsiteY1" fmla="*/ 723900 h 1009650"/>
                <a:gd name="connsiteX2" fmla="*/ 11090 w 935015"/>
                <a:gd name="connsiteY2" fmla="*/ 676275 h 1009650"/>
                <a:gd name="connsiteX3" fmla="*/ 1565 w 935015"/>
                <a:gd name="connsiteY3" fmla="*/ 609600 h 1009650"/>
                <a:gd name="connsiteX4" fmla="*/ 30140 w 935015"/>
                <a:gd name="connsiteY4" fmla="*/ 447675 h 1009650"/>
                <a:gd name="connsiteX5" fmla="*/ 30140 w 935015"/>
                <a:gd name="connsiteY5" fmla="*/ 447675 h 1009650"/>
                <a:gd name="connsiteX6" fmla="*/ 39665 w 935015"/>
                <a:gd name="connsiteY6" fmla="*/ 390525 h 1009650"/>
                <a:gd name="connsiteX7" fmla="*/ 87290 w 935015"/>
                <a:gd name="connsiteY7" fmla="*/ 333375 h 1009650"/>
                <a:gd name="connsiteX8" fmla="*/ 106340 w 935015"/>
                <a:gd name="connsiteY8" fmla="*/ 304800 h 1009650"/>
                <a:gd name="connsiteX9" fmla="*/ 173015 w 935015"/>
                <a:gd name="connsiteY9" fmla="*/ 266700 h 1009650"/>
                <a:gd name="connsiteX10" fmla="*/ 230165 w 935015"/>
                <a:gd name="connsiteY10" fmla="*/ 228600 h 1009650"/>
                <a:gd name="connsiteX11" fmla="*/ 296840 w 935015"/>
                <a:gd name="connsiteY11" fmla="*/ 180975 h 1009650"/>
                <a:gd name="connsiteX12" fmla="*/ 353990 w 935015"/>
                <a:gd name="connsiteY12" fmla="*/ 114300 h 1009650"/>
                <a:gd name="connsiteX13" fmla="*/ 382565 w 935015"/>
                <a:gd name="connsiteY13" fmla="*/ 95250 h 1009650"/>
                <a:gd name="connsiteX14" fmla="*/ 401615 w 935015"/>
                <a:gd name="connsiteY14" fmla="*/ 66675 h 1009650"/>
                <a:gd name="connsiteX15" fmla="*/ 468290 w 935015"/>
                <a:gd name="connsiteY15" fmla="*/ 38100 h 1009650"/>
                <a:gd name="connsiteX16" fmla="*/ 534965 w 935015"/>
                <a:gd name="connsiteY16" fmla="*/ 0 h 1009650"/>
                <a:gd name="connsiteX17" fmla="*/ 687365 w 935015"/>
                <a:gd name="connsiteY17" fmla="*/ 9525 h 1009650"/>
                <a:gd name="connsiteX18" fmla="*/ 725465 w 935015"/>
                <a:gd name="connsiteY18" fmla="*/ 19050 h 1009650"/>
                <a:gd name="connsiteX19" fmla="*/ 754040 w 935015"/>
                <a:gd name="connsiteY19" fmla="*/ 47625 h 1009650"/>
                <a:gd name="connsiteX20" fmla="*/ 782615 w 935015"/>
                <a:gd name="connsiteY20" fmla="*/ 66675 h 1009650"/>
                <a:gd name="connsiteX21" fmla="*/ 839765 w 935015"/>
                <a:gd name="connsiteY21" fmla="*/ 123825 h 1009650"/>
                <a:gd name="connsiteX22" fmla="*/ 868340 w 935015"/>
                <a:gd name="connsiteY22" fmla="*/ 152400 h 1009650"/>
                <a:gd name="connsiteX23" fmla="*/ 887390 w 935015"/>
                <a:gd name="connsiteY23" fmla="*/ 209550 h 1009650"/>
                <a:gd name="connsiteX24" fmla="*/ 906440 w 935015"/>
                <a:gd name="connsiteY24" fmla="*/ 238125 h 1009650"/>
                <a:gd name="connsiteX25" fmla="*/ 925490 w 935015"/>
                <a:gd name="connsiteY25" fmla="*/ 295275 h 1009650"/>
                <a:gd name="connsiteX26" fmla="*/ 935015 w 935015"/>
                <a:gd name="connsiteY26" fmla="*/ 323850 h 1009650"/>
                <a:gd name="connsiteX27" fmla="*/ 915965 w 935015"/>
                <a:gd name="connsiteY27" fmla="*/ 533400 h 1009650"/>
                <a:gd name="connsiteX28" fmla="*/ 896915 w 935015"/>
                <a:gd name="connsiteY28" fmla="*/ 590550 h 1009650"/>
                <a:gd name="connsiteX29" fmla="*/ 877865 w 935015"/>
                <a:gd name="connsiteY29" fmla="*/ 628650 h 1009650"/>
                <a:gd name="connsiteX30" fmla="*/ 858815 w 935015"/>
                <a:gd name="connsiteY30" fmla="*/ 657225 h 1009650"/>
                <a:gd name="connsiteX31" fmla="*/ 849290 w 935015"/>
                <a:gd name="connsiteY31" fmla="*/ 685800 h 1009650"/>
                <a:gd name="connsiteX32" fmla="*/ 801665 w 935015"/>
                <a:gd name="connsiteY32" fmla="*/ 742950 h 1009650"/>
                <a:gd name="connsiteX33" fmla="*/ 754040 w 935015"/>
                <a:gd name="connsiteY33" fmla="*/ 828675 h 1009650"/>
                <a:gd name="connsiteX34" fmla="*/ 744515 w 935015"/>
                <a:gd name="connsiteY34" fmla="*/ 857250 h 1009650"/>
                <a:gd name="connsiteX35" fmla="*/ 677840 w 935015"/>
                <a:gd name="connsiteY35" fmla="*/ 933450 h 1009650"/>
                <a:gd name="connsiteX36" fmla="*/ 649265 w 935015"/>
                <a:gd name="connsiteY36" fmla="*/ 942975 h 1009650"/>
                <a:gd name="connsiteX37" fmla="*/ 620690 w 935015"/>
                <a:gd name="connsiteY37" fmla="*/ 962025 h 1009650"/>
                <a:gd name="connsiteX38" fmla="*/ 563540 w 935015"/>
                <a:gd name="connsiteY38" fmla="*/ 981075 h 1009650"/>
                <a:gd name="connsiteX39" fmla="*/ 496865 w 935015"/>
                <a:gd name="connsiteY39" fmla="*/ 1009650 h 1009650"/>
                <a:gd name="connsiteX40" fmla="*/ 249215 w 935015"/>
                <a:gd name="connsiteY40" fmla="*/ 1000125 h 1009650"/>
                <a:gd name="connsiteX41" fmla="*/ 211115 w 935015"/>
                <a:gd name="connsiteY41" fmla="*/ 990600 h 1009650"/>
                <a:gd name="connsiteX42" fmla="*/ 163490 w 935015"/>
                <a:gd name="connsiteY42" fmla="*/ 981075 h 1009650"/>
                <a:gd name="connsiteX43" fmla="*/ 134915 w 935015"/>
                <a:gd name="connsiteY43" fmla="*/ 962025 h 1009650"/>
                <a:gd name="connsiteX44" fmla="*/ 49190 w 935015"/>
                <a:gd name="connsiteY44" fmla="*/ 91440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5015" h="1009650">
                  <a:moveTo>
                    <a:pt x="49190" y="914400"/>
                  </a:moveTo>
                  <a:cubicBezTo>
                    <a:pt x="30140" y="874712"/>
                    <a:pt x="41414" y="900689"/>
                    <a:pt x="20615" y="723900"/>
                  </a:cubicBezTo>
                  <a:cubicBezTo>
                    <a:pt x="18723" y="707822"/>
                    <a:pt x="13752" y="692244"/>
                    <a:pt x="11090" y="676275"/>
                  </a:cubicBezTo>
                  <a:cubicBezTo>
                    <a:pt x="7399" y="654130"/>
                    <a:pt x="4740" y="631825"/>
                    <a:pt x="1565" y="609600"/>
                  </a:cubicBezTo>
                  <a:cubicBezTo>
                    <a:pt x="12908" y="484827"/>
                    <a:pt x="0" y="538094"/>
                    <a:pt x="30140" y="447675"/>
                  </a:cubicBezTo>
                  <a:lnTo>
                    <a:pt x="30140" y="447675"/>
                  </a:lnTo>
                  <a:cubicBezTo>
                    <a:pt x="33315" y="428625"/>
                    <a:pt x="33558" y="408847"/>
                    <a:pt x="39665" y="390525"/>
                  </a:cubicBezTo>
                  <a:cubicBezTo>
                    <a:pt x="47548" y="366876"/>
                    <a:pt x="72553" y="351060"/>
                    <a:pt x="87290" y="333375"/>
                  </a:cubicBezTo>
                  <a:cubicBezTo>
                    <a:pt x="94619" y="324581"/>
                    <a:pt x="98245" y="312895"/>
                    <a:pt x="106340" y="304800"/>
                  </a:cubicBezTo>
                  <a:cubicBezTo>
                    <a:pt x="161020" y="250120"/>
                    <a:pt x="123974" y="293945"/>
                    <a:pt x="173015" y="266700"/>
                  </a:cubicBezTo>
                  <a:cubicBezTo>
                    <a:pt x="193029" y="255581"/>
                    <a:pt x="211115" y="241300"/>
                    <a:pt x="230165" y="228600"/>
                  </a:cubicBezTo>
                  <a:cubicBezTo>
                    <a:pt x="252780" y="213523"/>
                    <a:pt x="276165" y="198697"/>
                    <a:pt x="296840" y="180975"/>
                  </a:cubicBezTo>
                  <a:cubicBezTo>
                    <a:pt x="369418" y="118766"/>
                    <a:pt x="278704" y="189586"/>
                    <a:pt x="353990" y="114300"/>
                  </a:cubicBezTo>
                  <a:cubicBezTo>
                    <a:pt x="362085" y="106205"/>
                    <a:pt x="373040" y="101600"/>
                    <a:pt x="382565" y="95250"/>
                  </a:cubicBezTo>
                  <a:cubicBezTo>
                    <a:pt x="388915" y="85725"/>
                    <a:pt x="392821" y="74004"/>
                    <a:pt x="401615" y="66675"/>
                  </a:cubicBezTo>
                  <a:cubicBezTo>
                    <a:pt x="423914" y="48092"/>
                    <a:pt x="443768" y="48610"/>
                    <a:pt x="468290" y="38100"/>
                  </a:cubicBezTo>
                  <a:cubicBezTo>
                    <a:pt x="502127" y="23598"/>
                    <a:pt x="506267" y="19132"/>
                    <a:pt x="534965" y="0"/>
                  </a:cubicBezTo>
                  <a:cubicBezTo>
                    <a:pt x="585765" y="3175"/>
                    <a:pt x="636718" y="4460"/>
                    <a:pt x="687365" y="9525"/>
                  </a:cubicBezTo>
                  <a:cubicBezTo>
                    <a:pt x="700391" y="10828"/>
                    <a:pt x="714099" y="12555"/>
                    <a:pt x="725465" y="19050"/>
                  </a:cubicBezTo>
                  <a:cubicBezTo>
                    <a:pt x="737161" y="25733"/>
                    <a:pt x="743692" y="39001"/>
                    <a:pt x="754040" y="47625"/>
                  </a:cubicBezTo>
                  <a:cubicBezTo>
                    <a:pt x="762834" y="54954"/>
                    <a:pt x="774059" y="59070"/>
                    <a:pt x="782615" y="66675"/>
                  </a:cubicBezTo>
                  <a:cubicBezTo>
                    <a:pt x="802751" y="84573"/>
                    <a:pt x="820715" y="104775"/>
                    <a:pt x="839765" y="123825"/>
                  </a:cubicBezTo>
                  <a:lnTo>
                    <a:pt x="868340" y="152400"/>
                  </a:lnTo>
                  <a:cubicBezTo>
                    <a:pt x="874690" y="171450"/>
                    <a:pt x="876251" y="192842"/>
                    <a:pt x="887390" y="209550"/>
                  </a:cubicBezTo>
                  <a:cubicBezTo>
                    <a:pt x="893740" y="219075"/>
                    <a:pt x="901791" y="227664"/>
                    <a:pt x="906440" y="238125"/>
                  </a:cubicBezTo>
                  <a:cubicBezTo>
                    <a:pt x="914595" y="256475"/>
                    <a:pt x="919140" y="276225"/>
                    <a:pt x="925490" y="295275"/>
                  </a:cubicBezTo>
                  <a:lnTo>
                    <a:pt x="935015" y="323850"/>
                  </a:lnTo>
                  <a:cubicBezTo>
                    <a:pt x="932145" y="369774"/>
                    <a:pt x="930876" y="473757"/>
                    <a:pt x="915965" y="533400"/>
                  </a:cubicBezTo>
                  <a:cubicBezTo>
                    <a:pt x="911095" y="552881"/>
                    <a:pt x="905895" y="572589"/>
                    <a:pt x="896915" y="590550"/>
                  </a:cubicBezTo>
                  <a:cubicBezTo>
                    <a:pt x="890565" y="603250"/>
                    <a:pt x="884910" y="616322"/>
                    <a:pt x="877865" y="628650"/>
                  </a:cubicBezTo>
                  <a:cubicBezTo>
                    <a:pt x="872185" y="638589"/>
                    <a:pt x="863935" y="646986"/>
                    <a:pt x="858815" y="657225"/>
                  </a:cubicBezTo>
                  <a:cubicBezTo>
                    <a:pt x="854325" y="666205"/>
                    <a:pt x="853780" y="676820"/>
                    <a:pt x="849290" y="685800"/>
                  </a:cubicBezTo>
                  <a:cubicBezTo>
                    <a:pt x="836029" y="712322"/>
                    <a:pt x="822731" y="721884"/>
                    <a:pt x="801665" y="742950"/>
                  </a:cubicBezTo>
                  <a:cubicBezTo>
                    <a:pt x="778355" y="812879"/>
                    <a:pt x="796814" y="785901"/>
                    <a:pt x="754040" y="828675"/>
                  </a:cubicBezTo>
                  <a:cubicBezTo>
                    <a:pt x="750865" y="838200"/>
                    <a:pt x="749391" y="848473"/>
                    <a:pt x="744515" y="857250"/>
                  </a:cubicBezTo>
                  <a:cubicBezTo>
                    <a:pt x="722534" y="896815"/>
                    <a:pt x="714230" y="915255"/>
                    <a:pt x="677840" y="933450"/>
                  </a:cubicBezTo>
                  <a:cubicBezTo>
                    <a:pt x="668860" y="937940"/>
                    <a:pt x="658245" y="938485"/>
                    <a:pt x="649265" y="942975"/>
                  </a:cubicBezTo>
                  <a:cubicBezTo>
                    <a:pt x="639026" y="948095"/>
                    <a:pt x="631151" y="957376"/>
                    <a:pt x="620690" y="962025"/>
                  </a:cubicBezTo>
                  <a:cubicBezTo>
                    <a:pt x="602340" y="970180"/>
                    <a:pt x="580248" y="969936"/>
                    <a:pt x="563540" y="981075"/>
                  </a:cubicBezTo>
                  <a:cubicBezTo>
                    <a:pt x="524073" y="1007387"/>
                    <a:pt x="546071" y="997349"/>
                    <a:pt x="496865" y="1009650"/>
                  </a:cubicBezTo>
                  <a:cubicBezTo>
                    <a:pt x="414315" y="1006475"/>
                    <a:pt x="331643" y="1005620"/>
                    <a:pt x="249215" y="1000125"/>
                  </a:cubicBezTo>
                  <a:cubicBezTo>
                    <a:pt x="236153" y="999254"/>
                    <a:pt x="223894" y="993440"/>
                    <a:pt x="211115" y="990600"/>
                  </a:cubicBezTo>
                  <a:cubicBezTo>
                    <a:pt x="195311" y="987088"/>
                    <a:pt x="179365" y="984250"/>
                    <a:pt x="163490" y="981075"/>
                  </a:cubicBezTo>
                  <a:cubicBezTo>
                    <a:pt x="153965" y="974725"/>
                    <a:pt x="143471" y="969630"/>
                    <a:pt x="134915" y="962025"/>
                  </a:cubicBezTo>
                  <a:cubicBezTo>
                    <a:pt x="65570" y="900385"/>
                    <a:pt x="68240" y="954088"/>
                    <a:pt x="49190" y="914400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6010275" y="3162296"/>
              <a:ext cx="1266825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305675" y="2238371"/>
              <a:ext cx="219075" cy="190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500694" y="4357694"/>
              <a:ext cx="233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Perceptual Embedding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048673" y="1724012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Aluminum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484257" y="1857364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Copper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52498" y="3000372"/>
              <a:ext cx="705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Grass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30</a:t>
            </a:fld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600604" y="1219200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476" imgH="3296110" progId="Acrobat.Document.DC">
                  <p:embed/>
                </p:oleObj>
              </mc:Choice>
              <mc:Fallback>
                <p:oleObj name="Acrobat Document" r:id="rId2" imgW="4390476" imgH="3296110" progId="Acrobat.Document.DC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604" y="1219200"/>
                        <a:ext cx="43910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1219200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390476" imgH="3296110" progId="Acrobat.Document.DC">
                  <p:embed/>
                </p:oleObj>
              </mc:Choice>
              <mc:Fallback>
                <p:oleObj name="Acrobat Document" r:id="rId4" imgW="4390476" imgH="3296110" progId="Acrobat.Document.DC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43910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142976" y="4495800"/>
            <a:ext cx="328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Performance of our model using different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8" y="4343400"/>
            <a:ext cx="40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Performance comparison of different metric using gist feature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31</a:t>
            </a:fld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4282" y="1781175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90476" imgH="3296110" progId="Acrobat.Document.DC">
                  <p:embed/>
                </p:oleObj>
              </mc:Choice>
              <mc:Fallback>
                <p:oleObj name="Acrobat Document" r:id="rId2" imgW="4390476" imgH="3296110" progId="Acrobat.Document.DC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781175"/>
                        <a:ext cx="43910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64" name="Picture 4" descr="C:\Users\Priyadarshini\Downloads\APS2_2019\Results\conf_gabor_norm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1785926"/>
            <a:ext cx="4398961" cy="329981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7544" y="5786735"/>
            <a:ext cx="8281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Confusion matrix- </a:t>
            </a:r>
            <a:r>
              <a:rPr lang="en-US" sz="2400" dirty="0"/>
              <a:t>White indicates low and black high similarity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4929198"/>
            <a:ext cx="185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Ground-truth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0757" y="4929198"/>
            <a:ext cx="143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Estimated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Experimental Results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450" y="1214735"/>
            <a:ext cx="358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Pairwise </a:t>
            </a:r>
            <a:r>
              <a:rPr lang="en-US" sz="2400" b="1" dirty="0" err="1">
                <a:solidFill>
                  <a:srgbClr val="002060"/>
                </a:solidFill>
              </a:rPr>
              <a:t>distinguishability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32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00034" y="1357025"/>
            <a:ext cx="8143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Dealing with limited training data – Active learning</a:t>
            </a:r>
          </a:p>
          <a:p>
            <a:pPr>
              <a:buFont typeface="Arial" pitchFamily="34" charset="0"/>
              <a:buChar char="•"/>
            </a:pPr>
            <a:endParaRPr lang="en-US" sz="11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Generating new sample from perceptual space by inverse mapping </a:t>
            </a:r>
          </a:p>
          <a:p>
            <a:pPr>
              <a:buFont typeface="Arial" pitchFamily="34" charset="0"/>
              <a:buChar char="•"/>
            </a:pPr>
            <a:endParaRPr lang="en-US" sz="11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Better acquisition of data- finding trade-off between human effort and accuracy of model.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360" y="500042"/>
            <a:ext cx="7322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96258" name="Picture 2" descr="C:\Users\Priyadarshini\Desktop\PhD 2nd APS\Results\triplets_example.png"/>
          <p:cNvPicPr>
            <a:picLocks noChangeAspect="1" noChangeArrowheads="1"/>
          </p:cNvPicPr>
          <p:nvPr/>
        </p:nvPicPr>
        <p:blipFill rotWithShape="1">
          <a:blip r:embed="rId3"/>
          <a:srcRect r="50370"/>
          <a:stretch/>
        </p:blipFill>
        <p:spPr bwMode="auto">
          <a:xfrm>
            <a:off x="1142977" y="1223975"/>
            <a:ext cx="3573040" cy="3919537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57290" y="5429264"/>
            <a:ext cx="6643734" cy="10001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2763" marR="0" lvl="0" indent="-457200" algn="ct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Arial" pitchFamily="34" charset="0"/>
              </a:rPr>
              <a:t>Low-margin triplets are informative in modeling perceptual dissimilarity in entirety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728" y="5500702"/>
            <a:ext cx="6357982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360" y="500042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Key Idea 2 </a:t>
            </a:r>
          </a:p>
        </p:txBody>
      </p:sp>
      <p:pic>
        <p:nvPicPr>
          <p:cNvPr id="9" name="Picture 2" descr="C:\Users\Priyadarshini\Desktop\PhD 2nd APS\Results\triplets_example.png"/>
          <p:cNvPicPr>
            <a:picLocks noChangeAspect="1" noChangeArrowheads="1"/>
          </p:cNvPicPr>
          <p:nvPr/>
        </p:nvPicPr>
        <p:blipFill rotWithShape="1">
          <a:blip r:embed="rId3"/>
          <a:srcRect l="50630"/>
          <a:stretch/>
        </p:blipFill>
        <p:spPr bwMode="auto">
          <a:xfrm>
            <a:off x="4788024" y="1223975"/>
            <a:ext cx="3554265" cy="3919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b="1" smtClean="0">
                <a:solidFill>
                  <a:srgbClr val="002060"/>
                </a:solidFill>
              </a:rPr>
              <a:pPr/>
              <a:t>5</a:t>
            </a:fld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34176" y="1300257"/>
            <a:ext cx="5446136" cy="721095"/>
          </a:xfrm>
          <a:custGeom>
            <a:avLst/>
            <a:gdLst>
              <a:gd name="connsiteX0" fmla="*/ 0 w 5446136"/>
              <a:gd name="connsiteY0" fmla="*/ 72110 h 721095"/>
              <a:gd name="connsiteX1" fmla="*/ 72110 w 5446136"/>
              <a:gd name="connsiteY1" fmla="*/ 0 h 721095"/>
              <a:gd name="connsiteX2" fmla="*/ 5374027 w 5446136"/>
              <a:gd name="connsiteY2" fmla="*/ 0 h 721095"/>
              <a:gd name="connsiteX3" fmla="*/ 5446137 w 5446136"/>
              <a:gd name="connsiteY3" fmla="*/ 72110 h 721095"/>
              <a:gd name="connsiteX4" fmla="*/ 5446136 w 5446136"/>
              <a:gd name="connsiteY4" fmla="*/ 648986 h 721095"/>
              <a:gd name="connsiteX5" fmla="*/ 5374026 w 5446136"/>
              <a:gd name="connsiteY5" fmla="*/ 721096 h 721095"/>
              <a:gd name="connsiteX6" fmla="*/ 72110 w 5446136"/>
              <a:gd name="connsiteY6" fmla="*/ 721095 h 721095"/>
              <a:gd name="connsiteX7" fmla="*/ 0 w 5446136"/>
              <a:gd name="connsiteY7" fmla="*/ 648985 h 721095"/>
              <a:gd name="connsiteX8" fmla="*/ 0 w 5446136"/>
              <a:gd name="connsiteY8" fmla="*/ 72110 h 72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6136" h="721095">
                <a:moveTo>
                  <a:pt x="0" y="72110"/>
                </a:moveTo>
                <a:cubicBezTo>
                  <a:pt x="0" y="32285"/>
                  <a:pt x="32285" y="0"/>
                  <a:pt x="72110" y="0"/>
                </a:cubicBezTo>
                <a:lnTo>
                  <a:pt x="5374027" y="0"/>
                </a:lnTo>
                <a:cubicBezTo>
                  <a:pt x="5413852" y="0"/>
                  <a:pt x="5446137" y="32285"/>
                  <a:pt x="5446137" y="72110"/>
                </a:cubicBezTo>
                <a:cubicBezTo>
                  <a:pt x="5446137" y="264402"/>
                  <a:pt x="5446136" y="456694"/>
                  <a:pt x="5446136" y="648986"/>
                </a:cubicBezTo>
                <a:cubicBezTo>
                  <a:pt x="5446136" y="688811"/>
                  <a:pt x="5413851" y="721096"/>
                  <a:pt x="5374026" y="721096"/>
                </a:cubicBezTo>
                <a:lnTo>
                  <a:pt x="72110" y="721095"/>
                </a:lnTo>
                <a:cubicBezTo>
                  <a:pt x="32285" y="721095"/>
                  <a:pt x="0" y="688810"/>
                  <a:pt x="0" y="648985"/>
                </a:cubicBezTo>
                <a:lnTo>
                  <a:pt x="0" y="7211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60" tIns="112560" rIns="112560" bIns="11256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>
                <a:solidFill>
                  <a:schemeClr val="tx1"/>
                </a:solidFill>
              </a:rPr>
              <a:t>Perceptual Embedding Methods</a:t>
            </a:r>
          </a:p>
        </p:txBody>
      </p:sp>
      <p:sp>
        <p:nvSpPr>
          <p:cNvPr id="15" name="Freeform 14"/>
          <p:cNvSpPr/>
          <p:nvPr/>
        </p:nvSpPr>
        <p:spPr>
          <a:xfrm>
            <a:off x="827584" y="2420760"/>
            <a:ext cx="2210560" cy="456831"/>
          </a:xfrm>
          <a:custGeom>
            <a:avLst/>
            <a:gdLst>
              <a:gd name="connsiteX0" fmla="*/ 0 w 2210560"/>
              <a:gd name="connsiteY0" fmla="*/ 45683 h 456831"/>
              <a:gd name="connsiteX1" fmla="*/ 45683 w 2210560"/>
              <a:gd name="connsiteY1" fmla="*/ 0 h 456831"/>
              <a:gd name="connsiteX2" fmla="*/ 2164877 w 2210560"/>
              <a:gd name="connsiteY2" fmla="*/ 0 h 456831"/>
              <a:gd name="connsiteX3" fmla="*/ 2210560 w 2210560"/>
              <a:gd name="connsiteY3" fmla="*/ 45683 h 456831"/>
              <a:gd name="connsiteX4" fmla="*/ 2210560 w 2210560"/>
              <a:gd name="connsiteY4" fmla="*/ 411148 h 456831"/>
              <a:gd name="connsiteX5" fmla="*/ 2164877 w 2210560"/>
              <a:gd name="connsiteY5" fmla="*/ 456831 h 456831"/>
              <a:gd name="connsiteX6" fmla="*/ 45683 w 2210560"/>
              <a:gd name="connsiteY6" fmla="*/ 456831 h 456831"/>
              <a:gd name="connsiteX7" fmla="*/ 0 w 2210560"/>
              <a:gd name="connsiteY7" fmla="*/ 411148 h 456831"/>
              <a:gd name="connsiteX8" fmla="*/ 0 w 2210560"/>
              <a:gd name="connsiteY8" fmla="*/ 45683 h 45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0560" h="456831">
                <a:moveTo>
                  <a:pt x="0" y="45683"/>
                </a:moveTo>
                <a:cubicBezTo>
                  <a:pt x="0" y="20453"/>
                  <a:pt x="20453" y="0"/>
                  <a:pt x="45683" y="0"/>
                </a:cubicBezTo>
                <a:lnTo>
                  <a:pt x="2164877" y="0"/>
                </a:lnTo>
                <a:cubicBezTo>
                  <a:pt x="2190107" y="0"/>
                  <a:pt x="2210560" y="20453"/>
                  <a:pt x="2210560" y="45683"/>
                </a:cubicBezTo>
                <a:lnTo>
                  <a:pt x="2210560" y="411148"/>
                </a:lnTo>
                <a:cubicBezTo>
                  <a:pt x="2210560" y="436378"/>
                  <a:pt x="2190107" y="456831"/>
                  <a:pt x="2164877" y="456831"/>
                </a:cubicBezTo>
                <a:lnTo>
                  <a:pt x="45683" y="456831"/>
                </a:lnTo>
                <a:cubicBezTo>
                  <a:pt x="20453" y="456831"/>
                  <a:pt x="0" y="436378"/>
                  <a:pt x="0" y="411148"/>
                </a:cubicBezTo>
                <a:lnTo>
                  <a:pt x="0" y="45683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820" tIns="104820" rIns="104820" bIns="1048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>
                <a:solidFill>
                  <a:schemeClr val="tx1"/>
                </a:solidFill>
              </a:rPr>
              <a:t>Parametric</a:t>
            </a:r>
          </a:p>
        </p:txBody>
      </p:sp>
      <p:sp>
        <p:nvSpPr>
          <p:cNvPr id="17" name="Freeform 16"/>
          <p:cNvSpPr/>
          <p:nvPr/>
        </p:nvSpPr>
        <p:spPr>
          <a:xfrm>
            <a:off x="4873424" y="2420760"/>
            <a:ext cx="4019056" cy="456831"/>
          </a:xfrm>
          <a:custGeom>
            <a:avLst/>
            <a:gdLst>
              <a:gd name="connsiteX0" fmla="*/ 0 w 4019056"/>
              <a:gd name="connsiteY0" fmla="*/ 45683 h 456831"/>
              <a:gd name="connsiteX1" fmla="*/ 45683 w 4019056"/>
              <a:gd name="connsiteY1" fmla="*/ 0 h 456831"/>
              <a:gd name="connsiteX2" fmla="*/ 3973373 w 4019056"/>
              <a:gd name="connsiteY2" fmla="*/ 0 h 456831"/>
              <a:gd name="connsiteX3" fmla="*/ 4019056 w 4019056"/>
              <a:gd name="connsiteY3" fmla="*/ 45683 h 456831"/>
              <a:gd name="connsiteX4" fmla="*/ 4019056 w 4019056"/>
              <a:gd name="connsiteY4" fmla="*/ 411148 h 456831"/>
              <a:gd name="connsiteX5" fmla="*/ 3973373 w 4019056"/>
              <a:gd name="connsiteY5" fmla="*/ 456831 h 456831"/>
              <a:gd name="connsiteX6" fmla="*/ 45683 w 4019056"/>
              <a:gd name="connsiteY6" fmla="*/ 456831 h 456831"/>
              <a:gd name="connsiteX7" fmla="*/ 0 w 4019056"/>
              <a:gd name="connsiteY7" fmla="*/ 411148 h 456831"/>
              <a:gd name="connsiteX8" fmla="*/ 0 w 4019056"/>
              <a:gd name="connsiteY8" fmla="*/ 45683 h 45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19056" h="456831">
                <a:moveTo>
                  <a:pt x="0" y="45683"/>
                </a:moveTo>
                <a:cubicBezTo>
                  <a:pt x="0" y="20453"/>
                  <a:pt x="20453" y="0"/>
                  <a:pt x="45683" y="0"/>
                </a:cubicBezTo>
                <a:lnTo>
                  <a:pt x="3973373" y="0"/>
                </a:lnTo>
                <a:cubicBezTo>
                  <a:pt x="3998603" y="0"/>
                  <a:pt x="4019056" y="20453"/>
                  <a:pt x="4019056" y="45683"/>
                </a:cubicBezTo>
                <a:lnTo>
                  <a:pt x="4019056" y="411148"/>
                </a:lnTo>
                <a:cubicBezTo>
                  <a:pt x="4019056" y="436378"/>
                  <a:pt x="3998603" y="456831"/>
                  <a:pt x="3973373" y="456831"/>
                </a:cubicBezTo>
                <a:lnTo>
                  <a:pt x="45683" y="456831"/>
                </a:lnTo>
                <a:cubicBezTo>
                  <a:pt x="20453" y="456831"/>
                  <a:pt x="0" y="436378"/>
                  <a:pt x="0" y="411148"/>
                </a:cubicBezTo>
                <a:lnTo>
                  <a:pt x="0" y="45683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820" tIns="104820" rIns="104820" bIns="1048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>
                <a:solidFill>
                  <a:schemeClr val="tx1"/>
                </a:solidFill>
              </a:rPr>
              <a:t>Non-Parametric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093551"/>
            <a:ext cx="38693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 Allows out-of-sample extension [1, 2,3]</a:t>
            </a:r>
          </a:p>
          <a:p>
            <a:pPr marL="109538" indent="-109538"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 Can incorporate  low-margin triplets</a:t>
            </a:r>
          </a:p>
          <a:p>
            <a:pPr marL="109538" indent="-109538"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 Can be formulated in terms of relative as well as quantitative similarity [1, 2, 3]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6473" y="2996952"/>
            <a:ext cx="45720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Does not work on new sample [4, 5, 6]</a:t>
            </a:r>
          </a:p>
          <a:p>
            <a:pPr marL="109538" indent="-1095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 Does not incorporate low-margin triplets [4, 5, 6 ]</a:t>
            </a:r>
          </a:p>
          <a:p>
            <a:pPr marL="109538" indent="-1095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 Typically formulated in terms of quantitative dissimilarity [4, 5]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719" y="6286520"/>
            <a:ext cx="86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1-Richard et al. CVPR2018, 2- Brian et al. JMLR2011, 3- </a:t>
            </a:r>
            <a:r>
              <a:rPr lang="en-US" sz="1400" dirty="0" err="1"/>
              <a:t>Rui</a:t>
            </a:r>
            <a:r>
              <a:rPr lang="en-US" sz="1400" dirty="0"/>
              <a:t> et al. ICASSP 2017, 4-Enriqz et </a:t>
            </a:r>
            <a:r>
              <a:rPr lang="en-US" sz="1400" dirty="0" err="1"/>
              <a:t>al.ICMI</a:t>
            </a:r>
            <a:r>
              <a:rPr lang="en-US" sz="1400" dirty="0"/>
              <a:t> 2006, </a:t>
            </a:r>
          </a:p>
          <a:p>
            <a:pPr algn="ctr"/>
            <a:r>
              <a:rPr lang="en-US" sz="1400" dirty="0"/>
              <a:t>5-Sameer et al. AISTATS 2007, 6-Lauren et al. IWMLSP 2012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4360" y="500042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Key Idea 3 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4179503" y="-328495"/>
            <a:ext cx="523434" cy="5014088"/>
          </a:xfrm>
          <a:prstGeom prst="leftBrace">
            <a:avLst>
              <a:gd name="adj1" fmla="val 8333"/>
              <a:gd name="adj2" fmla="val 4872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7" grpId="0" animBg="1"/>
      <p:bldP spid="6" grpId="0"/>
      <p:bldP spid="7" grpId="0"/>
      <p:bldP spid="12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14348" y="2928934"/>
            <a:ext cx="778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Perceptual Embedding of Haptic Texture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1017" y="2521966"/>
            <a:ext cx="36558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3528" y="1720260"/>
            <a:ext cx="442915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100" b="1" dirty="0"/>
          </a:p>
          <a:p>
            <a:r>
              <a:rPr lang="en-US" sz="2400" b="1" dirty="0">
                <a:solidFill>
                  <a:srgbClr val="002060"/>
                </a:solidFill>
              </a:rPr>
              <a:t>Input data: </a:t>
            </a:r>
            <a:r>
              <a:rPr lang="en-US" sz="2400" dirty="0"/>
              <a:t>25 haptic stimuli</a:t>
            </a:r>
          </a:p>
          <a:p>
            <a:endParaRPr lang="en-US" sz="800" dirty="0"/>
          </a:p>
          <a:p>
            <a:r>
              <a:rPr lang="en-US" sz="2400" b="1" dirty="0">
                <a:solidFill>
                  <a:srgbClr val="002060"/>
                </a:solidFill>
              </a:rPr>
              <a:t>Method: </a:t>
            </a:r>
            <a:r>
              <a:rPr lang="en-US" sz="2400" dirty="0"/>
              <a:t>MDS is used to select 9 most separable stimuli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0455" y="6357958"/>
            <a:ext cx="1952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Enriqz</a:t>
            </a:r>
            <a:r>
              <a:rPr lang="en-US" sz="1400" dirty="0"/>
              <a:t> et. At ICMI - 2006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215" y="1393989"/>
            <a:ext cx="759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Goal: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To design a set of well distinguishable haptic icons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20" y="3170579"/>
            <a:ext cx="50006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100" b="1" dirty="0"/>
          </a:p>
          <a:p>
            <a:r>
              <a:rPr lang="en-US" sz="2400" b="1" dirty="0">
                <a:solidFill>
                  <a:srgbClr val="002060"/>
                </a:solidFill>
              </a:rPr>
              <a:t>Limitations:</a:t>
            </a:r>
          </a:p>
          <a:p>
            <a:endParaRPr lang="en-US" sz="9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Requires users dissimilarity rating for all possible signal pairs 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Requires numerical estimates of  pair-wise distance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Non-parametric approach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Fails to incorporate uncertainty in comparisons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4360" y="500042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Related 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8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642910" y="1268760"/>
            <a:ext cx="7572428" cy="3071834"/>
            <a:chOff x="642910" y="1365278"/>
            <a:chExt cx="7572428" cy="3071834"/>
          </a:xfrm>
        </p:grpSpPr>
        <p:grpSp>
          <p:nvGrpSpPr>
            <p:cNvPr id="25" name="Group 24"/>
            <p:cNvGrpSpPr/>
            <p:nvPr/>
          </p:nvGrpSpPr>
          <p:grpSpPr>
            <a:xfrm>
              <a:off x="642910" y="1365278"/>
              <a:ext cx="7572428" cy="3071834"/>
              <a:chOff x="-142908" y="500042"/>
              <a:chExt cx="7706574" cy="2919338"/>
            </a:xfrm>
          </p:grpSpPr>
          <p:pic>
            <p:nvPicPr>
              <p:cNvPr id="13314" name="Picture 2" descr="C:\Users\Priyadarshini\Desktop\PhD 2nd APS\Results\triplets_type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142908" y="2214554"/>
                <a:ext cx="3511565" cy="1204826"/>
              </a:xfrm>
              <a:prstGeom prst="rect">
                <a:avLst/>
              </a:prstGeom>
              <a:noFill/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592922" y="500042"/>
                <a:ext cx="6970744" cy="2500330"/>
                <a:chOff x="1570020" y="2357430"/>
                <a:chExt cx="5993646" cy="2500330"/>
              </a:xfrm>
            </p:grpSpPr>
            <p:pic>
              <p:nvPicPr>
                <p:cNvPr id="13313" name="Picture 1" descr="C:\Users\Priyadarshini\Desktop\PhD 2nd APS\PhD 1st APS\Eurohaptics 2018\result\2018\signal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643042" y="2357430"/>
                  <a:ext cx="1466851" cy="728149"/>
                </a:xfrm>
                <a:prstGeom prst="rect">
                  <a:avLst/>
                </a:prstGeom>
                <a:noFill/>
              </p:spPr>
            </p:pic>
            <p:graphicFrame>
              <p:nvGraphicFramePr>
                <p:cNvPr id="12" name="Object 11"/>
                <p:cNvGraphicFramePr>
                  <a:graphicFrameLocks noChangeAspect="1"/>
                </p:cNvGraphicFramePr>
                <p:nvPr/>
              </p:nvGraphicFramePr>
              <p:xfrm>
                <a:off x="1570020" y="3143248"/>
                <a:ext cx="1644658" cy="4000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939800" imgH="228600" progId="Equation.3">
                        <p:embed/>
                      </p:oleObj>
                    </mc:Choice>
                    <mc:Fallback>
                      <p:oleObj name="Equation" r:id="rId4" imgW="939800" imgH="228600" progId="Equation.3">
                        <p:embed/>
                        <p:pic>
                          <p:nvPicPr>
                            <p:cNvPr id="0" name="Picture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70020" y="3143248"/>
                              <a:ext cx="1644658" cy="4000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5" name="Straight Arrow Connector 14"/>
                <p:cNvCxnSpPr/>
                <p:nvPr/>
              </p:nvCxnSpPr>
              <p:spPr>
                <a:xfrm rot="5400000" flipH="1" flipV="1">
                  <a:off x="3893339" y="3678239"/>
                  <a:ext cx="2357454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5072066" y="4848236"/>
                  <a:ext cx="2491600" cy="95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36"/>
            <p:cNvGrpSpPr/>
            <p:nvPr/>
          </p:nvGrpSpPr>
          <p:grpSpPr>
            <a:xfrm>
              <a:off x="3604990" y="1767926"/>
              <a:ext cx="1538514" cy="463528"/>
              <a:chOff x="3497943" y="1407886"/>
              <a:chExt cx="1538514" cy="463528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3497943" y="1407886"/>
                <a:ext cx="1538514" cy="435428"/>
              </a:xfrm>
              <a:custGeom>
                <a:avLst/>
                <a:gdLst>
                  <a:gd name="connsiteX0" fmla="*/ 0 w 1538514"/>
                  <a:gd name="connsiteY0" fmla="*/ 0 h 435428"/>
                  <a:gd name="connsiteX1" fmla="*/ 145143 w 1538514"/>
                  <a:gd name="connsiteY1" fmla="*/ 14514 h 435428"/>
                  <a:gd name="connsiteX2" fmla="*/ 304800 w 1538514"/>
                  <a:gd name="connsiteY2" fmla="*/ 43543 h 435428"/>
                  <a:gd name="connsiteX3" fmla="*/ 522514 w 1538514"/>
                  <a:gd name="connsiteY3" fmla="*/ 58057 h 435428"/>
                  <a:gd name="connsiteX4" fmla="*/ 783771 w 1538514"/>
                  <a:gd name="connsiteY4" fmla="*/ 116114 h 435428"/>
                  <a:gd name="connsiteX5" fmla="*/ 841828 w 1538514"/>
                  <a:gd name="connsiteY5" fmla="*/ 145143 h 435428"/>
                  <a:gd name="connsiteX6" fmla="*/ 899886 w 1538514"/>
                  <a:gd name="connsiteY6" fmla="*/ 159657 h 435428"/>
                  <a:gd name="connsiteX7" fmla="*/ 943428 w 1538514"/>
                  <a:gd name="connsiteY7" fmla="*/ 174171 h 435428"/>
                  <a:gd name="connsiteX8" fmla="*/ 1074057 w 1538514"/>
                  <a:gd name="connsiteY8" fmla="*/ 232228 h 435428"/>
                  <a:gd name="connsiteX9" fmla="*/ 1190171 w 1538514"/>
                  <a:gd name="connsiteY9" fmla="*/ 275771 h 435428"/>
                  <a:gd name="connsiteX10" fmla="*/ 1291771 w 1538514"/>
                  <a:gd name="connsiteY10" fmla="*/ 319314 h 435428"/>
                  <a:gd name="connsiteX11" fmla="*/ 1349828 w 1538514"/>
                  <a:gd name="connsiteY11" fmla="*/ 348343 h 435428"/>
                  <a:gd name="connsiteX12" fmla="*/ 1393371 w 1538514"/>
                  <a:gd name="connsiteY12" fmla="*/ 362857 h 435428"/>
                  <a:gd name="connsiteX13" fmla="*/ 1494971 w 1538514"/>
                  <a:gd name="connsiteY13" fmla="*/ 406400 h 435428"/>
                  <a:gd name="connsiteX14" fmla="*/ 1538514 w 1538514"/>
                  <a:gd name="connsiteY14" fmla="*/ 435428 h 4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8514" h="435428">
                    <a:moveTo>
                      <a:pt x="0" y="0"/>
                    </a:moveTo>
                    <a:cubicBezTo>
                      <a:pt x="48381" y="4838"/>
                      <a:pt x="97009" y="7638"/>
                      <a:pt x="145143" y="14514"/>
                    </a:cubicBezTo>
                    <a:cubicBezTo>
                      <a:pt x="198691" y="22164"/>
                      <a:pt x="251065" y="37343"/>
                      <a:pt x="304800" y="43543"/>
                    </a:cubicBezTo>
                    <a:cubicBezTo>
                      <a:pt x="377053" y="51880"/>
                      <a:pt x="449943" y="53219"/>
                      <a:pt x="522514" y="58057"/>
                    </a:cubicBezTo>
                    <a:cubicBezTo>
                      <a:pt x="745219" y="105780"/>
                      <a:pt x="658511" y="84800"/>
                      <a:pt x="783771" y="116114"/>
                    </a:cubicBezTo>
                    <a:cubicBezTo>
                      <a:pt x="803123" y="125790"/>
                      <a:pt x="821569" y="137546"/>
                      <a:pt x="841828" y="145143"/>
                    </a:cubicBezTo>
                    <a:cubicBezTo>
                      <a:pt x="860506" y="152147"/>
                      <a:pt x="880705" y="154177"/>
                      <a:pt x="899886" y="159657"/>
                    </a:cubicBezTo>
                    <a:cubicBezTo>
                      <a:pt x="914596" y="163860"/>
                      <a:pt x="928914" y="169333"/>
                      <a:pt x="943428" y="174171"/>
                    </a:cubicBezTo>
                    <a:cubicBezTo>
                      <a:pt x="1071518" y="259565"/>
                      <a:pt x="866776" y="128586"/>
                      <a:pt x="1074057" y="232228"/>
                    </a:cubicBezTo>
                    <a:cubicBezTo>
                      <a:pt x="1149956" y="270178"/>
                      <a:pt x="1111123" y="256009"/>
                      <a:pt x="1190171" y="275771"/>
                    </a:cubicBezTo>
                    <a:cubicBezTo>
                      <a:pt x="1382722" y="372048"/>
                      <a:pt x="1142276" y="255245"/>
                      <a:pt x="1291771" y="319314"/>
                    </a:cubicBezTo>
                    <a:cubicBezTo>
                      <a:pt x="1311658" y="327837"/>
                      <a:pt x="1329941" y="339820"/>
                      <a:pt x="1349828" y="348343"/>
                    </a:cubicBezTo>
                    <a:cubicBezTo>
                      <a:pt x="1363890" y="354370"/>
                      <a:pt x="1379687" y="356015"/>
                      <a:pt x="1393371" y="362857"/>
                    </a:cubicBezTo>
                    <a:cubicBezTo>
                      <a:pt x="1493609" y="412975"/>
                      <a:pt x="1374138" y="376190"/>
                      <a:pt x="1494971" y="406400"/>
                    </a:cubicBezTo>
                    <a:lnTo>
                      <a:pt x="1538514" y="435428"/>
                    </a:lnTo>
                  </a:path>
                </a:pathLst>
              </a:cu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endCxn id="30" idx="13"/>
              </p:cNvCxnSpPr>
              <p:nvPr/>
            </p:nvCxnSpPr>
            <p:spPr>
              <a:xfrm rot="16200000" flipH="1">
                <a:off x="4875434" y="1696806"/>
                <a:ext cx="171236" cy="6372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30" idx="14"/>
              </p:cNvCxnSpPr>
              <p:nvPr/>
            </p:nvCxnSpPr>
            <p:spPr>
              <a:xfrm flipV="1">
                <a:off x="4786314" y="1843314"/>
                <a:ext cx="250143" cy="281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0594997" flipH="1">
              <a:off x="4062243" y="3178345"/>
              <a:ext cx="1090953" cy="292693"/>
              <a:chOff x="3497943" y="1407886"/>
              <a:chExt cx="1538514" cy="46352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3497943" y="1407886"/>
                <a:ext cx="1538514" cy="435428"/>
              </a:xfrm>
              <a:custGeom>
                <a:avLst/>
                <a:gdLst>
                  <a:gd name="connsiteX0" fmla="*/ 0 w 1538514"/>
                  <a:gd name="connsiteY0" fmla="*/ 0 h 435428"/>
                  <a:gd name="connsiteX1" fmla="*/ 145143 w 1538514"/>
                  <a:gd name="connsiteY1" fmla="*/ 14514 h 435428"/>
                  <a:gd name="connsiteX2" fmla="*/ 304800 w 1538514"/>
                  <a:gd name="connsiteY2" fmla="*/ 43543 h 435428"/>
                  <a:gd name="connsiteX3" fmla="*/ 522514 w 1538514"/>
                  <a:gd name="connsiteY3" fmla="*/ 58057 h 435428"/>
                  <a:gd name="connsiteX4" fmla="*/ 783771 w 1538514"/>
                  <a:gd name="connsiteY4" fmla="*/ 116114 h 435428"/>
                  <a:gd name="connsiteX5" fmla="*/ 841828 w 1538514"/>
                  <a:gd name="connsiteY5" fmla="*/ 145143 h 435428"/>
                  <a:gd name="connsiteX6" fmla="*/ 899886 w 1538514"/>
                  <a:gd name="connsiteY6" fmla="*/ 159657 h 435428"/>
                  <a:gd name="connsiteX7" fmla="*/ 943428 w 1538514"/>
                  <a:gd name="connsiteY7" fmla="*/ 174171 h 435428"/>
                  <a:gd name="connsiteX8" fmla="*/ 1074057 w 1538514"/>
                  <a:gd name="connsiteY8" fmla="*/ 232228 h 435428"/>
                  <a:gd name="connsiteX9" fmla="*/ 1190171 w 1538514"/>
                  <a:gd name="connsiteY9" fmla="*/ 275771 h 435428"/>
                  <a:gd name="connsiteX10" fmla="*/ 1291771 w 1538514"/>
                  <a:gd name="connsiteY10" fmla="*/ 319314 h 435428"/>
                  <a:gd name="connsiteX11" fmla="*/ 1349828 w 1538514"/>
                  <a:gd name="connsiteY11" fmla="*/ 348343 h 435428"/>
                  <a:gd name="connsiteX12" fmla="*/ 1393371 w 1538514"/>
                  <a:gd name="connsiteY12" fmla="*/ 362857 h 435428"/>
                  <a:gd name="connsiteX13" fmla="*/ 1494971 w 1538514"/>
                  <a:gd name="connsiteY13" fmla="*/ 406400 h 435428"/>
                  <a:gd name="connsiteX14" fmla="*/ 1538514 w 1538514"/>
                  <a:gd name="connsiteY14" fmla="*/ 435428 h 4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8514" h="435428">
                    <a:moveTo>
                      <a:pt x="0" y="0"/>
                    </a:moveTo>
                    <a:cubicBezTo>
                      <a:pt x="48381" y="4838"/>
                      <a:pt x="97009" y="7638"/>
                      <a:pt x="145143" y="14514"/>
                    </a:cubicBezTo>
                    <a:cubicBezTo>
                      <a:pt x="198691" y="22164"/>
                      <a:pt x="251065" y="37343"/>
                      <a:pt x="304800" y="43543"/>
                    </a:cubicBezTo>
                    <a:cubicBezTo>
                      <a:pt x="377053" y="51880"/>
                      <a:pt x="449943" y="53219"/>
                      <a:pt x="522514" y="58057"/>
                    </a:cubicBezTo>
                    <a:cubicBezTo>
                      <a:pt x="745219" y="105780"/>
                      <a:pt x="658511" y="84800"/>
                      <a:pt x="783771" y="116114"/>
                    </a:cubicBezTo>
                    <a:cubicBezTo>
                      <a:pt x="803123" y="125790"/>
                      <a:pt x="821569" y="137546"/>
                      <a:pt x="841828" y="145143"/>
                    </a:cubicBezTo>
                    <a:cubicBezTo>
                      <a:pt x="860506" y="152147"/>
                      <a:pt x="880705" y="154177"/>
                      <a:pt x="899886" y="159657"/>
                    </a:cubicBezTo>
                    <a:cubicBezTo>
                      <a:pt x="914596" y="163860"/>
                      <a:pt x="928914" y="169333"/>
                      <a:pt x="943428" y="174171"/>
                    </a:cubicBezTo>
                    <a:cubicBezTo>
                      <a:pt x="1071518" y="259565"/>
                      <a:pt x="866776" y="128586"/>
                      <a:pt x="1074057" y="232228"/>
                    </a:cubicBezTo>
                    <a:cubicBezTo>
                      <a:pt x="1149956" y="270178"/>
                      <a:pt x="1111123" y="256009"/>
                      <a:pt x="1190171" y="275771"/>
                    </a:cubicBezTo>
                    <a:cubicBezTo>
                      <a:pt x="1382722" y="372048"/>
                      <a:pt x="1142276" y="255245"/>
                      <a:pt x="1291771" y="319314"/>
                    </a:cubicBezTo>
                    <a:cubicBezTo>
                      <a:pt x="1311658" y="327837"/>
                      <a:pt x="1329941" y="339820"/>
                      <a:pt x="1349828" y="348343"/>
                    </a:cubicBezTo>
                    <a:cubicBezTo>
                      <a:pt x="1363890" y="354370"/>
                      <a:pt x="1379687" y="356015"/>
                      <a:pt x="1393371" y="362857"/>
                    </a:cubicBezTo>
                    <a:cubicBezTo>
                      <a:pt x="1493609" y="412975"/>
                      <a:pt x="1374138" y="376190"/>
                      <a:pt x="1494971" y="406400"/>
                    </a:cubicBezTo>
                    <a:lnTo>
                      <a:pt x="1538514" y="435428"/>
                    </a:lnTo>
                  </a:path>
                </a:pathLst>
              </a:cu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endCxn id="39" idx="13"/>
              </p:cNvCxnSpPr>
              <p:nvPr/>
            </p:nvCxnSpPr>
            <p:spPr>
              <a:xfrm rot="16200000" flipH="1">
                <a:off x="4875434" y="1696806"/>
                <a:ext cx="171236" cy="6372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9" idx="14"/>
              </p:cNvCxnSpPr>
              <p:nvPr/>
            </p:nvCxnSpPr>
            <p:spPr>
              <a:xfrm flipV="1">
                <a:off x="4786314" y="1843314"/>
                <a:ext cx="250143" cy="281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5786446" y="2171616"/>
              <a:ext cx="71438" cy="714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72132" y="3457500"/>
              <a:ext cx="71438" cy="71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143636" y="2243054"/>
              <a:ext cx="71438" cy="7143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90530" y="1802284"/>
              <a:ext cx="1538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Aluminum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86512" y="2088036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Copper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66812" y="3528938"/>
              <a:ext cx="705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Grass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7000892" y="3028872"/>
              <a:ext cx="71438" cy="7143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143636" y="2885996"/>
              <a:ext cx="71438" cy="7143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96102" y="2659540"/>
              <a:ext cx="755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Wood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7884" y="251666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Brick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1676355" y="5006786"/>
            <a:ext cx="73809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200" dirty="0">
                <a:cs typeface="Arial" pitchFamily="34" charset="0"/>
              </a:rPr>
              <a:t>Generalizes to unseen signals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>
                <a:cs typeface="Arial" pitchFamily="34" charset="0"/>
              </a:rPr>
              <a:t>Works even with partial training data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>
                <a:cs typeface="Arial" pitchFamily="34" charset="0"/>
              </a:rPr>
              <a:t>Requires non-numerical relative comparisons of signals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>
                <a:cs typeface="Arial" pitchFamily="34" charset="0"/>
              </a:rPr>
              <a:t>Accommodates both types of triplets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29277" y="5447682"/>
            <a:ext cx="1857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cs typeface="Arial" pitchFamily="34" charset="0"/>
              </a:rPr>
              <a:t>Advantages 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4360" y="500042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Our Method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BE8-914E-4127-9231-584A4D6F0A36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467129"/>
              </p:ext>
            </p:extLst>
          </p:nvPr>
        </p:nvGraphicFramePr>
        <p:xfrm>
          <a:off x="1660525" y="2555428"/>
          <a:ext cx="554513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82600" progId="Equation.3">
                  <p:embed/>
                </p:oleObj>
              </mc:Choice>
              <mc:Fallback>
                <p:oleObj name="Equation" r:id="rId2" imgW="2628900" imgH="4826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555428"/>
                        <a:ext cx="5545138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28596" y="1337750"/>
            <a:ext cx="8358246" cy="867114"/>
            <a:chOff x="357158" y="1061520"/>
            <a:chExt cx="8572560" cy="867114"/>
          </a:xfrm>
        </p:grpSpPr>
        <p:sp>
          <p:nvSpPr>
            <p:cNvPr id="4" name="Rectangle 3"/>
            <p:cNvSpPr/>
            <p:nvPr/>
          </p:nvSpPr>
          <p:spPr>
            <a:xfrm>
              <a:off x="357158" y="1097637"/>
              <a:ext cx="85725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To learn an embedding function                        such that the    Euclidean distance                                          satisfies: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8357496"/>
                </p:ext>
              </p:extLst>
            </p:nvPr>
          </p:nvGraphicFramePr>
          <p:xfrm>
            <a:off x="4611807" y="1061520"/>
            <a:ext cx="1401765" cy="413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74364" imgH="228501" progId="Equation.3">
                    <p:embed/>
                  </p:oleObj>
                </mc:Choice>
                <mc:Fallback>
                  <p:oleObj name="Equation" r:id="rId4" imgW="774364" imgH="228501" progId="Equation.3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807" y="1061520"/>
                          <a:ext cx="1401765" cy="4136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8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1459121"/>
                </p:ext>
              </p:extLst>
            </p:nvPr>
          </p:nvGraphicFramePr>
          <p:xfrm>
            <a:off x="2921599" y="1480626"/>
            <a:ext cx="268922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85900" imgH="241300" progId="Equation.3">
                    <p:embed/>
                  </p:oleObj>
                </mc:Choice>
                <mc:Fallback>
                  <p:oleObj name="Equation" r:id="rId6" imgW="1485900" imgH="241300" progId="Equation.3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599" y="1480626"/>
                          <a:ext cx="2689225" cy="438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500034" y="4009624"/>
            <a:ext cx="8289145" cy="571504"/>
            <a:chOff x="500034" y="3857628"/>
            <a:chExt cx="5951181" cy="461665"/>
          </a:xfrm>
        </p:grpSpPr>
        <p:sp>
          <p:nvSpPr>
            <p:cNvPr id="10" name="Rectangle 9"/>
            <p:cNvSpPr/>
            <p:nvPr/>
          </p:nvSpPr>
          <p:spPr>
            <a:xfrm>
              <a:off x="500034" y="3857628"/>
              <a:ext cx="59511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We use a deep neural network(DNN) to learn  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4642586" y="3857628"/>
            <a:ext cx="268287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835" imgH="202936" progId="Equation.3">
                    <p:embed/>
                  </p:oleObj>
                </mc:Choice>
                <mc:Fallback>
                  <p:oleObj name="Equation" r:id="rId8" imgW="126835" imgH="202936" progId="Equation.3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586" y="3857628"/>
                          <a:ext cx="268287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71472" y="4533916"/>
          <a:ext cx="428628" cy="51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646" imgH="241091" progId="Equation.3">
                  <p:embed/>
                </p:oleObj>
              </mc:Choice>
              <mc:Fallback>
                <p:oleObj name="Equation" r:id="rId10" imgW="177646" imgH="241091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533916"/>
                        <a:ext cx="428628" cy="515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652434" y="4623519"/>
            <a:ext cx="2845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  : Hyper-parameter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4360" y="500042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Our Method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14073</TotalTime>
  <Words>1164</Words>
  <Application>Microsoft Macintosh PowerPoint</Application>
  <PresentationFormat>On-screen Show (4:3)</PresentationFormat>
  <Paragraphs>225</Paragraphs>
  <Slides>32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Office Theme</vt:lpstr>
      <vt:lpstr>Equation</vt:lpstr>
      <vt:lpstr>Acrobat Document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Priyadarshini</dc:creator>
  <cp:lastModifiedBy>Kumari, Priyadarshini</cp:lastModifiedBy>
  <cp:revision>1002</cp:revision>
  <dcterms:created xsi:type="dcterms:W3CDTF">2015-11-16T08:29:51Z</dcterms:created>
  <dcterms:modified xsi:type="dcterms:W3CDTF">2022-08-16T09:47:19Z</dcterms:modified>
</cp:coreProperties>
</file>