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73" r:id="rId12"/>
    <p:sldId id="277" r:id="rId13"/>
    <p:sldId id="274" r:id="rId14"/>
    <p:sldId id="275" r:id="rId15"/>
    <p:sldId id="268" r:id="rId16"/>
    <p:sldId id="276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JASEKAR%20KALAIMANI\Desktop\priya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JASEKAR%20KALAIMANI\Desktop\priya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[Book1.xlsx] Pivot chart!PivotTable5</c:name>
    <c:fmtId val="4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 Pivot chart'!$B$3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 Pivot chart'!$A$4:$A$10</c:f>
              <c:strCache>
                <c:ptCount val="6"/>
                <c:pt idx="0">
                  <c:v>Hari</c:v>
                </c:pt>
                <c:pt idx="1">
                  <c:v>kalai</c:v>
                </c:pt>
                <c:pt idx="2">
                  <c:v>Malar</c:v>
                </c:pt>
                <c:pt idx="3">
                  <c:v>Priya</c:v>
                </c:pt>
                <c:pt idx="4">
                  <c:v>Sampath</c:v>
                </c:pt>
                <c:pt idx="5">
                  <c:v>Subha</c:v>
                </c:pt>
              </c:strCache>
            </c:strRef>
          </c:cat>
          <c:val>
            <c:numRef>
              <c:f>' Pivot chart'!$B$4:$B$10</c:f>
              <c:numCache>
                <c:formatCode>General</c:formatCode>
                <c:ptCount val="6"/>
                <c:pt idx="0">
                  <c:v>56</c:v>
                </c:pt>
                <c:pt idx="1">
                  <c:v>70</c:v>
                </c:pt>
                <c:pt idx="2">
                  <c:v>70</c:v>
                </c:pt>
                <c:pt idx="3">
                  <c:v>55</c:v>
                </c:pt>
                <c:pt idx="4">
                  <c:v>76</c:v>
                </c:pt>
                <c:pt idx="5">
                  <c:v>69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[Book1.xlsx]Sheet6!PivotTable6</c:name>
    <c:fmtId val="4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Sheet6!$A$2:$A$8</c:f>
              <c:strCache>
                <c:ptCount val="6"/>
                <c:pt idx="0">
                  <c:v>Hari</c:v>
                </c:pt>
                <c:pt idx="1">
                  <c:v>kalai</c:v>
                </c:pt>
                <c:pt idx="2">
                  <c:v>Malar</c:v>
                </c:pt>
                <c:pt idx="3">
                  <c:v>Priya</c:v>
                </c:pt>
                <c:pt idx="4">
                  <c:v>Sampath</c:v>
                </c:pt>
                <c:pt idx="5">
                  <c:v>Subha</c:v>
                </c:pt>
              </c:strCache>
            </c:strRef>
          </c:cat>
          <c:val>
            <c:numRef>
              <c:f>Sheet6!$B$2:$B$8</c:f>
              <c:numCache>
                <c:formatCode>General</c:formatCode>
                <c:ptCount val="6"/>
                <c:pt idx="0">
                  <c:v>56</c:v>
                </c:pt>
                <c:pt idx="1">
                  <c:v>70</c:v>
                </c:pt>
                <c:pt idx="2">
                  <c:v>70</c:v>
                </c:pt>
                <c:pt idx="3">
                  <c:v>55</c:v>
                </c:pt>
                <c:pt idx="4">
                  <c:v>76</c:v>
                </c:pt>
                <c:pt idx="5">
                  <c:v>69</c:v>
                </c:pt>
              </c:numCache>
            </c:numRef>
          </c:val>
        </c:ser>
        <c:axId val="81710080"/>
        <c:axId val="124397056"/>
      </c:barChart>
      <c:catAx>
        <c:axId val="81710080"/>
        <c:scaling>
          <c:orientation val="minMax"/>
        </c:scaling>
        <c:axPos val="b"/>
        <c:tickLblPos val="nextTo"/>
        <c:crossAx val="124397056"/>
        <c:crosses val="autoZero"/>
        <c:auto val="1"/>
        <c:lblAlgn val="ctr"/>
        <c:lblOffset val="100"/>
      </c:catAx>
      <c:valAx>
        <c:axId val="124397056"/>
        <c:scaling>
          <c:orientation val="minMax"/>
        </c:scaling>
        <c:axPos val="l"/>
        <c:majorGridlines/>
        <c:numFmt formatCode="General" sourceLinked="1"/>
        <c:tickLblPos val="nextTo"/>
        <c:crossAx val="81710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04924" y="142852"/>
            <a:ext cx="112157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Employee Data Analysis using Excel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S. PRIYADARSHINI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NO: 172722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B.COM </a:t>
            </a:r>
            <a:r>
              <a:rPr lang="en-US" sz="2400" dirty="0" smtClean="0"/>
              <a:t>(COMPUTER APPLICATION)</a:t>
            </a:r>
            <a:endParaRPr lang="en-US" sz="2400" dirty="0"/>
          </a:p>
          <a:p>
            <a:r>
              <a:rPr lang="en-US" sz="2400" b="1" dirty="0" smtClean="0"/>
              <a:t>COLLEGE :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PACHAIYAPPAS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381224" y="571480"/>
            <a:ext cx="10681335" cy="7386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09786" y="1285860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dirty="0" smtClean="0"/>
              <a:t>These are the goals that the individual is working towards. </a:t>
            </a:r>
          </a:p>
          <a:p>
            <a:r>
              <a:rPr lang="en-US" sz="2800" b="1" dirty="0" smtClean="0"/>
              <a:t>Strategic map</a:t>
            </a:r>
          </a:p>
          <a:p>
            <a:r>
              <a:rPr lang="en-US" sz="2800" dirty="0" smtClean="0"/>
              <a:t>An employee scorecard should contain an overview of your business goals and objectives. This overview is known as a strategy map. It's beneficial during the planning and execution of a company's policies. Your strategy map should contain four crucial perspectives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9522" y="357166"/>
            <a:ext cx="10681335" cy="75819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000" b="1" dirty="0" smtClean="0"/>
              <a:t>Result</a:t>
            </a:r>
            <a:endParaRPr lang="en-US" sz="4000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-261982" y="1500174"/>
          <a:ext cx="5214974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238744" y="1785926"/>
          <a:ext cx="5000660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22" y="357166"/>
            <a:ext cx="10681335" cy="553998"/>
          </a:xfrm>
        </p:spPr>
        <p:txBody>
          <a:bodyPr/>
          <a:lstStyle/>
          <a:p>
            <a:r>
              <a:rPr lang="en-US" sz="3600" dirty="0" smtClean="0"/>
              <a:t>EMPLOYEE PERFOEMANCE </a:t>
            </a:r>
            <a:r>
              <a:rPr lang="en-US" sz="3600" dirty="0" smtClean="0"/>
              <a:t>RATING PIVOT TABLE 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65" y="1142984"/>
            <a:ext cx="9910863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4" y="285728"/>
            <a:ext cx="11130002" cy="1571636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600" dirty="0" smtClean="0"/>
              <a:t>EMPLOYEE PERFOEMANCE RATING CARD AND    DASHBOARD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84" y="1285860"/>
            <a:ext cx="991086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b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An employee scorecard is perfect for improving performance in the workplace. It's a multifaceted tool that not only boosts productivity but also encourages self-development.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Creating a KPI scorecard doesn't have to be hard:</a:t>
            </a:r>
          </a:p>
          <a:p>
            <a:r>
              <a:rPr lang="en-US" sz="3400" dirty="0" smtClean="0"/>
              <a:t>Set up interviews to get what to include.</a:t>
            </a:r>
          </a:p>
          <a:p>
            <a:r>
              <a:rPr lang="en-US" sz="3400" dirty="0" smtClean="0"/>
              <a:t>Make a list of strategic goals and metrics you'd like to achieve. Include </a:t>
            </a:r>
            <a:r>
              <a:rPr lang="en-US" sz="3400" b="1" dirty="0" smtClean="0"/>
              <a:t>performance</a:t>
            </a:r>
            <a:r>
              <a:rPr lang="en-US" sz="3400" dirty="0" smtClean="0"/>
              <a:t>, </a:t>
            </a:r>
            <a:r>
              <a:rPr lang="en-US" sz="3400" b="1" dirty="0" smtClean="0"/>
              <a:t>development</a:t>
            </a:r>
            <a:r>
              <a:rPr lang="en-US" sz="3400" dirty="0" smtClean="0"/>
              <a:t>, and </a:t>
            </a:r>
            <a:r>
              <a:rPr lang="en-US" sz="3400" b="1" dirty="0" smtClean="0"/>
              <a:t>values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You can have your scorecard in various formats, including PDF and Excel. But stick to one.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You'll also need an action plan for goal tracking. Lastly, evaluate your progress frequently to make sure you stay on track. I recommend setting up scorecards for your workplace today for improved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9C0149-F813-8AF2-7D86-B6A7026EC40D}"/>
              </a:ext>
            </a:extLst>
          </p:cNvPr>
          <p:cNvSpPr txBox="1"/>
          <p:nvPr/>
        </p:nvSpPr>
        <p:spPr>
          <a:xfrm>
            <a:off x="755332" y="1524000"/>
            <a:ext cx="83989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smtClean="0"/>
              <a:t>An Excel-based Employee Performance Rating Card and Dashboard is very useful and adaptable tool. It can significantly enhance your performance management process.</a:t>
            </a: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thank-you-vector-251424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0" y="571480"/>
            <a:ext cx="7848600" cy="5135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452398" y="2071678"/>
            <a:ext cx="8878980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30"/>
              </a:spcBef>
              <a:buFont typeface="Wingdings" pitchFamily="2" charset="2"/>
              <a:buChar char="Ø"/>
            </a:pPr>
            <a:r>
              <a:rPr lang="en-US" sz="4250" b="1" spc="5" dirty="0" smtClean="0">
                <a:latin typeface="Trebuchet MS"/>
                <a:ea typeface="+mj-ea"/>
                <a:cs typeface="Trebuchet MS"/>
              </a:rPr>
              <a:t>Creating An Employee  </a:t>
            </a:r>
          </a:p>
          <a:p>
            <a:pPr marL="12700" algn="ctr">
              <a:spcBef>
                <a:spcPts val="130"/>
              </a:spcBef>
              <a:buNone/>
            </a:pPr>
            <a:r>
              <a:rPr lang="en-US" sz="4250" b="1" spc="5" dirty="0" smtClean="0">
                <a:latin typeface="Trebuchet MS"/>
                <a:ea typeface="+mj-ea"/>
                <a:cs typeface="Trebuchet MS"/>
              </a:rPr>
              <a:t>    Performance Scorecard</a:t>
            </a:r>
            <a:endParaRPr lang="en-US" sz="4250" b="1" spc="5" dirty="0"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145" y="-24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4171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Ø"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309786" y="1500174"/>
            <a:ext cx="74295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 Employee Scorecard</a:t>
            </a:r>
          </a:p>
          <a:p>
            <a:pPr>
              <a:buFont typeface="Wingdings" pitchFamily="2" charset="2"/>
              <a:buChar char="Ø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What's an employee scorecard?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Who uses employee scorecards? 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Benefits of an employee scorecard</a:t>
            </a:r>
          </a:p>
          <a:p>
            <a:pPr>
              <a:buFont typeface="Wingdings" pitchFamily="2" charset="2"/>
              <a:buChar char="Ø"/>
            </a:pPr>
            <a:r>
              <a:rPr lang="en-US" sz="2800" spc="10" dirty="0" smtClean="0"/>
              <a:t>O</a:t>
            </a:r>
            <a:r>
              <a:rPr lang="en-US" sz="2800" spc="25" dirty="0" smtClean="0"/>
              <a:t>u</a:t>
            </a:r>
            <a:r>
              <a:rPr lang="en-US" sz="2800" dirty="0" smtClean="0"/>
              <a:t>r</a:t>
            </a:r>
            <a:r>
              <a:rPr lang="en-US" sz="2800" spc="5" dirty="0" smtClean="0"/>
              <a:t> </a:t>
            </a:r>
            <a:r>
              <a:rPr lang="en-US" sz="2800" spc="25" dirty="0" smtClean="0"/>
              <a:t>s</a:t>
            </a:r>
            <a:r>
              <a:rPr lang="en-US" sz="2800" spc="10" dirty="0" smtClean="0"/>
              <a:t>o</a:t>
            </a:r>
            <a:r>
              <a:rPr lang="en-US" sz="2800" spc="25" dirty="0" smtClean="0"/>
              <a:t>lu</a:t>
            </a:r>
            <a:r>
              <a:rPr lang="en-US" sz="2800" spc="-35" dirty="0" smtClean="0"/>
              <a:t>t</a:t>
            </a:r>
            <a:r>
              <a:rPr lang="en-US" sz="2800" spc="-30" dirty="0" smtClean="0"/>
              <a:t>i</a:t>
            </a:r>
            <a:r>
              <a:rPr lang="en-US" sz="2800" spc="10" dirty="0" smtClean="0"/>
              <a:t>o</a:t>
            </a:r>
            <a:r>
              <a:rPr lang="en-US" sz="2800" dirty="0" smtClean="0"/>
              <a:t>n</a:t>
            </a:r>
            <a:r>
              <a:rPr lang="en-US" sz="2800" spc="-345" dirty="0" smtClean="0"/>
              <a:t> </a:t>
            </a:r>
            <a:r>
              <a:rPr lang="en-US" sz="2800" spc="-35" dirty="0" smtClean="0"/>
              <a:t>a</a:t>
            </a:r>
            <a:r>
              <a:rPr lang="en-US" sz="2800" spc="-5" dirty="0" smtClean="0"/>
              <a:t>n</a:t>
            </a:r>
            <a:r>
              <a:rPr lang="en-US" sz="2800" dirty="0" smtClean="0"/>
              <a:t>d</a:t>
            </a:r>
            <a:r>
              <a:rPr lang="en-US" sz="2800" spc="35" dirty="0" smtClean="0"/>
              <a:t> </a:t>
            </a:r>
            <a:r>
              <a:rPr lang="en-US" sz="2800" spc="-30" dirty="0" smtClean="0"/>
              <a:t>i</a:t>
            </a:r>
            <a:r>
              <a:rPr lang="en-US" sz="2800" spc="-35" dirty="0" smtClean="0"/>
              <a:t>t</a:t>
            </a:r>
            <a:r>
              <a:rPr lang="en-US" sz="2800" dirty="0" smtClean="0"/>
              <a:t>s</a:t>
            </a:r>
            <a:r>
              <a:rPr lang="en-US" sz="2800" spc="60" dirty="0" smtClean="0"/>
              <a:t> </a:t>
            </a:r>
            <a:r>
              <a:rPr lang="en-US" sz="2800" spc="-295" dirty="0" smtClean="0"/>
              <a:t>v</a:t>
            </a:r>
            <a:r>
              <a:rPr lang="en-US" sz="2800" spc="-35" dirty="0" smtClean="0"/>
              <a:t>a</a:t>
            </a:r>
            <a:r>
              <a:rPr lang="en-US" sz="2800" spc="25" dirty="0" smtClean="0"/>
              <a:t>lu</a:t>
            </a:r>
            <a:r>
              <a:rPr lang="en-US" sz="2800" dirty="0" smtClean="0"/>
              <a:t>e</a:t>
            </a:r>
            <a:r>
              <a:rPr lang="en-US" sz="2800" spc="-65" dirty="0" smtClean="0"/>
              <a:t> </a:t>
            </a:r>
            <a:r>
              <a:rPr lang="en-US" sz="2800" spc="-15" dirty="0" smtClean="0"/>
              <a:t>p</a:t>
            </a:r>
            <a:r>
              <a:rPr lang="en-US" sz="2800" spc="-30" dirty="0" smtClean="0"/>
              <a:t>r</a:t>
            </a:r>
            <a:r>
              <a:rPr lang="en-US" sz="2800" spc="10" dirty="0" smtClean="0"/>
              <a:t>o</a:t>
            </a:r>
            <a:r>
              <a:rPr lang="en-US" sz="2800" spc="-15" dirty="0" smtClean="0"/>
              <a:t>p</a:t>
            </a:r>
            <a:r>
              <a:rPr lang="en-US" sz="2800" spc="10" dirty="0" smtClean="0"/>
              <a:t>o</a:t>
            </a:r>
            <a:r>
              <a:rPr lang="en-US" sz="2800" spc="25" dirty="0" smtClean="0"/>
              <a:t>s</a:t>
            </a:r>
            <a:r>
              <a:rPr lang="en-US" sz="2800" spc="-30" dirty="0" smtClean="0"/>
              <a:t>i</a:t>
            </a:r>
            <a:r>
              <a:rPr lang="en-US" sz="2800" spc="-35" dirty="0" smtClean="0"/>
              <a:t>t</a:t>
            </a:r>
            <a:r>
              <a:rPr lang="en-US" sz="2800" spc="-30" dirty="0" smtClean="0"/>
              <a:t>i</a:t>
            </a:r>
            <a:r>
              <a:rPr lang="en-US" sz="2800" spc="10" dirty="0" smtClean="0"/>
              <a:t>o</a:t>
            </a:r>
            <a:r>
              <a:rPr lang="en-US" sz="2800" dirty="0" smtClean="0"/>
              <a:t>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</a:t>
            </a:r>
            <a:r>
              <a:rPr lang="en-US" sz="2800" dirty="0" smtClean="0"/>
              <a:t>bjective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Result</a:t>
            </a:r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/>
              <a:t>Results </a:t>
            </a:r>
            <a:r>
              <a:rPr lang="en-US" sz="2800" dirty="0"/>
              <a:t>and Discussion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/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Ø"/>
              <a:tabLst/>
              <a:defRPr/>
            </a:pPr>
            <a:r>
              <a:rPr lang="en-US" sz="4000" b="0" kern="1200" dirty="0" smtClean="0"/>
              <a:t>Employee Scorecard</a:t>
            </a:r>
            <a:endParaRPr lang="en-US" sz="4000" b="0" kern="1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8CCF42-4C79-F436-DD19-9AA4BBA0F00A}"/>
              </a:ext>
            </a:extLst>
          </p:cNvPr>
          <p:cNvSpPr txBox="1"/>
          <p:nvPr/>
        </p:nvSpPr>
        <p:spPr>
          <a:xfrm>
            <a:off x="380960" y="1357298"/>
            <a:ext cx="7391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/>
              <a:t>Many corporate spaces used to struggle with employee productivity. And most employees were either unsatisfied, lacked motivation, or both. This changed with the invention of the scorecard.</a:t>
            </a:r>
          </a:p>
          <a:p>
            <a:r>
              <a:rPr lang="en-US" sz="2400" dirty="0" smtClean="0"/>
              <a:t>Since its introduction in the late 1990s, many companies have reported increased performance and lower employee turnover rates. It's a dynamic tool that can be used on a large scale and customized for individual employees.</a:t>
            </a:r>
          </a:p>
          <a:p>
            <a:r>
              <a:rPr lang="en-US" sz="2400" dirty="0" smtClean="0"/>
              <a:t>Not only that, but the scorecard also encourages self-development. Join us as we take you through an in-depth review of employee scorecards, their benefits, and how to create one. As a bonus, we've also included employee scorecard examples.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60" y="357166"/>
            <a:ext cx="9787006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Font typeface="Wingdings" pitchFamily="2" charset="2"/>
              <a:buChar char="Ø"/>
              <a:tabLst>
                <a:tab pos="2642870" algn="l"/>
              </a:tabLst>
            </a:pPr>
            <a:r>
              <a:rPr lang="en-US" sz="4400" dirty="0" smtClean="0"/>
              <a:t>What's an employee scorecard?</a:t>
            </a:r>
            <a:br>
              <a:rPr lang="en-US" sz="4400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38150" y="164305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employee scorecard is a management tool used to monitor an employee's performance. It's the perfect organizational tool because it allows individuals to plan, prioritize, and implement required projects.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outlines every individual's role and contribution to the workplace.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Plus, it allows people to focus on their roles,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thereby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improving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their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productivity.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An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scorecard also contributes to employee well-being (through clarity and affirmation) and 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encourages self-development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03962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Font typeface="Wingdings" pitchFamily="2" charset="2"/>
              <a:buChar char="Ø"/>
            </a:pPr>
            <a:r>
              <a:rPr lang="en-US" sz="3200" dirty="0" smtClean="0"/>
              <a:t>Who uses employee scorecards?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8150" y="1857364"/>
            <a:ext cx="7620000" cy="38401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 learning institutions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Manufacturing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Telecommunications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technology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836" y="642918"/>
            <a:ext cx="1032418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Ø"/>
            </a:pP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34" y="1389162"/>
            <a:ext cx="6019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managers to make informed decisions based on accurate, real-time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Automates the data collection and analysis process, saving time and reducing manual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Employee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training needs and development opportunities, leading to a more skilled workforce.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Performance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in recognizing top performers and addressing underperformance, ultimately improving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Leverages the widely accessible Excel platform, avoiding the need for expensive software or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357166"/>
            <a:ext cx="10681335" cy="75819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🏆 Benefits of an employee scorecard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riy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1" y="1143001"/>
            <a:ext cx="8456633" cy="4906963"/>
          </a:xfrm>
        </p:spPr>
      </p:pic>
      <p:sp>
        <p:nvSpPr>
          <p:cNvPr id="5" name="Left Arrow 4"/>
          <p:cNvSpPr/>
          <p:nvPr/>
        </p:nvSpPr>
        <p:spPr>
          <a:xfrm>
            <a:off x="6667504" y="1357298"/>
            <a:ext cx="2438400" cy="857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915424" cy="106202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🗂️ What should be on an employee scorecard?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riya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2" y="1643050"/>
            <a:ext cx="8953519" cy="4130488"/>
          </a:xfrm>
        </p:spPr>
      </p:pic>
      <p:sp>
        <p:nvSpPr>
          <p:cNvPr id="5" name="Right Arrow 4"/>
          <p:cNvSpPr/>
          <p:nvPr/>
        </p:nvSpPr>
        <p:spPr>
          <a:xfrm>
            <a:off x="309522" y="1643050"/>
            <a:ext cx="2540000" cy="109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453</Words>
  <Application>Microsoft Office PowerPoint</Application>
  <PresentationFormat>Custom</PresentationFormat>
  <Paragraphs>74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</vt:lpstr>
      <vt:lpstr>PROJECT TITLE</vt:lpstr>
      <vt:lpstr>AGENDA</vt:lpstr>
      <vt:lpstr>Employee Scorecard</vt:lpstr>
      <vt:lpstr>What's an employee scorecard? </vt:lpstr>
      <vt:lpstr>Who uses employee scorecards?</vt:lpstr>
      <vt:lpstr>OUR SOLUTION AND ITS VALUE PROPOSITION</vt:lpstr>
      <vt:lpstr>🏆 Benefits of an employee scorecard </vt:lpstr>
      <vt:lpstr> 🗂️ What should be on an employee scorecard? </vt:lpstr>
      <vt:lpstr>Objectives</vt:lpstr>
      <vt:lpstr>Result</vt:lpstr>
      <vt:lpstr>EMPLOYEE PERFOEMANCE RATING PIVOT TABLE </vt:lpstr>
      <vt:lpstr>EMPLOYEE PERFOEMANCE RATING CARD AND    DASHBOARD </vt:lpstr>
      <vt:lpstr>Results and Discussion  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RAJASEKAR KALAIMANI</cp:lastModifiedBy>
  <cp:revision>41</cp:revision>
  <dcterms:created xsi:type="dcterms:W3CDTF">2024-03-29T15:07:22Z</dcterms:created>
  <dcterms:modified xsi:type="dcterms:W3CDTF">2024-08-31T07:00:12Z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