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1"/>
  </p:sldMasterIdLst>
  <p:notesMasterIdLst>
    <p:notesMasterId r:id="rId16"/>
  </p:notesMasterIdLst>
  <p:sldIdLst>
    <p:sldId id="1367" r:id="rId2"/>
    <p:sldId id="1282" r:id="rId3"/>
    <p:sldId id="257" r:id="rId4"/>
    <p:sldId id="1366" r:id="rId5"/>
    <p:sldId id="258" r:id="rId6"/>
    <p:sldId id="259" r:id="rId7"/>
    <p:sldId id="260" r:id="rId8"/>
    <p:sldId id="1284" r:id="rId9"/>
    <p:sldId id="1283" r:id="rId10"/>
    <p:sldId id="1171" r:id="rId11"/>
    <p:sldId id="1321" r:id="rId12"/>
    <p:sldId id="1289" r:id="rId13"/>
    <p:sldId id="1172" r:id="rId14"/>
    <p:sldId id="1173" r:id="rId15"/>
  </p:sldIdLst>
  <p:sldSz cx="12192000" cy="6858000"/>
  <p:notesSz cx="6858000" cy="9144000"/>
  <p:defaultTextStyle>
    <a:defPPr>
      <a:defRPr lang="en-US"/>
    </a:defPPr>
    <a:lvl1pPr marL="0" algn="l" defTabSz="914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1" algn="l" defTabSz="914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2" algn="l" defTabSz="914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81" algn="l" defTabSz="914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42" algn="l" defTabSz="914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02" algn="l" defTabSz="914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63" algn="l" defTabSz="914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24" algn="l" defTabSz="914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83" algn="l" defTabSz="914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9" userDrawn="1">
          <p15:clr>
            <a:srgbClr val="A4A3A4"/>
          </p15:clr>
        </p15:guide>
        <p15:guide id="2" orient="horz" pos="628" userDrawn="1">
          <p15:clr>
            <a:srgbClr val="A4A3A4"/>
          </p15:clr>
        </p15:guide>
        <p15:guide id="3" pos="3843" userDrawn="1">
          <p15:clr>
            <a:srgbClr val="A4A3A4"/>
          </p15:clr>
        </p15:guide>
        <p15:guide id="4" pos="391" userDrawn="1">
          <p15:clr>
            <a:srgbClr val="A4A3A4"/>
          </p15:clr>
        </p15:guide>
        <p15:guide id="5" pos="72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79">
          <p15:clr>
            <a:srgbClr val="A4A3A4"/>
          </p15:clr>
        </p15:guide>
        <p15:guide id="2" pos="216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706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-720" y="-72"/>
      </p:cViewPr>
      <p:guideLst>
        <p:guide orient="horz" pos="2159"/>
        <p:guide orient="horz" pos="628"/>
        <p:guide pos="3843"/>
        <p:guide pos="391"/>
        <p:guide pos="72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4" d="100"/>
          <a:sy n="84" d="100"/>
        </p:scale>
        <p:origin x="3804" y="36"/>
      </p:cViewPr>
      <p:guideLst>
        <p:guide orient="horz" pos="2879"/>
        <p:guide pos="216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5D24D-AFA3-4C1A-B2BE-40E4621EA901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742E8-8A6E-4F4F-82B8-3BB1FC7EC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CD0276-4D43-411A-9185-3247CB54B58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1071" b="42845"/>
          <a:stretch>
            <a:fillRect/>
          </a:stretch>
        </p:blipFill>
        <p:spPr>
          <a:xfrm>
            <a:off x="1138535" y="4910903"/>
            <a:ext cx="4580930" cy="2278567"/>
          </a:xfrm>
          <a:prstGeom prst="rect">
            <a:avLst/>
          </a:prstGeom>
        </p:spPr>
      </p:pic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CD0276-4D43-411A-9185-3247CB54B58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1071" b="42845"/>
          <a:stretch>
            <a:fillRect/>
          </a:stretch>
        </p:blipFill>
        <p:spPr>
          <a:xfrm>
            <a:off x="1138535" y="4910903"/>
            <a:ext cx="4580930" cy="2278567"/>
          </a:xfrm>
          <a:prstGeom prst="rect">
            <a:avLst/>
          </a:prstGeom>
        </p:spPr>
      </p:pic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CD0276-4D43-411A-9185-3247CB54B58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1071" b="42845"/>
          <a:stretch>
            <a:fillRect/>
          </a:stretch>
        </p:blipFill>
        <p:spPr>
          <a:xfrm>
            <a:off x="1138535" y="4910903"/>
            <a:ext cx="4580930" cy="2278567"/>
          </a:xfrm>
          <a:prstGeom prst="rect">
            <a:avLst/>
          </a:prstGeom>
        </p:spPr>
      </p:pic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CD0276-4D43-411A-9185-3247CB54B58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1071" b="42845"/>
          <a:stretch>
            <a:fillRect/>
          </a:stretch>
        </p:blipFill>
        <p:spPr>
          <a:xfrm>
            <a:off x="1138535" y="4910903"/>
            <a:ext cx="4580930" cy="2278567"/>
          </a:xfrm>
          <a:prstGeom prst="rect">
            <a:avLst/>
          </a:prstGeom>
        </p:spPr>
      </p:pic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CD0276-4D43-411A-9185-3247CB54B58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1071" b="42845"/>
          <a:stretch>
            <a:fillRect/>
          </a:stretch>
        </p:blipFill>
        <p:spPr>
          <a:xfrm>
            <a:off x="1138535" y="4910903"/>
            <a:ext cx="4580930" cy="2278567"/>
          </a:xfrm>
          <a:prstGeom prst="rect">
            <a:avLst/>
          </a:prstGeom>
        </p:spPr>
      </p:pic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CD0276-4D43-411A-9185-3247CB54B58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1071" b="42845"/>
          <a:stretch>
            <a:fillRect/>
          </a:stretch>
        </p:blipFill>
        <p:spPr>
          <a:xfrm>
            <a:off x="1138535" y="4910903"/>
            <a:ext cx="4580930" cy="227856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IN" altLang="en-US"/>
              <a:t>b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CD0276-4D43-411A-9185-3247CB54B58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1071" b="42845"/>
          <a:stretch>
            <a:fillRect/>
          </a:stretch>
        </p:blipFill>
        <p:spPr>
          <a:xfrm>
            <a:off x="1138535" y="4910903"/>
            <a:ext cx="4580930" cy="227856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IN" altLang="en-US"/>
              <a:t>d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CD0276-4D43-411A-9185-3247CB54B58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1071" b="42845"/>
          <a:stretch>
            <a:fillRect/>
          </a:stretch>
        </p:blipFill>
        <p:spPr>
          <a:xfrm>
            <a:off x="1138535" y="4910903"/>
            <a:ext cx="4580930" cy="227856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IN" altLang="en-US"/>
              <a:t>c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4803" y="3581400"/>
            <a:ext cx="7033403" cy="1295400"/>
          </a:xfrm>
        </p:spPr>
        <p:txBody>
          <a:bodyPr>
            <a:normAutofit/>
          </a:bodyPr>
          <a:lstStyle>
            <a:lvl1pPr marL="0" indent="0" algn="l">
              <a:buNone/>
              <a:defRPr sz="1598" baseline="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914400" y="6477005"/>
            <a:ext cx="9652000" cy="365125"/>
          </a:xfrm>
        </p:spPr>
        <p:txBody>
          <a:bodyPr/>
          <a:lstStyle>
            <a:lvl1pPr>
              <a:defRPr dirty="0"/>
            </a:lvl1pPr>
          </a:lstStyle>
          <a:p>
            <a:r>
              <a:rPr lang="en-US"/>
              <a:t>© 2016 SMART Training Resources Pvt. Ltd.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7600" y="2362201"/>
            <a:ext cx="10668000" cy="914400"/>
          </a:xfrm>
        </p:spPr>
        <p:txBody>
          <a:bodyPr/>
          <a:lstStyle>
            <a:lvl1pPr algn="ctr">
              <a:defRPr b="1"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91413047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62000"/>
            <a:ext cx="10972800" cy="914400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1676405"/>
            <a:ext cx="10972800" cy="4297363"/>
          </a:xfrm>
        </p:spPr>
        <p:txBody>
          <a:bodyPr vert="eaVert"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5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xmlns="" val="1379601668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762006"/>
            <a:ext cx="2743200" cy="5211763"/>
          </a:xfrm>
        </p:spPr>
        <p:txBody>
          <a:bodyPr vert="eaVert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5" y="762006"/>
            <a:ext cx="8026399" cy="5211763"/>
          </a:xfrm>
        </p:spPr>
        <p:txBody>
          <a:bodyPr vert="eaVert"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5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xmlns="" val="256603444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5" y="1905008"/>
            <a:ext cx="6807199" cy="1143001"/>
          </a:xfrm>
        </p:spPr>
        <p:txBody>
          <a:bodyPr anchor="b" anchorCtr="0">
            <a:normAutofit/>
          </a:bodyPr>
          <a:lstStyle>
            <a:lvl1pPr algn="l">
              <a:defRPr sz="3599" b="0" cap="none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9597" y="3048006"/>
            <a:ext cx="6807199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1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4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3pPr>
            <a:lvl4pPr marL="13715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5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xmlns="" val="2582359697"/>
      </p:ext>
    </p:extLst>
  </p:cSld>
  <p:clrMapOvr>
    <a:masterClrMapping/>
  </p:clrMapOvr>
  <p:transition spd="slow">
    <p:fade/>
  </p:transition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4407" y="1905008"/>
            <a:ext cx="6659593" cy="1143001"/>
          </a:xfrm>
        </p:spPr>
        <p:txBody>
          <a:bodyPr anchor="b">
            <a:normAutofit/>
          </a:bodyPr>
          <a:lstStyle>
            <a:lvl1pPr algn="l">
              <a:defRPr sz="3599" b="0" cap="none"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4" y="3148015"/>
            <a:ext cx="6604001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1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4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3pPr>
            <a:lvl4pPr marL="13715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12800" y="1371601"/>
            <a:ext cx="3962400" cy="3962400"/>
          </a:xfrm>
        </p:spPr>
        <p:txBody>
          <a:bodyPr rtlCol="0">
            <a:normAutofit/>
          </a:bodyPr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5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xmlns="" val="1962749144"/>
      </p:ext>
    </p:extLst>
  </p:cSld>
  <p:clrMapOvr>
    <a:masterClrMapping/>
  </p:clrMapOvr>
  <p:transition spd="slow">
    <p:fade/>
  </p:transition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62000"/>
            <a:ext cx="109728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76405"/>
            <a:ext cx="10972800" cy="4297363"/>
          </a:xfrm>
        </p:spPr>
        <p:txBody>
          <a:bodyPr>
            <a:normAutofit/>
          </a:bodyPr>
          <a:lstStyle>
            <a:lvl1pPr marL="342875" indent="-342875">
              <a:lnSpc>
                <a:spcPct val="150000"/>
              </a:lnSpc>
              <a:spcBef>
                <a:spcPts val="0"/>
              </a:spcBef>
              <a:buSzPct val="130000"/>
              <a:buFont typeface="Arial" panose="020B0604020202020204" pitchFamily="34" charset="0"/>
              <a:buChar char="•"/>
              <a:defRPr sz="2000">
                <a:latin typeface="Cambria" panose="02040503050406030204" pitchFamily="18" charset="0"/>
              </a:defRPr>
            </a:lvl1pPr>
            <a:lvl2pPr marL="571458" indent="-228584">
              <a:lnSpc>
                <a:spcPct val="150000"/>
              </a:lnSpc>
              <a:spcBef>
                <a:spcPts val="0"/>
              </a:spcBef>
              <a:buSzPct val="60000"/>
              <a:buFont typeface="Courier New" panose="02070309020205020404" pitchFamily="49" charset="0"/>
              <a:buChar char="o"/>
              <a:defRPr sz="1800">
                <a:latin typeface="Cambria" panose="02040503050406030204" pitchFamily="18" charset="0"/>
              </a:defRPr>
            </a:lvl2pPr>
            <a:lvl3pPr>
              <a:defRPr sz="2000">
                <a:latin typeface="Cambria" panose="02040503050406030204" pitchFamily="18" charset="0"/>
              </a:defRPr>
            </a:lvl3pPr>
            <a:lvl4pPr>
              <a:defRPr sz="2000">
                <a:latin typeface="Cambria" panose="02040503050406030204" pitchFamily="18" charset="0"/>
              </a:defRPr>
            </a:lvl4pPr>
            <a:lvl5pPr>
              <a:defRPr sz="200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5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xmlns="" val="2191136087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62000"/>
            <a:ext cx="10972800" cy="914400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76405"/>
            <a:ext cx="5384801" cy="4297363"/>
          </a:xfrm>
        </p:spPr>
        <p:txBody>
          <a:bodyPr>
            <a:normAutofit/>
          </a:bodyPr>
          <a:lstStyle>
            <a:lvl1pPr>
              <a:defRPr sz="2400">
                <a:latin typeface="Cambria" panose="02040503050406030204" pitchFamily="18" charset="0"/>
              </a:defRPr>
            </a:lvl1pPr>
            <a:lvl2pPr>
              <a:defRPr sz="2000">
                <a:latin typeface="Cambria" panose="02040503050406030204" pitchFamily="18" charset="0"/>
              </a:defRPr>
            </a:lvl2pPr>
            <a:lvl3pPr>
              <a:defRPr sz="1800">
                <a:latin typeface="Cambria" panose="02040503050406030204" pitchFamily="18" charset="0"/>
              </a:defRPr>
            </a:lvl3pPr>
            <a:lvl4pPr>
              <a:defRPr sz="1598">
                <a:latin typeface="Cambria" panose="02040503050406030204" pitchFamily="18" charset="0"/>
              </a:defRPr>
            </a:lvl4pPr>
            <a:lvl5pPr>
              <a:defRPr sz="1598">
                <a:latin typeface="Cambria" panose="020405030504060302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676405"/>
            <a:ext cx="5384801" cy="4297363"/>
          </a:xfrm>
        </p:spPr>
        <p:txBody>
          <a:bodyPr>
            <a:normAutofit/>
          </a:bodyPr>
          <a:lstStyle>
            <a:lvl1pPr>
              <a:defRPr sz="2400">
                <a:latin typeface="Cambria" panose="02040503050406030204" pitchFamily="18" charset="0"/>
              </a:defRPr>
            </a:lvl1pPr>
            <a:lvl2pPr>
              <a:defRPr sz="2000">
                <a:latin typeface="Cambria" panose="02040503050406030204" pitchFamily="18" charset="0"/>
              </a:defRPr>
            </a:lvl2pPr>
            <a:lvl3pPr>
              <a:defRPr sz="1800">
                <a:latin typeface="Cambria" panose="02040503050406030204" pitchFamily="18" charset="0"/>
              </a:defRPr>
            </a:lvl3pPr>
            <a:lvl4pPr>
              <a:defRPr sz="1598">
                <a:latin typeface="Cambria" panose="02040503050406030204" pitchFamily="18" charset="0"/>
              </a:defRPr>
            </a:lvl4pPr>
            <a:lvl5pPr>
              <a:defRPr sz="1598">
                <a:latin typeface="Cambria" panose="020405030504060302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5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xmlns="" val="1097822568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62000"/>
            <a:ext cx="10972800" cy="609600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382715"/>
            <a:ext cx="5386917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mbria" panose="02040503050406030204" pitchFamily="18" charset="0"/>
              </a:defRPr>
            </a:lvl1pPr>
            <a:lvl2pPr marL="457166" indent="0">
              <a:buNone/>
              <a:defRPr sz="2000" b="1"/>
            </a:lvl2pPr>
            <a:lvl3pPr marL="914334" indent="0">
              <a:buNone/>
              <a:defRPr sz="1800" b="1"/>
            </a:lvl3pPr>
            <a:lvl4pPr marL="1371500" indent="0">
              <a:buNone/>
              <a:defRPr sz="1598" b="1"/>
            </a:lvl4pPr>
            <a:lvl5pPr marL="1828666" indent="0">
              <a:buNone/>
              <a:defRPr sz="1598" b="1"/>
            </a:lvl5pPr>
            <a:lvl6pPr marL="2285832" indent="0">
              <a:buNone/>
              <a:defRPr sz="1598" b="1"/>
            </a:lvl6pPr>
            <a:lvl7pPr marL="2743000" indent="0">
              <a:buNone/>
              <a:defRPr sz="1598" b="1"/>
            </a:lvl7pPr>
            <a:lvl8pPr marL="3200167" indent="0">
              <a:buNone/>
              <a:defRPr sz="1598" b="1"/>
            </a:lvl8pPr>
            <a:lvl9pPr marL="3657334" indent="0">
              <a:buNone/>
              <a:defRPr sz="15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022475"/>
            <a:ext cx="5386917" cy="3951288"/>
          </a:xfrm>
        </p:spPr>
        <p:txBody>
          <a:bodyPr>
            <a:normAutofit/>
          </a:bodyPr>
          <a:lstStyle>
            <a:lvl1pPr>
              <a:defRPr sz="2000">
                <a:latin typeface="Cambria" panose="02040503050406030204" pitchFamily="18" charset="0"/>
              </a:defRPr>
            </a:lvl1pPr>
            <a:lvl2pPr>
              <a:defRPr sz="1800">
                <a:latin typeface="Cambria" panose="02040503050406030204" pitchFamily="18" charset="0"/>
              </a:defRPr>
            </a:lvl2pPr>
            <a:lvl3pPr>
              <a:defRPr sz="1598">
                <a:latin typeface="Cambria" panose="02040503050406030204" pitchFamily="18" charset="0"/>
              </a:defRPr>
            </a:lvl3pPr>
            <a:lvl4pPr>
              <a:defRPr sz="1400">
                <a:latin typeface="Cambria" panose="02040503050406030204" pitchFamily="18" charset="0"/>
              </a:defRPr>
            </a:lvl4pPr>
            <a:lvl5pPr>
              <a:defRPr sz="1400">
                <a:latin typeface="Cambria" panose="02040503050406030204" pitchFamily="18" charset="0"/>
              </a:defRPr>
            </a:lvl5pPr>
            <a:lvl6pPr>
              <a:defRPr sz="1598"/>
            </a:lvl6pPr>
            <a:lvl7pPr>
              <a:defRPr sz="1598"/>
            </a:lvl7pPr>
            <a:lvl8pPr>
              <a:defRPr sz="1598"/>
            </a:lvl8pPr>
            <a:lvl9pPr>
              <a:defRPr sz="15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382715"/>
            <a:ext cx="5389033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mbria" panose="02040503050406030204" pitchFamily="18" charset="0"/>
              </a:defRPr>
            </a:lvl1pPr>
            <a:lvl2pPr marL="457166" indent="0">
              <a:buNone/>
              <a:defRPr sz="2000" b="1"/>
            </a:lvl2pPr>
            <a:lvl3pPr marL="914334" indent="0">
              <a:buNone/>
              <a:defRPr sz="1800" b="1"/>
            </a:lvl3pPr>
            <a:lvl4pPr marL="1371500" indent="0">
              <a:buNone/>
              <a:defRPr sz="1598" b="1"/>
            </a:lvl4pPr>
            <a:lvl5pPr marL="1828666" indent="0">
              <a:buNone/>
              <a:defRPr sz="1598" b="1"/>
            </a:lvl5pPr>
            <a:lvl6pPr marL="2285832" indent="0">
              <a:buNone/>
              <a:defRPr sz="1598" b="1"/>
            </a:lvl6pPr>
            <a:lvl7pPr marL="2743000" indent="0">
              <a:buNone/>
              <a:defRPr sz="1598" b="1"/>
            </a:lvl7pPr>
            <a:lvl8pPr marL="3200167" indent="0">
              <a:buNone/>
              <a:defRPr sz="1598" b="1"/>
            </a:lvl8pPr>
            <a:lvl9pPr marL="3657334" indent="0">
              <a:buNone/>
              <a:defRPr sz="15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022475"/>
            <a:ext cx="5389033" cy="3951288"/>
          </a:xfrm>
        </p:spPr>
        <p:txBody>
          <a:bodyPr>
            <a:normAutofit/>
          </a:bodyPr>
          <a:lstStyle>
            <a:lvl1pPr>
              <a:defRPr sz="2000">
                <a:latin typeface="Cambria" panose="02040503050406030204" pitchFamily="18" charset="0"/>
              </a:defRPr>
            </a:lvl1pPr>
            <a:lvl2pPr>
              <a:defRPr sz="1800">
                <a:latin typeface="Cambria" panose="02040503050406030204" pitchFamily="18" charset="0"/>
              </a:defRPr>
            </a:lvl2pPr>
            <a:lvl3pPr>
              <a:defRPr sz="1598">
                <a:latin typeface="Cambria" panose="02040503050406030204" pitchFamily="18" charset="0"/>
              </a:defRPr>
            </a:lvl3pPr>
            <a:lvl4pPr>
              <a:defRPr sz="1400">
                <a:latin typeface="Cambria" panose="02040503050406030204" pitchFamily="18" charset="0"/>
              </a:defRPr>
            </a:lvl4pPr>
            <a:lvl5pPr>
              <a:defRPr sz="1400">
                <a:latin typeface="Cambria" panose="02040503050406030204" pitchFamily="18" charset="0"/>
              </a:defRPr>
            </a:lvl5pPr>
            <a:lvl6pPr>
              <a:defRPr sz="1598"/>
            </a:lvl6pPr>
            <a:lvl7pPr>
              <a:defRPr sz="1598"/>
            </a:lvl7pPr>
            <a:lvl8pPr>
              <a:defRPr sz="1598"/>
            </a:lvl8pPr>
            <a:lvl9pPr>
              <a:defRPr sz="15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914400" y="6477005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xmlns="" val="2550370871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62000"/>
            <a:ext cx="10972800" cy="914400"/>
          </a:xfrm>
        </p:spPr>
        <p:txBody>
          <a:bodyPr anchor="t">
            <a:normAutofit/>
          </a:bodyPr>
          <a:lstStyle>
            <a:lvl1pPr>
              <a:defRPr sz="2800"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5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xmlns="" val="2557081642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5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xmlns="" val="699004824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762000"/>
            <a:ext cx="4011084" cy="762000"/>
          </a:xfrm>
        </p:spPr>
        <p:txBody>
          <a:bodyPr anchor="b"/>
          <a:lstStyle>
            <a:lvl1pPr algn="l">
              <a:defRPr sz="2000" b="1"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8" y="762006"/>
            <a:ext cx="6815668" cy="5211763"/>
          </a:xfrm>
        </p:spPr>
        <p:txBody>
          <a:bodyPr>
            <a:normAutofit/>
          </a:bodyPr>
          <a:lstStyle>
            <a:lvl1pPr>
              <a:defRPr sz="2800">
                <a:latin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</a:defRPr>
            </a:lvl2pPr>
            <a:lvl3pPr>
              <a:defRPr sz="2000">
                <a:latin typeface="Cambria" panose="02040503050406030204" pitchFamily="18" charset="0"/>
              </a:defRPr>
            </a:lvl3pPr>
            <a:lvl4pPr>
              <a:defRPr sz="1800">
                <a:latin typeface="Cambria" panose="02040503050406030204" pitchFamily="18" charset="0"/>
              </a:defRPr>
            </a:lvl4pPr>
            <a:lvl5pPr>
              <a:defRPr sz="1800">
                <a:latin typeface="Cambria" panose="020405030504060302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600205"/>
            <a:ext cx="4011084" cy="4373563"/>
          </a:xfrm>
        </p:spPr>
        <p:txBody>
          <a:bodyPr/>
          <a:lstStyle>
            <a:lvl1pPr marL="0" indent="0">
              <a:buNone/>
              <a:defRPr sz="1400">
                <a:latin typeface="Cambria" panose="02040503050406030204" pitchFamily="18" charset="0"/>
              </a:defRPr>
            </a:lvl1pPr>
            <a:lvl2pPr marL="457166" indent="0">
              <a:buNone/>
              <a:defRPr sz="1200"/>
            </a:lvl2pPr>
            <a:lvl3pPr marL="914334" indent="0">
              <a:buNone/>
              <a:defRPr sz="1000"/>
            </a:lvl3pPr>
            <a:lvl4pPr marL="1371500" indent="0">
              <a:buNone/>
              <a:defRPr sz="901"/>
            </a:lvl4pPr>
            <a:lvl5pPr marL="1828666" indent="0">
              <a:buNone/>
              <a:defRPr sz="901"/>
            </a:lvl5pPr>
            <a:lvl6pPr marL="2285832" indent="0">
              <a:buNone/>
              <a:defRPr sz="901"/>
            </a:lvl6pPr>
            <a:lvl7pPr marL="2743000" indent="0">
              <a:buNone/>
              <a:defRPr sz="901"/>
            </a:lvl7pPr>
            <a:lvl8pPr marL="3200167" indent="0">
              <a:buNone/>
              <a:defRPr sz="901"/>
            </a:lvl8pPr>
            <a:lvl9pPr marL="3657334" indent="0">
              <a:buNone/>
              <a:defRPr sz="9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5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xmlns="" val="2818823516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9" y="46482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9" y="4603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4" indent="0">
              <a:buNone/>
              <a:defRPr sz="2400"/>
            </a:lvl3pPr>
            <a:lvl4pPr marL="1371500" indent="0">
              <a:buNone/>
              <a:defRPr sz="2000"/>
            </a:lvl4pPr>
            <a:lvl5pPr marL="1828666" indent="0">
              <a:buNone/>
              <a:defRPr sz="2000"/>
            </a:lvl5pPr>
            <a:lvl6pPr marL="2285832" indent="0">
              <a:buNone/>
              <a:defRPr sz="2000"/>
            </a:lvl6pPr>
            <a:lvl7pPr marL="2743000" indent="0">
              <a:buNone/>
              <a:defRPr sz="2000"/>
            </a:lvl7pPr>
            <a:lvl8pPr marL="3200167" indent="0">
              <a:buNone/>
              <a:defRPr sz="2000"/>
            </a:lvl8pPr>
            <a:lvl9pPr marL="3657334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9" y="5214941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4" indent="0">
              <a:buNone/>
              <a:defRPr sz="1000"/>
            </a:lvl3pPr>
            <a:lvl4pPr marL="1371500" indent="0">
              <a:buNone/>
              <a:defRPr sz="901"/>
            </a:lvl4pPr>
            <a:lvl5pPr marL="1828666" indent="0">
              <a:buNone/>
              <a:defRPr sz="901"/>
            </a:lvl5pPr>
            <a:lvl6pPr marL="2285832" indent="0">
              <a:buNone/>
              <a:defRPr sz="901"/>
            </a:lvl6pPr>
            <a:lvl7pPr marL="2743000" indent="0">
              <a:buNone/>
              <a:defRPr sz="901"/>
            </a:lvl7pPr>
            <a:lvl8pPr marL="3200167" indent="0">
              <a:buNone/>
              <a:defRPr sz="901"/>
            </a:lvl8pPr>
            <a:lvl9pPr marL="3657334" indent="0">
              <a:buNone/>
              <a:defRPr sz="9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5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xmlns="" val="3681888520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1" y="762000"/>
            <a:ext cx="10972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1" y="1676405"/>
            <a:ext cx="109728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5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xmlns="" val="12900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 spd="slow"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anose="02040502050405020303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anose="02040502050405020303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anose="02040502050405020303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anose="02040502050405020303" pitchFamily="18" charset="0"/>
        </a:defRPr>
      </a:lvl5pPr>
      <a:lvl6pPr marL="457166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anose="02040502050405020303" pitchFamily="18" charset="0"/>
        </a:defRPr>
      </a:lvl6pPr>
      <a:lvl7pPr marL="914334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anose="02040502050405020303" pitchFamily="18" charset="0"/>
        </a:defRPr>
      </a:lvl7pPr>
      <a:lvl8pPr marL="13715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anose="02040502050405020303" pitchFamily="18" charset="0"/>
        </a:defRPr>
      </a:lvl8pPr>
      <a:lvl9pPr marL="1828666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anose="02040502050405020303" pitchFamily="18" charset="0"/>
        </a:defRPr>
      </a:lvl9pPr>
    </p:titleStyle>
    <p:bodyStyle>
      <a:lvl1pPr marL="342875" indent="-3428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95" indent="-28573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7" indent="-22858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082" indent="-22858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98" kern="1200">
          <a:solidFill>
            <a:schemeClr val="tx1"/>
          </a:solidFill>
          <a:latin typeface="+mn-lt"/>
          <a:ea typeface="+mn-ea"/>
          <a:cs typeface="+mn-cs"/>
        </a:defRPr>
      </a:lvl4pPr>
      <a:lvl5pPr marL="2057250" indent="-22858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98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6" indent="-228584" algn="l" defTabSz="9143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83" indent="-228584" algn="l" defTabSz="9143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50" indent="-228584" algn="l" defTabSz="9143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7" indent="-228584" algn="l" defTabSz="9143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4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0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6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00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7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4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© 2016 SMART Training Resources Pvt. Ltd.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0126" y="1895475"/>
            <a:ext cx="10687050" cy="3162300"/>
          </a:xfrm>
        </p:spPr>
        <p:txBody>
          <a:bodyPr/>
          <a:lstStyle/>
          <a:p>
            <a:r>
              <a:rPr lang="en-IN" dirty="0" smtClean="0"/>
              <a:t>NOTE : Every student should log into our website to enter the webinar. Should not get the link from other students.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4909" y="845128"/>
            <a:ext cx="11430000" cy="3488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700"/>
              </a:spcBef>
              <a:spcAft>
                <a:spcPts val="100"/>
              </a:spcAft>
            </a:pPr>
            <a:r>
              <a:rPr lang="en-IN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3) William borrowed Rs 5000 at 10% interest per annum. At the end of 2 years, he cleared his debt by paying Rs 2500 and giving his motorbike. Find the cost of the motorbike.</a:t>
            </a:r>
          </a:p>
          <a:p>
            <a:pPr algn="just">
              <a:lnSpc>
                <a:spcPct val="150000"/>
              </a:lnSpc>
              <a:spcBef>
                <a:spcPts val="700"/>
              </a:spcBef>
              <a:spcAft>
                <a:spcPts val="100"/>
              </a:spcAft>
            </a:pPr>
            <a:r>
              <a:rPr lang="en-IN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a) Rs 3000</a:t>
            </a:r>
          </a:p>
          <a:p>
            <a:pPr algn="just">
              <a:lnSpc>
                <a:spcPct val="150000"/>
              </a:lnSpc>
              <a:spcBef>
                <a:spcPts val="700"/>
              </a:spcBef>
              <a:spcAft>
                <a:spcPts val="100"/>
              </a:spcAft>
            </a:pPr>
            <a:r>
              <a:rPr lang="en-IN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 Rs 3800</a:t>
            </a:r>
          </a:p>
          <a:p>
            <a:pPr algn="just">
              <a:lnSpc>
                <a:spcPct val="150000"/>
              </a:lnSpc>
              <a:spcBef>
                <a:spcPts val="700"/>
              </a:spcBef>
              <a:spcAft>
                <a:spcPts val="100"/>
              </a:spcAft>
            </a:pPr>
            <a:r>
              <a:rPr lang="en-IN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c) Rs 3500</a:t>
            </a:r>
          </a:p>
          <a:p>
            <a:pPr algn="just">
              <a:lnSpc>
                <a:spcPct val="150000"/>
              </a:lnSpc>
              <a:spcBef>
                <a:spcPts val="700"/>
              </a:spcBef>
              <a:spcAft>
                <a:spcPts val="100"/>
              </a:spcAft>
            </a:pPr>
            <a:r>
              <a:rPr lang="en-IN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d) Rs 2500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>
            <p:custDataLst>
              <p:tags r:id="rId1"/>
            </p:custDataLst>
          </p:nvPr>
        </p:nvSpPr>
        <p:spPr>
          <a:xfrm>
            <a:off x="277091" y="872836"/>
            <a:ext cx="11554691" cy="3502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700"/>
              </a:spcBef>
              <a:spcAft>
                <a:spcPts val="100"/>
              </a:spcAft>
            </a:pPr>
            <a:r>
              <a:rPr lang="en-IN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4) The difference between C.I and S.I on a certain sum at 10% per annum for 2 years is Rs 60. Find the amount after 3 years at S.I for the same principal.</a:t>
            </a:r>
          </a:p>
          <a:p>
            <a:pPr algn="just">
              <a:lnSpc>
                <a:spcPct val="150000"/>
              </a:lnSpc>
              <a:spcBef>
                <a:spcPts val="700"/>
              </a:spcBef>
              <a:spcAft>
                <a:spcPts val="100"/>
              </a:spcAft>
            </a:pPr>
            <a:r>
              <a:rPr lang="en-IN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a) Rs 6000</a:t>
            </a:r>
          </a:p>
          <a:p>
            <a:pPr algn="just">
              <a:lnSpc>
                <a:spcPct val="150000"/>
              </a:lnSpc>
              <a:spcBef>
                <a:spcPts val="700"/>
              </a:spcBef>
              <a:spcAft>
                <a:spcPts val="100"/>
              </a:spcAft>
            </a:pPr>
            <a:r>
              <a:rPr lang="en-IN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 Rs 7800</a:t>
            </a:r>
          </a:p>
          <a:p>
            <a:pPr algn="just">
              <a:lnSpc>
                <a:spcPct val="150000"/>
              </a:lnSpc>
              <a:spcBef>
                <a:spcPts val="700"/>
              </a:spcBef>
              <a:spcAft>
                <a:spcPts val="100"/>
              </a:spcAft>
            </a:pPr>
            <a:r>
              <a:rPr lang="en-IN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c) Rs 8000</a:t>
            </a:r>
          </a:p>
          <a:p>
            <a:pPr algn="just">
              <a:lnSpc>
                <a:spcPct val="150000"/>
              </a:lnSpc>
              <a:spcBef>
                <a:spcPts val="700"/>
              </a:spcBef>
              <a:spcAft>
                <a:spcPts val="100"/>
              </a:spcAft>
            </a:pPr>
            <a:r>
              <a:rPr lang="en-IN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d) Rs 9000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734291"/>
            <a:ext cx="11333017" cy="3591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700"/>
              </a:spcBef>
              <a:spcAft>
                <a:spcPts val="100"/>
              </a:spcAft>
            </a:pPr>
            <a:r>
              <a:rPr lang="en-IN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5) In how many years will a sum of money double itself at 5% per annum ?</a:t>
            </a:r>
          </a:p>
          <a:p>
            <a:pPr algn="just">
              <a:lnSpc>
                <a:spcPct val="150000"/>
              </a:lnSpc>
              <a:spcBef>
                <a:spcPts val="700"/>
              </a:spcBef>
              <a:spcAft>
                <a:spcPts val="100"/>
              </a:spcAft>
            </a:pPr>
            <a:r>
              <a:rPr lang="en-IN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700"/>
              </a:spcBef>
              <a:spcAft>
                <a:spcPts val="100"/>
              </a:spcAft>
            </a:pPr>
            <a:r>
              <a:rPr lang="en-IN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a) 10 years</a:t>
            </a:r>
          </a:p>
          <a:p>
            <a:pPr algn="just">
              <a:lnSpc>
                <a:spcPct val="150000"/>
              </a:lnSpc>
              <a:spcBef>
                <a:spcPts val="700"/>
              </a:spcBef>
              <a:spcAft>
                <a:spcPts val="100"/>
              </a:spcAft>
            </a:pPr>
            <a:r>
              <a:rPr lang="en-IN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 20 years</a:t>
            </a:r>
          </a:p>
          <a:p>
            <a:pPr algn="just">
              <a:lnSpc>
                <a:spcPct val="150000"/>
              </a:lnSpc>
              <a:spcBef>
                <a:spcPts val="700"/>
              </a:spcBef>
              <a:spcAft>
                <a:spcPts val="100"/>
              </a:spcAft>
            </a:pPr>
            <a:r>
              <a:rPr lang="en-IN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c) 40 years</a:t>
            </a:r>
          </a:p>
          <a:p>
            <a:pPr algn="just">
              <a:lnSpc>
                <a:spcPct val="150000"/>
              </a:lnSpc>
              <a:spcBef>
                <a:spcPts val="700"/>
              </a:spcBef>
              <a:spcAft>
                <a:spcPts val="100"/>
              </a:spcAft>
            </a:pPr>
            <a:r>
              <a:rPr lang="en-IN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d) 60 years</a:t>
            </a: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8764" y="886692"/>
            <a:ext cx="11346871" cy="4099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700"/>
              </a:spcBef>
              <a:spcAft>
                <a:spcPts val="100"/>
              </a:spcAft>
            </a:pPr>
            <a:r>
              <a:rPr lang="en-IN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6) Ratio of the principal and the amount after 1 year is 10 : 12. Then the rate of interest per annum is :</a:t>
            </a:r>
          </a:p>
          <a:p>
            <a:pPr algn="just">
              <a:lnSpc>
                <a:spcPct val="150000"/>
              </a:lnSpc>
              <a:spcBef>
                <a:spcPts val="700"/>
              </a:spcBef>
              <a:spcAft>
                <a:spcPts val="100"/>
              </a:spcAft>
            </a:pPr>
            <a:endParaRPr lang="en-IN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700"/>
              </a:spcBef>
              <a:spcAft>
                <a:spcPts val="100"/>
              </a:spcAft>
            </a:pPr>
            <a:r>
              <a:rPr lang="en-IN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a) 12% </a:t>
            </a:r>
          </a:p>
          <a:p>
            <a:pPr algn="just">
              <a:lnSpc>
                <a:spcPct val="150000"/>
              </a:lnSpc>
              <a:spcBef>
                <a:spcPts val="700"/>
              </a:spcBef>
              <a:spcAft>
                <a:spcPts val="100"/>
              </a:spcAft>
            </a:pPr>
            <a:r>
              <a:rPr lang="en-IN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 16%</a:t>
            </a:r>
          </a:p>
          <a:p>
            <a:pPr algn="just">
              <a:lnSpc>
                <a:spcPct val="150000"/>
              </a:lnSpc>
              <a:spcBef>
                <a:spcPts val="700"/>
              </a:spcBef>
              <a:spcAft>
                <a:spcPts val="100"/>
              </a:spcAft>
            </a:pPr>
            <a:r>
              <a:rPr lang="en-IN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c) 18% </a:t>
            </a:r>
          </a:p>
          <a:p>
            <a:pPr algn="just">
              <a:lnSpc>
                <a:spcPct val="150000"/>
              </a:lnSpc>
              <a:spcBef>
                <a:spcPts val="700"/>
              </a:spcBef>
              <a:spcAft>
                <a:spcPts val="100"/>
              </a:spcAft>
            </a:pPr>
            <a:r>
              <a:rPr lang="en-IN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d) 20%</a:t>
            </a: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54183" y="789709"/>
            <a:ext cx="11360726" cy="4099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700"/>
              </a:spcBef>
              <a:spcAft>
                <a:spcPts val="100"/>
              </a:spcAft>
            </a:pPr>
            <a:r>
              <a:rPr lang="en-IN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7) The difference between the simple interest received from two different sources on Rs. 1500 for 3 years is Rs. 13.50. The difference between their rates of interest is?</a:t>
            </a:r>
          </a:p>
          <a:p>
            <a:pPr algn="just">
              <a:lnSpc>
                <a:spcPct val="150000"/>
              </a:lnSpc>
              <a:spcBef>
                <a:spcPts val="700"/>
              </a:spcBef>
              <a:spcAft>
                <a:spcPts val="100"/>
              </a:spcAft>
            </a:pPr>
            <a:endParaRPr lang="en-IN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700"/>
              </a:spcBef>
              <a:spcAft>
                <a:spcPts val="100"/>
              </a:spcAft>
            </a:pPr>
            <a:r>
              <a:rPr lang="en-IN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a) 0.1% </a:t>
            </a:r>
          </a:p>
          <a:p>
            <a:pPr algn="just">
              <a:lnSpc>
                <a:spcPct val="150000"/>
              </a:lnSpc>
              <a:spcBef>
                <a:spcPts val="700"/>
              </a:spcBef>
              <a:spcAft>
                <a:spcPts val="100"/>
              </a:spcAft>
            </a:pPr>
            <a:r>
              <a:rPr lang="en-IN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 0.2%</a:t>
            </a:r>
          </a:p>
          <a:p>
            <a:pPr algn="just">
              <a:lnSpc>
                <a:spcPct val="150000"/>
              </a:lnSpc>
              <a:spcBef>
                <a:spcPts val="700"/>
              </a:spcBef>
              <a:spcAft>
                <a:spcPts val="100"/>
              </a:spcAft>
            </a:pPr>
            <a:r>
              <a:rPr lang="en-IN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c) 0.3% </a:t>
            </a:r>
          </a:p>
          <a:p>
            <a:pPr algn="just">
              <a:lnSpc>
                <a:spcPct val="150000"/>
              </a:lnSpc>
              <a:spcBef>
                <a:spcPts val="700"/>
              </a:spcBef>
              <a:spcAft>
                <a:spcPts val="100"/>
              </a:spcAft>
            </a:pPr>
            <a:r>
              <a:rPr lang="en-IN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d) 0.4%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89909" y="997594"/>
            <a:ext cx="8484127" cy="2665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700"/>
              </a:spcBef>
            </a:pPr>
            <a:r>
              <a:rPr lang="en-IN" altLang="en-US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Interest Calculations</a:t>
            </a:r>
          </a:p>
          <a:p>
            <a:pPr marL="571500" indent="-571500">
              <a:lnSpc>
                <a:spcPct val="15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IN" alt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Simple Interest</a:t>
            </a:r>
          </a:p>
          <a:p>
            <a:pPr marL="571500" indent="-571500">
              <a:lnSpc>
                <a:spcPct val="15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IN" alt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Compound Interest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D22659-588F-4E78-9C8F-42D6105E2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4" y="928256"/>
            <a:ext cx="11305308" cy="45997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ways in which the interest is calculated. </a:t>
            </a:r>
          </a:p>
          <a:p>
            <a:pPr marL="0" indent="0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Simple Interest :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calculated on the basis of a basic amount borrowed for the entire period at a particular rate of interest. The amount borrowed is the principal for the entire period of borrowing.</a:t>
            </a:r>
          </a:p>
          <a:p>
            <a:pPr marL="0" indent="0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Compound Interest: 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interest of the previous years are added to the principal for the calculation of the compound interest. </a:t>
            </a:r>
          </a:p>
        </p:txBody>
      </p:sp>
    </p:spTree>
    <p:extLst>
      <p:ext uri="{BB962C8B-B14F-4D97-AF65-F5344CB8AC3E}">
        <p14:creationId xmlns:p14="http://schemas.microsoft.com/office/powerpoint/2010/main" xmlns="" val="123183422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A43049F3-68DD-4B0F-A9D1-F380BE753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2016 SMART Training Resources Pvt. Ltd.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A00EB20-EC40-4E42-B0A9-D35FC34C0801}"/>
              </a:ext>
            </a:extLst>
          </p:cNvPr>
          <p:cNvSpPr txBox="1"/>
          <p:nvPr/>
        </p:nvSpPr>
        <p:spPr>
          <a:xfrm>
            <a:off x="124691" y="623455"/>
            <a:ext cx="11499273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Simple Interest = P*N*R / 100</a:t>
            </a:r>
          </a:p>
          <a:p>
            <a:r>
              <a:rPr lang="en-IN" sz="2200" dirty="0"/>
              <a:t>Where </a:t>
            </a:r>
          </a:p>
          <a:p>
            <a:r>
              <a:rPr lang="en-IN" sz="2200" dirty="0"/>
              <a:t>P- Principal </a:t>
            </a:r>
          </a:p>
          <a:p>
            <a:r>
              <a:rPr lang="en-IN" sz="2200" dirty="0"/>
              <a:t>N- Number of Years</a:t>
            </a:r>
          </a:p>
          <a:p>
            <a:r>
              <a:rPr lang="en-IN" sz="2200" dirty="0"/>
              <a:t>R- Rate of Interest</a:t>
            </a:r>
          </a:p>
          <a:p>
            <a:endParaRPr lang="en-IN" sz="2200" dirty="0"/>
          </a:p>
          <a:p>
            <a:r>
              <a:rPr lang="en-IN" sz="2200" dirty="0"/>
              <a:t>Note : The interest gained in Simple interest will always remain the same for every year.</a:t>
            </a:r>
          </a:p>
          <a:p>
            <a:endParaRPr lang="en-IN" sz="2200" dirty="0"/>
          </a:p>
          <a:p>
            <a:r>
              <a:rPr lang="en-IN" sz="2200" dirty="0"/>
              <a:t>Example : 1000 RS @ the rate of 10% per annum </a:t>
            </a:r>
          </a:p>
          <a:p>
            <a:endParaRPr lang="en-IN" sz="2200" dirty="0"/>
          </a:p>
          <a:p>
            <a:r>
              <a:rPr lang="en-IN" sz="2200" dirty="0"/>
              <a:t> 1 </a:t>
            </a:r>
            <a:r>
              <a:rPr lang="en-IN" sz="2200" dirty="0" err="1"/>
              <a:t>st</a:t>
            </a:r>
            <a:r>
              <a:rPr lang="en-IN" sz="2200" dirty="0"/>
              <a:t> year interest will be 100</a:t>
            </a:r>
          </a:p>
          <a:p>
            <a:r>
              <a:rPr lang="en-IN" sz="2200" dirty="0"/>
              <a:t>2 Nd year interest will also be same 100</a:t>
            </a:r>
          </a:p>
          <a:p>
            <a:endParaRPr lang="en-IN" sz="2200" dirty="0"/>
          </a:p>
          <a:p>
            <a:r>
              <a:rPr lang="en-IN" sz="2200" dirty="0"/>
              <a:t>So S1 = S2 =……………= Sn years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9943549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14E541-0247-477D-B2CA-8B09287039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3236" y="762000"/>
                <a:ext cx="11928763" cy="5458691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IN" sz="2600" b="1" u="sng" dirty="0"/>
                  <a:t>For Calculation of the Compound Interest (CI):</a:t>
                </a:r>
              </a:p>
              <a:p>
                <a:pPr marL="0" indent="0">
                  <a:buNone/>
                </a:pPr>
                <a:r>
                  <a:rPr lang="en-IN" sz="2600" dirty="0"/>
                  <a:t>Let the Principal = Rs P, Time = n years and rate = r% per annum </a:t>
                </a:r>
              </a:p>
              <a:p>
                <a:pPr marL="0" indent="0">
                  <a:buNone/>
                </a:pPr>
                <a:r>
                  <a:rPr lang="en-IN" sz="2600" dirty="0"/>
                  <a:t>When the interest is compounded annually, </a:t>
                </a:r>
              </a:p>
              <a:p>
                <a:pPr marL="0" indent="0">
                  <a:buNone/>
                </a:pPr>
                <a:r>
                  <a:rPr lang="en-IN" sz="2600" dirty="0"/>
                  <a:t>Amount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 (1+</m:t>
                        </m:r>
                        <m:f>
                          <m:f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sz="2600" dirty="0"/>
                  <a:t> and </a:t>
                </a:r>
              </a:p>
              <a:p>
                <a:pPr marL="0" indent="0">
                  <a:buNone/>
                </a:pPr>
                <a:r>
                  <a:rPr lang="en-IN" sz="2600" dirty="0"/>
                  <a:t>Compound Interest = Amount – P .</a:t>
                </a:r>
              </a:p>
              <a:p>
                <a:pPr marL="0" indent="0">
                  <a:buNone/>
                </a:pPr>
                <a:r>
                  <a:rPr lang="en-IN" sz="26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example:</a:t>
                </a:r>
                <a:r>
                  <a:rPr lang="en-I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when a sum of Rs.1000 is borrowed for 3 years at 10% compound interest </a:t>
                </a:r>
              </a:p>
              <a:p>
                <a:pPr marL="0" indent="0">
                  <a:buNone/>
                </a:pPr>
                <a:r>
                  <a:rPr lang="en-IN" sz="2600" dirty="0"/>
                  <a:t>Therefore Amount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1000 (1+</m:t>
                        </m:r>
                        <m:f>
                          <m:f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IN" sz="2600" dirty="0"/>
                  <a:t/>
                </a:r>
              </a:p>
              <a:p>
                <a:pPr marL="0" indent="0">
                  <a:buNone/>
                </a:pPr>
                <a:r>
                  <a:rPr lang="en-IN" sz="2600" dirty="0"/>
                  <a:t>		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1000 (1+</m:t>
                        </m:r>
                        <m:f>
                          <m:f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IN" sz="2600" dirty="0"/>
              </a:p>
              <a:p>
                <a:pPr marL="0" indent="0">
                  <a:buNone/>
                </a:pPr>
                <a:r>
                  <a:rPr lang="en-IN" sz="2600" dirty="0"/>
                  <a:t>		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1000 (</m:t>
                        </m:r>
                        <m:f>
                          <m:f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num>
                          <m:den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sz="2600" i="1">
                        <a:latin typeface="Cambria Math" panose="02040503050406030204" pitchFamily="18" charset="0"/>
                      </a:rPr>
                      <m:t>⇒1000 (</m:t>
                    </m:r>
                    <m:f>
                      <m:f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1331</m:t>
                        </m:r>
                      </m:num>
                      <m:den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  <m:r>
                      <a:rPr lang="en-IN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600" dirty="0"/>
                  <a:t> = 1331</a:t>
                </a:r>
              </a:p>
              <a:p>
                <a:pPr marL="0" indent="0">
                  <a:buNone/>
                </a:pPr>
                <a:r>
                  <a:rPr lang="en-IN" sz="2600" dirty="0"/>
                  <a:t>=&gt; Compound Interest = Amount – P = 1331 – 1000 = 331 Rs.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D14E541-0247-477D-B2CA-8B09287039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236" y="762000"/>
                <a:ext cx="11928763" cy="5458691"/>
              </a:xfrm>
              <a:blipFill>
                <a:blip r:embed="rId2"/>
                <a:stretch>
                  <a:fillRect l="-6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166945428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612FE7-3F41-4D33-B4AF-BE9F115D4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06582"/>
            <a:ext cx="11540836" cy="5140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a sum of Rs.1000 is borrowed for 3 years at 10% compound interest 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Principal = Rs.1000 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 for 1 year at 10% per annum = Rs.100 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for the 2nd year = 1000 + 100 = Rs.1100 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 for the 2nd year at 10% per annum = Rs.110 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for the third year = 1100 + 110 = Rs.1210 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 for the third year at 10% p.a. = Rs.121 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amount = 1210 + 121 = Rs.1331 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Compound interest = 1331 – 1000 = Rs.331</a:t>
            </a:r>
          </a:p>
        </p:txBody>
      </p:sp>
    </p:spTree>
    <p:extLst>
      <p:ext uri="{BB962C8B-B14F-4D97-AF65-F5344CB8AC3E}">
        <p14:creationId xmlns:p14="http://schemas.microsoft.com/office/powerpoint/2010/main" xmlns="" val="36890814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8F33E5-EE39-451F-8968-60B273626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326" y="789710"/>
            <a:ext cx="11457709" cy="50707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u="sng" dirty="0"/>
              <a:t>Percentage Approach :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sum of Rs.1000 is borrowed for 3 years at 10% compound interest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= 1000 Rs</a:t>
            </a:r>
          </a:p>
          <a:p>
            <a:pPr marL="0" indent="0">
              <a:buNone/>
            </a:pPr>
            <a:endParaRPr lang="en-IN" b="1" u="sng" dirty="0"/>
          </a:p>
          <a:p>
            <a:pPr marL="0" indent="0">
              <a:buNone/>
            </a:pPr>
            <a:r>
              <a:rPr lang="en-IN" dirty="0"/>
              <a:t>First year Interest	=&gt; 100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Second Year Interest	=&gt; 100   10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Third Year Interest	=&gt; 100   10   10   1 </a:t>
            </a:r>
          </a:p>
          <a:p>
            <a:pPr marL="0" indent="0">
              <a:buNone/>
            </a:pPr>
            <a:r>
              <a:rPr lang="en-IN" dirty="0"/>
              <a:t>So, total is 331 Rs.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xmlns="" id="{562B3F3A-968E-4C14-9C34-FEA86756B3A5}"/>
              </a:ext>
            </a:extLst>
          </p:cNvPr>
          <p:cNvSpPr/>
          <p:nvPr/>
        </p:nvSpPr>
        <p:spPr>
          <a:xfrm>
            <a:off x="3824044" y="2811111"/>
            <a:ext cx="2445136" cy="630996"/>
          </a:xfrm>
          <a:prstGeom prst="curvedDownArrow">
            <a:avLst>
              <a:gd name="adj1" fmla="val 25000"/>
              <a:gd name="adj2" fmla="val 50000"/>
              <a:gd name="adj3" fmla="val 147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DAAC2FD-38B0-43EC-9E45-39C91AEB749F}"/>
              </a:ext>
            </a:extLst>
          </p:cNvPr>
          <p:cNvSpPr txBox="1"/>
          <p:nvPr/>
        </p:nvSpPr>
        <p:spPr>
          <a:xfrm>
            <a:off x="5385040" y="3491850"/>
            <a:ext cx="3585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Interest for Principal Amount</a:t>
            </a:r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xmlns="" id="{219AF471-AAE4-4AD7-B43D-060F6D1C1617}"/>
              </a:ext>
            </a:extLst>
          </p:cNvPr>
          <p:cNvSpPr/>
          <p:nvPr/>
        </p:nvSpPr>
        <p:spPr>
          <a:xfrm rot="5400000">
            <a:off x="4971475" y="3211372"/>
            <a:ext cx="469423" cy="1573520"/>
          </a:xfrm>
          <a:prstGeom prst="bentUpArrow">
            <a:avLst>
              <a:gd name="adj1" fmla="val 25001"/>
              <a:gd name="adj2" fmla="val 25000"/>
              <a:gd name="adj3" fmla="val 354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887F4C7-16C6-4216-B33E-6634CCDAD4E8}"/>
              </a:ext>
            </a:extLst>
          </p:cNvPr>
          <p:cNvSpPr txBox="1"/>
          <p:nvPr/>
        </p:nvSpPr>
        <p:spPr>
          <a:xfrm>
            <a:off x="5989057" y="3923075"/>
            <a:ext cx="3094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Interest for First year Interest amount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6F548DAD-865D-4DBD-937F-219B71C22843}"/>
              </a:ext>
            </a:extLst>
          </p:cNvPr>
          <p:cNvCxnSpPr>
            <a:cxnSpLocks/>
          </p:cNvCxnSpPr>
          <p:nvPr/>
        </p:nvCxnSpPr>
        <p:spPr>
          <a:xfrm>
            <a:off x="3937000" y="3732305"/>
            <a:ext cx="934488" cy="100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Curved Down 18">
            <a:extLst>
              <a:ext uri="{FF2B5EF4-FFF2-40B4-BE49-F238E27FC236}">
                <a16:creationId xmlns:a16="http://schemas.microsoft.com/office/drawing/2014/main" xmlns="" id="{B7DF2F3A-C97B-4214-9134-630A2B4F829A}"/>
              </a:ext>
            </a:extLst>
          </p:cNvPr>
          <p:cNvSpPr/>
          <p:nvPr/>
        </p:nvSpPr>
        <p:spPr>
          <a:xfrm rot="3433270">
            <a:off x="4421765" y="3919990"/>
            <a:ext cx="1613118" cy="36297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39865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1" grpId="0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1783" y="1011382"/>
            <a:ext cx="11346872" cy="3437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700"/>
              </a:spcBef>
            </a:pPr>
            <a:r>
              <a:rPr lang="en-IN" alt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 If the simple interest on a certain sum for six years at 6 % per annum is Rs 7200, find the compound interest at the same rate of interest compounded anually for three years.</a:t>
            </a:r>
          </a:p>
          <a:p>
            <a:pPr algn="just">
              <a:lnSpc>
                <a:spcPct val="150000"/>
              </a:lnSpc>
              <a:spcBef>
                <a:spcPts val="700"/>
              </a:spcBef>
            </a:pPr>
            <a:r>
              <a:rPr lang="en-IN" alt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a) 3820</a:t>
            </a:r>
          </a:p>
          <a:p>
            <a:pPr algn="just">
              <a:lnSpc>
                <a:spcPct val="150000"/>
              </a:lnSpc>
              <a:spcBef>
                <a:spcPts val="700"/>
              </a:spcBef>
            </a:pPr>
            <a:r>
              <a:rPr lang="en-IN" alt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 3600</a:t>
            </a:r>
          </a:p>
          <a:p>
            <a:pPr algn="just">
              <a:lnSpc>
                <a:spcPct val="150000"/>
              </a:lnSpc>
              <a:spcBef>
                <a:spcPts val="700"/>
              </a:spcBef>
            </a:pPr>
            <a:r>
              <a:rPr lang="en-IN" alt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c) 4000</a:t>
            </a:r>
          </a:p>
          <a:p>
            <a:pPr algn="just">
              <a:lnSpc>
                <a:spcPct val="150000"/>
              </a:lnSpc>
              <a:spcBef>
                <a:spcPts val="700"/>
              </a:spcBef>
            </a:pPr>
            <a:r>
              <a:rPr lang="en-IN" alt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d) 3500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1" y="845127"/>
            <a:ext cx="11416144" cy="3437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700"/>
              </a:spcBef>
            </a:pPr>
            <a:r>
              <a:rPr lang="en-IN" alt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 A man borrowed a loan at 20% per annum at simple interest. After 5 years, he repaid Rs 10,000. Find the amount borrowed by the man.</a:t>
            </a:r>
          </a:p>
          <a:p>
            <a:pPr algn="just">
              <a:lnSpc>
                <a:spcPct val="150000"/>
              </a:lnSpc>
              <a:spcBef>
                <a:spcPts val="700"/>
              </a:spcBef>
            </a:pPr>
            <a:r>
              <a:rPr lang="en-IN" alt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a) Rs 5000</a:t>
            </a:r>
          </a:p>
          <a:p>
            <a:pPr algn="just">
              <a:lnSpc>
                <a:spcPct val="150000"/>
              </a:lnSpc>
              <a:spcBef>
                <a:spcPts val="700"/>
              </a:spcBef>
            </a:pPr>
            <a:r>
              <a:rPr lang="en-IN" alt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 Rs 5500</a:t>
            </a:r>
          </a:p>
          <a:p>
            <a:pPr algn="just">
              <a:lnSpc>
                <a:spcPct val="150000"/>
              </a:lnSpc>
              <a:spcBef>
                <a:spcPts val="700"/>
              </a:spcBef>
            </a:pPr>
            <a:r>
              <a:rPr lang="en-IN" alt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c) Rs 6500</a:t>
            </a:r>
          </a:p>
          <a:p>
            <a:pPr algn="just">
              <a:lnSpc>
                <a:spcPct val="150000"/>
              </a:lnSpc>
              <a:spcBef>
                <a:spcPts val="700"/>
              </a:spcBef>
            </a:pPr>
            <a:r>
              <a:rPr lang="en-IN" alt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d) Rs 6000</a:t>
            </a:r>
          </a:p>
        </p:txBody>
      </p:sp>
    </p:spTree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dynamicNum"/>
  <p:tag name="KSO_WM_BEAUTIFY_FLAG" val="#wm#"/>
  <p:tag name="KSO_WM_UNIT_TYPE" val="ζ_h_f"/>
</p:tagLst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54A567D7-2657-453C-9DC8-D71355778BB9}" vid="{ECEBEF6C-BFFE-4802-A829-8C7D02F2E8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200</TotalTime>
  <Words>669</Words>
  <Application>Microsoft Office PowerPoint</Application>
  <PresentationFormat>Custom</PresentationFormat>
  <Paragraphs>99</Paragraphs>
  <Slides>14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Theme1</vt:lpstr>
      <vt:lpstr>NOTE : Every student should log into our website to enter the webinar. Should not get the link from other students.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Shanthi</dc:creator>
  <cp:lastModifiedBy>Clement Christopher</cp:lastModifiedBy>
  <cp:revision>220</cp:revision>
  <dcterms:created xsi:type="dcterms:W3CDTF">2016-07-08T10:57:00Z</dcterms:created>
  <dcterms:modified xsi:type="dcterms:W3CDTF">2020-08-04T06:45:56Z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1033-11.2.0.9431</vt:lpwstr>
  </property>
</Properties>
</file>