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1119" r:id="rId2"/>
    <p:sldId id="1155" r:id="rId3"/>
    <p:sldId id="1235" r:id="rId4"/>
    <p:sldId id="1233" r:id="rId5"/>
    <p:sldId id="1234" r:id="rId6"/>
    <p:sldId id="1288" r:id="rId7"/>
    <p:sldId id="1286" r:id="rId8"/>
    <p:sldId id="1145" r:id="rId9"/>
    <p:sldId id="1108" r:id="rId10"/>
    <p:sldId id="1098" r:id="rId11"/>
    <p:sldId id="1102" r:id="rId12"/>
    <p:sldId id="1103" r:id="rId13"/>
    <p:sldId id="1100" r:id="rId14"/>
    <p:sldId id="1104" r:id="rId15"/>
    <p:sldId id="1106" r:id="rId16"/>
    <p:sldId id="1107" r:id="rId17"/>
    <p:sldId id="1166" r:id="rId18"/>
    <p:sldId id="1168" r:id="rId19"/>
    <p:sldId id="1170" r:id="rId20"/>
    <p:sldId id="1282" r:id="rId21"/>
    <p:sldId id="1284" r:id="rId22"/>
    <p:sldId id="1283" r:id="rId23"/>
    <p:sldId id="1215" r:id="rId24"/>
    <p:sldId id="1171" r:id="rId25"/>
    <p:sldId id="1289" r:id="rId26"/>
    <p:sldId id="1172" r:id="rId27"/>
    <p:sldId id="1173" r:id="rId28"/>
    <p:sldId id="1174" r:id="rId29"/>
    <p:sldId id="1175" r:id="rId30"/>
    <p:sldId id="1285" r:id="rId31"/>
    <p:sldId id="1213" r:id="rId32"/>
    <p:sldId id="1214" r:id="rId33"/>
    <p:sldId id="1216" r:id="rId34"/>
    <p:sldId id="1217" r:id="rId35"/>
    <p:sldId id="1218" r:id="rId36"/>
    <p:sldId id="1219" r:id="rId37"/>
    <p:sldId id="1220" r:id="rId38"/>
    <p:sldId id="122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81" d="100"/>
          <a:sy n="81" d="100"/>
        </p:scale>
        <p:origin x="-1080" y="204"/>
      </p:cViewPr>
      <p:guideLst>
        <p:guide orient="horz" pos="2159"/>
        <p:guide orient="horz" pos="628"/>
        <p:guide pos="2880"/>
        <p:guide pos="290"/>
        <p:guide pos="5469"/>
      </p:guideLst>
    </p:cSldViewPr>
  </p:slideViewPr>
  <p:notesTextViewPr>
    <p:cViewPr>
      <p:scale>
        <a:sx n="1" d="1"/>
        <a:sy n="1" d="1"/>
      </p:scale>
      <p:origin x="0" y="0"/>
    </p:cViewPr>
  </p:notesTextViewPr>
  <p:notesViewPr>
    <p:cSldViewPr snapToGrid="0" showGuides="1">
      <p:cViewPr>
        <p:scale>
          <a:sx n="84" d="100"/>
          <a:sy n="84" d="100"/>
        </p:scale>
        <p:origin x="3804" y="36"/>
      </p:cViewPr>
      <p:guideLst>
        <p:guide orient="horz" pos="287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5D24D-AFA3-4C1A-B2BE-40E4621EA901}" type="datetimeFigureOut">
              <a:rPr lang="en-US" smtClean="0"/>
              <a:t>7/19/2020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0742E8-8A6E-4F4F-82B8-3BB1FC7EC54D}" type="slidenum">
              <a:rPr lang="en-US" smtClean="0"/>
              <a:t>‹#›</a:t>
            </a:fld>
            <a:endParaRPr lang="en-US"/>
          </a:p>
        </p:txBody>
      </p:sp>
    </p:spTree>
    <p:extLst>
      <p:ext uri="{BB962C8B-B14F-4D97-AF65-F5344CB8AC3E}">
        <p14:creationId xmlns:p14="http://schemas.microsoft.com/office/powerpoint/2010/main" val="34454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3</a:t>
            </a:fld>
            <a:endParaRPr lang="en-US"/>
          </a:p>
        </p:txBody>
      </p:sp>
      <p:pic>
        <p:nvPicPr>
          <p:cNvPr id="5" name="Picture 4"/>
          <p:cNvPicPr>
            <a:picLocks noChangeAspect="1"/>
          </p:cNvPicPr>
          <p:nvPr/>
        </p:nvPicPr>
        <p:blipFill rotWithShape="1">
          <a:blip r:embed="rId3"/>
          <a:srcRect r="51606"/>
          <a:stretch>
            <a:fillRect/>
          </a:stretch>
        </p:blipFill>
        <p:spPr>
          <a:xfrm>
            <a:off x="1170061" y="4784758"/>
            <a:ext cx="4517877" cy="2679032"/>
          </a:xfrm>
          <a:prstGeom prst="rect">
            <a:avLst/>
          </a:prstGeom>
        </p:spPr>
      </p:pic>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12</a:t>
            </a:fld>
            <a:endParaRPr lang="en-US"/>
          </a:p>
        </p:txBody>
      </p:sp>
      <p:sp>
        <p:nvSpPr>
          <p:cNvPr id="5" name="Rectangle 4"/>
          <p:cNvSpPr/>
          <p:nvPr/>
        </p:nvSpPr>
        <p:spPr>
          <a:xfrm>
            <a:off x="1611630" y="5417641"/>
            <a:ext cx="3429000" cy="693010"/>
          </a:xfrm>
          <a:prstGeom prst="rect">
            <a:avLst/>
          </a:prstGeom>
        </p:spPr>
        <p:txBody>
          <a:bodyPr>
            <a:spAutoFit/>
          </a:bodyPr>
          <a:lstStyle/>
          <a:p>
            <a:pPr marL="288290" marR="0" indent="-288290" algn="just">
              <a:lnSpc>
                <a:spcPct val="105000"/>
              </a:lnSpc>
              <a:spcBef>
                <a:spcPts val="700"/>
              </a:spcBef>
              <a:spcAft>
                <a:spcPts val="100"/>
              </a:spcAft>
              <a:tabLst>
                <a:tab pos="360045" algn="l"/>
                <a:tab pos="900430" algn="l"/>
                <a:tab pos="1620520" algn="l"/>
                <a:tab pos="2340610" algn="l"/>
                <a:tab pos="3330575" algn="l"/>
                <a:tab pos="4770755" algn="l"/>
              </a:tabLst>
            </a:pPr>
            <a:r>
              <a:rPr lang="en-US" sz="850" dirty="0">
                <a:latin typeface="Cambria" panose="02040503050406030204" pitchFamily="18" charset="0"/>
                <a:ea typeface="Times New Roman" panose="02020603050405020304" pitchFamily="18" charset="0"/>
                <a:cs typeface="Times New Roman" panose="02020603050405020304" pitchFamily="18" charset="0"/>
              </a:rPr>
              <a:t>6.	</a:t>
            </a:r>
            <a:r>
              <a:rPr lang="en-US" sz="850" dirty="0" err="1">
                <a:latin typeface="Cambria" panose="02040503050406030204" pitchFamily="18" charset="0"/>
                <a:ea typeface="Times New Roman" panose="02020603050405020304" pitchFamily="18" charset="0"/>
                <a:cs typeface="Times New Roman" panose="02020603050405020304" pitchFamily="18" charset="0"/>
              </a:rPr>
              <a:t>Ans</a:t>
            </a:r>
            <a:r>
              <a:rPr lang="en-US" sz="850" dirty="0">
                <a:latin typeface="Cambria" panose="02040503050406030204" pitchFamily="18" charset="0"/>
                <a:ea typeface="Times New Roman" panose="02020603050405020304" pitchFamily="18" charset="0"/>
                <a:cs typeface="Times New Roman" panose="02020603050405020304" pitchFamily="18" charset="0"/>
              </a:rPr>
              <a:t>: [a]</a:t>
            </a:r>
            <a:endParaRPr lang="en-US" sz="1100" dirty="0">
              <a:latin typeface="Calibri" panose="020F0502020204030204" charset="0"/>
              <a:ea typeface="Times New Roman" panose="02020603050405020304" pitchFamily="18" charset="0"/>
              <a:cs typeface="Times New Roman" panose="02020603050405020304" pitchFamily="18" charset="0"/>
            </a:endParaRPr>
          </a:p>
          <a:p>
            <a:pPr marL="288290" marR="0" indent="-288290" algn="just">
              <a:lnSpc>
                <a:spcPct val="105000"/>
              </a:lnSpc>
              <a:spcBef>
                <a:spcPts val="100"/>
              </a:spcBef>
              <a:spcAft>
                <a:spcPts val="100"/>
              </a:spcAft>
              <a:tabLst>
                <a:tab pos="360045" algn="l"/>
                <a:tab pos="900430" algn="l"/>
                <a:tab pos="1620520" algn="l"/>
                <a:tab pos="2340610" algn="l"/>
                <a:tab pos="3330575" algn="l"/>
                <a:tab pos="4770755" algn="l"/>
              </a:tabLst>
            </a:pPr>
            <a:r>
              <a:rPr lang="en-US" sz="850" dirty="0">
                <a:latin typeface="Cambria" panose="02040503050406030204" pitchFamily="18" charset="0"/>
                <a:ea typeface="Times New Roman" panose="02020603050405020304" pitchFamily="18" charset="0"/>
                <a:cs typeface="Times New Roman" panose="02020603050405020304" pitchFamily="18" charset="0"/>
              </a:rPr>
              <a:t>	5 is factor of 16 – 1, therefore it is similar to 3 or 9 divisibility rules of decimal system.</a:t>
            </a:r>
            <a:endParaRPr lang="en-US" sz="1100" dirty="0">
              <a:latin typeface="Calibri" panose="020F0502020204030204" charset="0"/>
              <a:ea typeface="Times New Roman" panose="02020603050405020304" pitchFamily="18" charset="0"/>
              <a:cs typeface="Times New Roman" panose="02020603050405020304" pitchFamily="18" charset="0"/>
            </a:endParaRPr>
          </a:p>
          <a:p>
            <a:pPr marL="288290" marR="0" indent="-288290" algn="just">
              <a:lnSpc>
                <a:spcPct val="105000"/>
              </a:lnSpc>
              <a:spcBef>
                <a:spcPts val="100"/>
              </a:spcBef>
              <a:spcAft>
                <a:spcPts val="100"/>
              </a:spcAft>
              <a:tabLst>
                <a:tab pos="360045" algn="l"/>
                <a:tab pos="900430" algn="l"/>
                <a:tab pos="1620520" algn="l"/>
                <a:tab pos="2340610" algn="l"/>
                <a:tab pos="3330575" algn="l"/>
                <a:tab pos="4770755" algn="l"/>
              </a:tabLst>
            </a:pPr>
            <a:r>
              <a:rPr lang="en-US" sz="850" dirty="0">
                <a:latin typeface="Cambria" panose="02040503050406030204" pitchFamily="18" charset="0"/>
                <a:ea typeface="Times New Roman" panose="02020603050405020304" pitchFamily="18" charset="0"/>
                <a:cs typeface="Times New Roman" panose="02020603050405020304" pitchFamily="18" charset="0"/>
              </a:rPr>
              <a:t>	As 1 + 3 + 5 + 6 + 7 + 8 = 30, it is divisible by 5.</a:t>
            </a:r>
            <a:endParaRPr lang="en-US" sz="1100" dirty="0">
              <a:effectLst/>
              <a:latin typeface="Calibri" panose="020F0502020204030204" charset="0"/>
              <a:ea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CD0276-4D43-411A-9185-3247CB54B585}" type="slidenum">
              <a:rPr lang="en-US" smtClean="0"/>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14</a:t>
            </a:fld>
            <a:endParaRPr lang="en-US"/>
          </a:p>
        </p:txBody>
      </p:sp>
      <p:pic>
        <p:nvPicPr>
          <p:cNvPr id="5" name="Picture 4"/>
          <p:cNvPicPr>
            <a:picLocks noChangeAspect="1"/>
          </p:cNvPicPr>
          <p:nvPr/>
        </p:nvPicPr>
        <p:blipFill rotWithShape="1">
          <a:blip r:embed="rId3"/>
          <a:srcRect r="49618"/>
          <a:stretch>
            <a:fillRect/>
          </a:stretch>
        </p:blipFill>
        <p:spPr>
          <a:xfrm>
            <a:off x="694233" y="4731288"/>
            <a:ext cx="5163395" cy="2526762"/>
          </a:xfrm>
          <a:prstGeom prst="rect">
            <a:avLst/>
          </a:prstGeom>
        </p:spPr>
      </p:pic>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15</a:t>
            </a:fld>
            <a:endParaRPr lang="en-US"/>
          </a:p>
        </p:txBody>
      </p:sp>
      <p:pic>
        <p:nvPicPr>
          <p:cNvPr id="5" name="Picture 4"/>
          <p:cNvPicPr>
            <a:picLocks noChangeAspect="1"/>
          </p:cNvPicPr>
          <p:nvPr/>
        </p:nvPicPr>
        <p:blipFill rotWithShape="1">
          <a:blip r:embed="rId3"/>
          <a:srcRect r="49821"/>
          <a:stretch>
            <a:fillRect/>
          </a:stretch>
        </p:blipFill>
        <p:spPr>
          <a:xfrm>
            <a:off x="1187311" y="4984144"/>
            <a:ext cx="4102154" cy="1690976"/>
          </a:xfrm>
          <a:prstGeom prst="rect">
            <a:avLst/>
          </a:prstGeom>
        </p:spPr>
      </p:pic>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16</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17</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18</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19</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20</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21</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4</a:t>
            </a:fld>
            <a:endParaRPr lang="en-US"/>
          </a:p>
        </p:txBody>
      </p:sp>
      <p:pic>
        <p:nvPicPr>
          <p:cNvPr id="5" name="Picture 4"/>
          <p:cNvPicPr>
            <a:picLocks noChangeAspect="1"/>
          </p:cNvPicPr>
          <p:nvPr/>
        </p:nvPicPr>
        <p:blipFill rotWithShape="1">
          <a:blip r:embed="rId3"/>
          <a:srcRect r="51606"/>
          <a:stretch>
            <a:fillRect/>
          </a:stretch>
        </p:blipFill>
        <p:spPr>
          <a:xfrm>
            <a:off x="1170061" y="4784758"/>
            <a:ext cx="4517877" cy="2679032"/>
          </a:xfrm>
          <a:prstGeom prst="rect">
            <a:avLst/>
          </a:prstGeom>
        </p:spPr>
      </p:pic>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22</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24</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25</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26</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27</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28</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29</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31</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32</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33</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5</a:t>
            </a:fld>
            <a:endParaRPr lang="en-US"/>
          </a:p>
        </p:txBody>
      </p:sp>
      <p:pic>
        <p:nvPicPr>
          <p:cNvPr id="5" name="Picture 4"/>
          <p:cNvPicPr>
            <a:picLocks noChangeAspect="1"/>
          </p:cNvPicPr>
          <p:nvPr/>
        </p:nvPicPr>
        <p:blipFill rotWithShape="1">
          <a:blip r:embed="rId3"/>
          <a:srcRect r="51606"/>
          <a:stretch>
            <a:fillRect/>
          </a:stretch>
        </p:blipFill>
        <p:spPr>
          <a:xfrm>
            <a:off x="1170061" y="4784758"/>
            <a:ext cx="4517877" cy="2679032"/>
          </a:xfrm>
          <a:prstGeom prst="rect">
            <a:avLst/>
          </a:prstGeom>
        </p:spPr>
      </p:pic>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34</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35</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36</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37</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38</a:t>
            </a:fld>
            <a:endParaRPr lang="en-US"/>
          </a:p>
        </p:txBody>
      </p:sp>
      <p:pic>
        <p:nvPicPr>
          <p:cNvPr id="5" name="Picture 4"/>
          <p:cNvPicPr>
            <a:picLocks noChangeAspect="1"/>
          </p:cNvPicPr>
          <p:nvPr/>
        </p:nvPicPr>
        <p:blipFill rotWithShape="1">
          <a:blip r:embed="rId3"/>
          <a:srcRect r="51071" b="42845"/>
          <a:stretch>
            <a:fillRect/>
          </a:stretch>
        </p:blipFill>
        <p:spPr>
          <a:xfrm>
            <a:off x="1138535" y="4910903"/>
            <a:ext cx="4580930" cy="2278567"/>
          </a:xfrm>
          <a:prstGeom prst="rect">
            <a:avLst/>
          </a:prstGeom>
        </p:spPr>
      </p:pic>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6</a:t>
            </a:fld>
            <a:endParaRPr lang="en-US"/>
          </a:p>
        </p:txBody>
      </p:sp>
      <p:pic>
        <p:nvPicPr>
          <p:cNvPr id="5" name="Picture 4"/>
          <p:cNvPicPr>
            <a:picLocks noChangeAspect="1"/>
          </p:cNvPicPr>
          <p:nvPr/>
        </p:nvPicPr>
        <p:blipFill rotWithShape="1">
          <a:blip r:embed="rId3"/>
          <a:srcRect r="51606"/>
          <a:stretch>
            <a:fillRect/>
          </a:stretch>
        </p:blipFill>
        <p:spPr>
          <a:xfrm>
            <a:off x="1170061" y="4784758"/>
            <a:ext cx="4517877" cy="2679032"/>
          </a:xfrm>
          <a:prstGeom prst="rect">
            <a:avLst/>
          </a:prstGeom>
        </p:spPr>
      </p:pic>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7</a:t>
            </a:fld>
            <a:endParaRPr lang="en-US"/>
          </a:p>
        </p:txBody>
      </p:sp>
      <p:pic>
        <p:nvPicPr>
          <p:cNvPr id="5" name="Picture 4"/>
          <p:cNvPicPr>
            <a:picLocks noChangeAspect="1"/>
          </p:cNvPicPr>
          <p:nvPr/>
        </p:nvPicPr>
        <p:blipFill rotWithShape="1">
          <a:blip r:embed="rId3"/>
          <a:srcRect r="51606"/>
          <a:stretch>
            <a:fillRect/>
          </a:stretch>
        </p:blipFill>
        <p:spPr>
          <a:xfrm>
            <a:off x="1170061" y="4784758"/>
            <a:ext cx="4517877" cy="2679032"/>
          </a:xfrm>
          <a:prstGeom prst="rect">
            <a:avLst/>
          </a:prstGeom>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8</a:t>
            </a:fld>
            <a:endParaRPr lang="en-US"/>
          </a:p>
        </p:txBody>
      </p:sp>
      <p:pic>
        <p:nvPicPr>
          <p:cNvPr id="5" name="Picture 4"/>
          <p:cNvPicPr>
            <a:picLocks noChangeAspect="1"/>
          </p:cNvPicPr>
          <p:nvPr/>
        </p:nvPicPr>
        <p:blipFill rotWithShape="1">
          <a:blip r:embed="rId3"/>
          <a:srcRect r="51606"/>
          <a:stretch>
            <a:fillRect/>
          </a:stretch>
        </p:blipFill>
        <p:spPr>
          <a:xfrm>
            <a:off x="1170061" y="4784758"/>
            <a:ext cx="4517877" cy="2679032"/>
          </a:xfrm>
          <a:prstGeom prst="rect">
            <a:avLst/>
          </a:prstGeom>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9</a:t>
            </a:fld>
            <a:endParaRPr lang="en-US"/>
          </a:p>
        </p:txBody>
      </p:sp>
      <p:pic>
        <p:nvPicPr>
          <p:cNvPr id="5" name="Picture 4"/>
          <p:cNvPicPr>
            <a:picLocks noChangeAspect="1"/>
          </p:cNvPicPr>
          <p:nvPr/>
        </p:nvPicPr>
        <p:blipFill rotWithShape="1">
          <a:blip r:embed="rId3"/>
          <a:srcRect t="52936"/>
          <a:stretch>
            <a:fillRect/>
          </a:stretch>
        </p:blipFill>
        <p:spPr>
          <a:xfrm>
            <a:off x="1471224" y="5223510"/>
            <a:ext cx="3915552" cy="1602604"/>
          </a:xfrm>
          <a:prstGeom prst="rect">
            <a:avLst/>
          </a:prstGeom>
        </p:spPr>
      </p:pic>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10</a:t>
            </a:fld>
            <a:endParaRPr lang="en-US"/>
          </a:p>
        </p:txBody>
      </p:sp>
      <p:pic>
        <p:nvPicPr>
          <p:cNvPr id="5" name="Picture 4"/>
          <p:cNvPicPr>
            <a:picLocks noChangeAspect="1"/>
          </p:cNvPicPr>
          <p:nvPr/>
        </p:nvPicPr>
        <p:blipFill rotWithShape="1">
          <a:blip r:embed="rId3"/>
          <a:srcRect r="51606"/>
          <a:stretch>
            <a:fillRect/>
          </a:stretch>
        </p:blipFill>
        <p:spPr>
          <a:xfrm>
            <a:off x="1679505" y="4605999"/>
            <a:ext cx="3498989" cy="4079214"/>
          </a:xfrm>
          <a:prstGeom prst="rect">
            <a:avLst/>
          </a:prstGeom>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CD0276-4D43-411A-9185-3247CB54B585}" type="slidenum">
              <a:rPr lang="en-US" smtClean="0"/>
              <a:t>11</a:t>
            </a:fld>
            <a:endParaRPr lang="en-US"/>
          </a:p>
        </p:txBody>
      </p:sp>
      <p:pic>
        <p:nvPicPr>
          <p:cNvPr id="22" name="Picture 21"/>
          <p:cNvPicPr>
            <a:picLocks noChangeAspect="1"/>
          </p:cNvPicPr>
          <p:nvPr/>
        </p:nvPicPr>
        <p:blipFill rotWithShape="1">
          <a:blip r:embed="rId3"/>
          <a:srcRect r="50178"/>
          <a:stretch>
            <a:fillRect/>
          </a:stretch>
        </p:blipFill>
        <p:spPr>
          <a:xfrm>
            <a:off x="1242295" y="4663440"/>
            <a:ext cx="4373409" cy="3040791"/>
          </a:xfrm>
          <a:prstGeom prst="rect">
            <a:avLst/>
          </a:prstGeom>
        </p:spPr>
      </p:pic>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685800" y="6477000"/>
            <a:ext cx="7239000" cy="365125"/>
          </a:xfrm>
        </p:spPr>
        <p:txBody>
          <a:bodyPr/>
          <a:lstStyle>
            <a:lvl1pPr>
              <a:defRPr dirty="0"/>
            </a:lvl1pPr>
          </a:lstStyle>
          <a:p>
            <a:r>
              <a:rPr lang="en-US" smtClean="0"/>
              <a:t>© 2016 SMART Training Resources Pvt. Ltd.</a:t>
            </a:r>
            <a:endParaRPr lang="en-US"/>
          </a:p>
        </p:txBody>
      </p:sp>
      <p:sp>
        <p:nvSpPr>
          <p:cNvPr id="5" name="Title 4"/>
          <p:cNvSpPr>
            <a:spLocks noGrp="1"/>
          </p:cNvSpPr>
          <p:nvPr>
            <p:ph type="title"/>
          </p:nvPr>
        </p:nvSpPr>
        <p:spPr>
          <a:xfrm>
            <a:off x="838200" y="2362200"/>
            <a:ext cx="8001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anose="020B0604020202020204"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anose="02070309020205020404"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762000"/>
            <a:ext cx="5111750"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smtClean="0"/>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fade/>
  </p:transition>
  <p:timing>
    <p:tnLst>
      <p:par>
        <p:cTn id="1" dur="indefinite" restart="never" nodeType="tmRoot"/>
      </p:par>
    </p:tnLst>
  </p:timing>
  <p:hf sldNum="0" hdr="0" dt="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anose="02040502050405020303" pitchFamily="18" charset="0"/>
        </a:defRPr>
      </a:lvl2pPr>
      <a:lvl3pPr algn="l" rtl="0" eaLnBrk="1" fontAlgn="base" hangingPunct="1">
        <a:spcBef>
          <a:spcPct val="0"/>
        </a:spcBef>
        <a:spcAft>
          <a:spcPct val="0"/>
        </a:spcAft>
        <a:defRPr sz="2800">
          <a:solidFill>
            <a:schemeClr val="tx1"/>
          </a:solidFill>
          <a:latin typeface="Georgia" panose="02040502050405020303" pitchFamily="18" charset="0"/>
        </a:defRPr>
      </a:lvl3pPr>
      <a:lvl4pPr algn="l" rtl="0" eaLnBrk="1" fontAlgn="base" hangingPunct="1">
        <a:spcBef>
          <a:spcPct val="0"/>
        </a:spcBef>
        <a:spcAft>
          <a:spcPct val="0"/>
        </a:spcAft>
        <a:defRPr sz="2800">
          <a:solidFill>
            <a:schemeClr val="tx1"/>
          </a:solidFill>
          <a:latin typeface="Georgia" panose="02040502050405020303" pitchFamily="18" charset="0"/>
        </a:defRPr>
      </a:lvl4pPr>
      <a:lvl5pPr algn="l" rtl="0" eaLnBrk="1" fontAlgn="base" hangingPunct="1">
        <a:spcBef>
          <a:spcPct val="0"/>
        </a:spcBef>
        <a:spcAft>
          <a:spcPct val="0"/>
        </a:spcAft>
        <a:defRPr sz="2800">
          <a:solidFill>
            <a:schemeClr val="tx1"/>
          </a:solidFill>
          <a:latin typeface="Georgia" panose="02040502050405020303" pitchFamily="18" charset="0"/>
        </a:defRPr>
      </a:lvl5pPr>
      <a:lvl6pPr marL="457200" algn="l" rtl="0" eaLnBrk="1" fontAlgn="base" hangingPunct="1">
        <a:spcBef>
          <a:spcPct val="0"/>
        </a:spcBef>
        <a:spcAft>
          <a:spcPct val="0"/>
        </a:spcAft>
        <a:defRPr sz="2800">
          <a:solidFill>
            <a:schemeClr val="tx1"/>
          </a:solidFill>
          <a:latin typeface="Georgia" panose="02040502050405020303" pitchFamily="18" charset="0"/>
        </a:defRPr>
      </a:lvl6pPr>
      <a:lvl7pPr marL="914400" algn="l" rtl="0" eaLnBrk="1" fontAlgn="base" hangingPunct="1">
        <a:spcBef>
          <a:spcPct val="0"/>
        </a:spcBef>
        <a:spcAft>
          <a:spcPct val="0"/>
        </a:spcAft>
        <a:defRPr sz="2800">
          <a:solidFill>
            <a:schemeClr val="tx1"/>
          </a:solidFill>
          <a:latin typeface="Georgia" panose="02040502050405020303" pitchFamily="18" charset="0"/>
        </a:defRPr>
      </a:lvl7pPr>
      <a:lvl8pPr marL="1371600" algn="l" rtl="0" eaLnBrk="1" fontAlgn="base" hangingPunct="1">
        <a:spcBef>
          <a:spcPct val="0"/>
        </a:spcBef>
        <a:spcAft>
          <a:spcPct val="0"/>
        </a:spcAft>
        <a:defRPr sz="2800">
          <a:solidFill>
            <a:schemeClr val="tx1"/>
          </a:solidFill>
          <a:latin typeface="Georgia" panose="02040502050405020303" pitchFamily="18" charset="0"/>
        </a:defRPr>
      </a:lvl8pPr>
      <a:lvl9pPr marL="1828800" algn="l" rtl="0" eaLnBrk="1" fontAlgn="base" hangingPunct="1">
        <a:spcBef>
          <a:spcPct val="0"/>
        </a:spcBef>
        <a:spcAft>
          <a:spcPct val="0"/>
        </a:spcAft>
        <a:defRPr sz="2800">
          <a:solidFill>
            <a:schemeClr val="tx1"/>
          </a:solidFill>
          <a:latin typeface="Georgia" panose="02040502050405020303" pitchFamily="18"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35" y="1524000"/>
            <a:ext cx="7436224" cy="3014087"/>
          </a:xfrm>
        </p:spPr>
        <p:txBody>
          <a:bodyPr/>
          <a:lstStyle/>
          <a:p>
            <a:r>
              <a:rPr lang="en-IN" sz="8000" dirty="0" smtClean="0"/>
              <a:t/>
            </a:r>
            <a:br>
              <a:rPr lang="en-IN" sz="8000" dirty="0" smtClean="0"/>
            </a:br>
            <a:r>
              <a:rPr lang="en-IN" sz="8000" dirty="0" smtClean="0"/>
              <a:t>Quantitative </a:t>
            </a:r>
            <a:r>
              <a:rPr lang="en-IN" sz="8000" dirty="0" smtClean="0"/>
              <a:t>Ability</a:t>
            </a:r>
            <a:br>
              <a:rPr lang="en-IN" sz="8000" dirty="0" smtClean="0"/>
            </a:br>
            <a:endParaRPr lang="en-IN" sz="8000" dirty="0" smtClean="0"/>
          </a:p>
        </p:txBody>
      </p:sp>
    </p:spTree>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564380"/>
          </a:xfrm>
          <a:prstGeom prst="rect">
            <a:avLst/>
          </a:prstGeom>
        </p:spPr>
        <p:txBody>
          <a:bodyPr wrap="square">
            <a:spAutoFit/>
          </a:bodyPr>
          <a:lstStyle/>
          <a:p>
            <a:pPr marR="0" indent="0" algn="just">
              <a:lnSpc>
                <a:spcPct val="150000"/>
              </a:lnSpc>
              <a:spcBef>
                <a:spcPts val="700"/>
              </a:spcBef>
              <a:spcAft>
                <a:spcPts val="100"/>
              </a:spcAft>
              <a:buNone/>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3. Vijay can complete a movie in 18 days and Ajith can do the same work in half the time taken by Vijay to complete a movie. If both Vijay and Ajith are working together, what part of of the movie they can finish in  a day ?</a:t>
            </a:r>
          </a:p>
          <a:p>
            <a:pPr marR="0" indent="0" algn="just">
              <a:lnSpc>
                <a:spcPct val="150000"/>
              </a:lnSpc>
              <a:spcBef>
                <a:spcPts val="700"/>
              </a:spcBef>
              <a:spcAft>
                <a:spcPts val="100"/>
              </a:spcAft>
              <a:buNone/>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a) 1/9</a:t>
            </a:r>
          </a:p>
          <a:p>
            <a:pPr marR="0" indent="0" algn="just">
              <a:lnSpc>
                <a:spcPct val="150000"/>
              </a:lnSpc>
              <a:spcBef>
                <a:spcPts val="700"/>
              </a:spcBef>
              <a:spcAft>
                <a:spcPts val="100"/>
              </a:spcAft>
              <a:buNone/>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b) 1/18</a:t>
            </a:r>
          </a:p>
          <a:p>
            <a:pPr marR="0" indent="0" algn="just">
              <a:lnSpc>
                <a:spcPct val="150000"/>
              </a:lnSpc>
              <a:spcBef>
                <a:spcPts val="700"/>
              </a:spcBef>
              <a:spcAft>
                <a:spcPts val="100"/>
              </a:spcAft>
              <a:buNone/>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c) 1/27</a:t>
            </a:r>
          </a:p>
          <a:p>
            <a:pPr marR="0" indent="0" algn="just">
              <a:lnSpc>
                <a:spcPct val="150000"/>
              </a:lnSpc>
              <a:spcBef>
                <a:spcPts val="700"/>
              </a:spcBef>
              <a:spcAft>
                <a:spcPts val="100"/>
              </a:spcAft>
              <a:buNone/>
            </a:pPr>
            <a:r>
              <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rPr>
              <a:t>d) 1/6 </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056380"/>
          </a:xfrm>
          <a:prstGeom prst="rect">
            <a:avLst/>
          </a:prstGeom>
        </p:spPr>
        <p:txBody>
          <a:bodyPr wrap="square">
            <a:spAutoFit/>
          </a:bodyPr>
          <a:lstStyle/>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4. Ar Rahman, Anirudh and Santhosh Narayan can finish scoring music for a movie in 24, 6 and 12 days respectively. Working together, they will complete scoring music for a movie in how many days ?</a:t>
            </a: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 1/24 day</a:t>
            </a: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b) 4 days</a:t>
            </a: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 3.5 days</a:t>
            </a: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d) 3 3/7 days</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564380"/>
          </a:xfrm>
          <a:prstGeom prst="rect">
            <a:avLst/>
          </a:prstGeom>
        </p:spPr>
        <p:txBody>
          <a:bodyPr wrap="square">
            <a:spAutoFit/>
          </a:bodyPr>
          <a:lstStyle/>
          <a:p>
            <a:pPr marR="0" indent="0" algn="just">
              <a:lnSpc>
                <a:spcPct val="150000"/>
              </a:lnSpc>
              <a:spcBef>
                <a:spcPts val="700"/>
              </a:spcBef>
              <a:spcAft>
                <a:spcPts val="100"/>
              </a:spcAft>
              <a:buNone/>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5. Dhanush and Simbu can complete a work in 15 days and 10 days respectively. </a:t>
            </a: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sym typeface="+mn-ea"/>
              </a:rPr>
              <a:t>They started doing the work together but after 2 days Simbu had to leave and Dhanush alone completed the remaining work. The whole work was completed in:</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sym typeface="+mn-ea"/>
              </a:rPr>
              <a:t>a) 8 days</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sym typeface="+mn-ea"/>
              </a:rPr>
              <a:t>b) 10 days</a:t>
            </a:r>
          </a:p>
          <a:p>
            <a:pPr marR="0" indent="0" algn="just">
              <a:lnSpc>
                <a:spcPct val="150000"/>
              </a:lnSpc>
              <a:spcBef>
                <a:spcPts val="700"/>
              </a:spcBef>
              <a:spcAft>
                <a:spcPts val="100"/>
              </a:spcAft>
              <a:buNone/>
            </a:pPr>
            <a:r>
              <a:rPr lang="en-IN" sz="2200" b="1" dirty="0" smtClean="0">
                <a:effectLst/>
                <a:latin typeface="Times New Roman" panose="02020603050405020304" pitchFamily="18" charset="0"/>
                <a:ea typeface="Times New Roman" panose="02020603050405020304" pitchFamily="18" charset="0"/>
                <a:cs typeface="Times New Roman" panose="02020603050405020304" pitchFamily="18" charset="0"/>
                <a:sym typeface="+mn-ea"/>
              </a:rPr>
              <a:t>c) 12 days </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sym typeface="+mn-ea"/>
              </a:rPr>
              <a:t>d) 15 days </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095115"/>
          </a:xfrm>
          <a:prstGeom prst="rect">
            <a:avLst/>
          </a:prstGeom>
        </p:spPr>
        <p:txBody>
          <a:bodyPr wrap="square">
            <a:spAutoFit/>
          </a:bodyPr>
          <a:lstStyle/>
          <a:p>
            <a:pPr marR="0" indent="0" algn="just">
              <a:lnSpc>
                <a:spcPct val="150000"/>
              </a:lnSpc>
              <a:spcBef>
                <a:spcPts val="700"/>
              </a:spcBef>
              <a:spcAft>
                <a:spcPts val="0"/>
              </a:spcAft>
              <a:buNone/>
            </a:pPr>
            <a:r>
              <a:rPr lang="en-IN" altLang="en-US" sz="2200" dirty="0">
                <a:effectLst/>
                <a:latin typeface="Times New Roman" panose="02020603050405020304" pitchFamily="18" charset="0"/>
                <a:ea typeface="Times New Roman" panose="02020603050405020304" pitchFamily="18" charset="0"/>
                <a:cs typeface="Times New Roman" panose="02020603050405020304" pitchFamily="18" charset="0"/>
              </a:rPr>
              <a:t>6. A can finish a work in 24 days, B in 9 days and C in 12 days. B and</a:t>
            </a:r>
          </a:p>
          <a:p>
            <a:pPr marR="0" indent="0" algn="just">
              <a:lnSpc>
                <a:spcPct val="150000"/>
              </a:lnSpc>
              <a:spcBef>
                <a:spcPts val="700"/>
              </a:spcBef>
              <a:spcAft>
                <a:spcPts val="0"/>
              </a:spcAft>
              <a:buNone/>
            </a:pPr>
            <a:r>
              <a:rPr lang="en-IN" altLang="en-US" sz="2200" dirty="0">
                <a:effectLst/>
                <a:latin typeface="Times New Roman" panose="02020603050405020304" pitchFamily="18" charset="0"/>
                <a:ea typeface="Times New Roman" panose="02020603050405020304" pitchFamily="18" charset="0"/>
                <a:cs typeface="Times New Roman" panose="02020603050405020304" pitchFamily="18" charset="0"/>
              </a:rPr>
              <a:t>C start the work but are forced to leave after 3 days. The remaining work was done by A in </a:t>
            </a:r>
          </a:p>
          <a:p>
            <a:pPr marR="0" indent="0" algn="just">
              <a:lnSpc>
                <a:spcPct val="150000"/>
              </a:lnSpc>
              <a:spcBef>
                <a:spcPts val="700"/>
              </a:spcBef>
              <a:spcAft>
                <a:spcPts val="0"/>
              </a:spcAft>
              <a:buNone/>
            </a:pPr>
            <a:r>
              <a:rPr lang="en-IN" altLang="en-US" sz="2200" dirty="0">
                <a:effectLst/>
                <a:latin typeface="Times New Roman" panose="02020603050405020304" pitchFamily="18" charset="0"/>
                <a:ea typeface="Times New Roman" panose="02020603050405020304" pitchFamily="18" charset="0"/>
                <a:cs typeface="Times New Roman" panose="02020603050405020304" pitchFamily="18" charset="0"/>
              </a:rPr>
              <a:t>a) 5 days </a:t>
            </a:r>
          </a:p>
          <a:p>
            <a:pPr marR="0" indent="0" algn="just">
              <a:lnSpc>
                <a:spcPct val="150000"/>
              </a:lnSpc>
              <a:spcBef>
                <a:spcPts val="700"/>
              </a:spcBef>
              <a:spcAft>
                <a:spcPts val="0"/>
              </a:spcAft>
              <a:buNone/>
            </a:pPr>
            <a:r>
              <a:rPr lang="en-IN" altLang="en-US" sz="2200" dirty="0">
                <a:effectLst/>
                <a:latin typeface="Times New Roman" panose="02020603050405020304" pitchFamily="18" charset="0"/>
                <a:ea typeface="Times New Roman" panose="02020603050405020304" pitchFamily="18" charset="0"/>
                <a:cs typeface="Times New Roman" panose="02020603050405020304" pitchFamily="18" charset="0"/>
              </a:rPr>
              <a:t>b) 6 days</a:t>
            </a:r>
          </a:p>
          <a:p>
            <a:pPr marR="0" indent="0" algn="just">
              <a:lnSpc>
                <a:spcPct val="150000"/>
              </a:lnSpc>
              <a:spcBef>
                <a:spcPts val="700"/>
              </a:spcBef>
              <a:spcAft>
                <a:spcPts val="0"/>
              </a:spcAft>
              <a:buNone/>
            </a:pPr>
            <a:r>
              <a:rPr lang="en-IN" altLang="en-US" sz="2200" dirty="0">
                <a:effectLst/>
                <a:latin typeface="Times New Roman" panose="02020603050405020304" pitchFamily="18" charset="0"/>
                <a:ea typeface="Times New Roman" panose="02020603050405020304" pitchFamily="18" charset="0"/>
                <a:cs typeface="Times New Roman" panose="02020603050405020304" pitchFamily="18" charset="0"/>
              </a:rPr>
              <a:t>c) 10 days </a:t>
            </a:r>
          </a:p>
          <a:p>
            <a:pPr marR="0" indent="0" algn="just">
              <a:lnSpc>
                <a:spcPct val="150000"/>
              </a:lnSpc>
              <a:spcBef>
                <a:spcPts val="700"/>
              </a:spcBef>
              <a:spcAft>
                <a:spcPts val="0"/>
              </a:spcAft>
              <a:buNone/>
            </a:pPr>
            <a:r>
              <a:rPr lang="en-IN" altLang="en-US" sz="2200" dirty="0">
                <a:effectLst/>
                <a:latin typeface="Times New Roman" panose="02020603050405020304" pitchFamily="18" charset="0"/>
                <a:ea typeface="Times New Roman" panose="02020603050405020304" pitchFamily="18" charset="0"/>
                <a:cs typeface="Times New Roman" panose="02020603050405020304" pitchFamily="18" charset="0"/>
              </a:rPr>
              <a:t>d) 10 1/2 days </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333240"/>
          </a:xfrm>
          <a:prstGeom prst="rect">
            <a:avLst/>
          </a:prstGeom>
        </p:spPr>
        <p:txBody>
          <a:bodyPr wrap="square">
            <a:spAutoFit/>
          </a:bodyPr>
          <a:lstStyle/>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7. A Printing machine P can print one lakh books in 8 hours, machine Q can print the same number of books in 10 hours while machine R can print them in 12 hours. All the machines are started at 9 a.m. while machine P is closed at 11 a.m. and the remaining two machines complete the work. Approximately at what time will the work be finished?</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 11:30 a.m.		 b) 12 noon</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 2 p.m.		</a:t>
            </a:r>
            <a:r>
              <a:rPr lang="en-IN" altLang="en-US"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 d) 1 p.m</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056380"/>
          </a:xfrm>
          <a:prstGeom prst="rect">
            <a:avLst/>
          </a:prstGeom>
        </p:spPr>
        <p:txBody>
          <a:bodyPr wrap="square">
            <a:spAutoFit/>
          </a:bodyPr>
          <a:lstStyle/>
          <a:p>
            <a:pPr marR="0" indent="0" algn="just">
              <a:lnSpc>
                <a:spcPct val="150000"/>
              </a:lnSpc>
              <a:spcBef>
                <a:spcPts val="700"/>
              </a:spcBef>
              <a:spcAft>
                <a:spcPts val="100"/>
              </a:spcAft>
              <a:buNone/>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8. A and B can together finish a work in 30 days. They worked together for 20 days and then B left. After another 20 days, A finished the remaining work. In how many days A alone can finish the job?</a:t>
            </a:r>
          </a:p>
          <a:p>
            <a:pPr marR="0" indent="0" algn="just">
              <a:lnSpc>
                <a:spcPct val="150000"/>
              </a:lnSpc>
              <a:spcBef>
                <a:spcPts val="700"/>
              </a:spcBef>
              <a:spcAft>
                <a:spcPts val="100"/>
              </a:spcAft>
              <a:buNone/>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a) 40 </a:t>
            </a:r>
          </a:p>
          <a:p>
            <a:pPr marR="0" indent="0" algn="just">
              <a:lnSpc>
                <a:spcPct val="150000"/>
              </a:lnSpc>
              <a:spcBef>
                <a:spcPts val="700"/>
              </a:spcBef>
              <a:spcAft>
                <a:spcPts val="100"/>
              </a:spcAft>
              <a:buNone/>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b) 50</a:t>
            </a:r>
          </a:p>
          <a:p>
            <a:pPr marR="0" indent="0" algn="just">
              <a:lnSpc>
                <a:spcPct val="150000"/>
              </a:lnSpc>
              <a:spcBef>
                <a:spcPts val="700"/>
              </a:spcBef>
              <a:spcAft>
                <a:spcPts val="100"/>
              </a:spcAft>
              <a:buNone/>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c) 54 </a:t>
            </a:r>
          </a:p>
          <a:p>
            <a:pPr marR="0" indent="0" algn="just">
              <a:lnSpc>
                <a:spcPct val="150000"/>
              </a:lnSpc>
              <a:spcBef>
                <a:spcPts val="700"/>
              </a:spcBef>
              <a:spcAft>
                <a:spcPts val="100"/>
              </a:spcAft>
              <a:buNone/>
            </a:pPr>
            <a:r>
              <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rPr>
              <a:t>d) 60</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056380"/>
          </a:xfrm>
          <a:prstGeom prst="rect">
            <a:avLst/>
          </a:prstGeom>
        </p:spPr>
        <p:txBody>
          <a:bodyPr wrap="square">
            <a:spAutoFit/>
          </a:bodyPr>
          <a:lstStyle/>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9. A does 4/5th of a work in 20 days. He then calls in B and they together finish the remaining work in 3 days. How long B alone would take to do the whole work?</a:t>
            </a: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 23 days </a:t>
            </a: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b) 37 days</a:t>
            </a: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 37 1/2days </a:t>
            </a: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d) 40 days </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056380"/>
          </a:xfrm>
          <a:prstGeom prst="rect">
            <a:avLst/>
          </a:prstGeom>
        </p:spPr>
        <p:txBody>
          <a:bodyPr wrap="square">
            <a:spAutoFit/>
          </a:bodyPr>
          <a:lstStyle/>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10. A and B together can do a work in 12 days, B and C can do together in 6 days while C and A together can do in 10 days. In how many days C alone will complete the work ?</a:t>
            </a: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 12 4/5 days</a:t>
            </a:r>
          </a:p>
          <a:p>
            <a:pPr marR="0" indent="0" algn="just">
              <a:lnSpc>
                <a:spcPct val="150000"/>
              </a:lnSpc>
              <a:spcBef>
                <a:spcPts val="700"/>
              </a:spcBef>
              <a:spcAft>
                <a:spcPts val="100"/>
              </a:spcAft>
              <a:buNone/>
            </a:pPr>
            <a:r>
              <a:rPr lang="en-IN" altLang="en-US"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b) 10 10/11 days</a:t>
            </a:r>
            <a:endPar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 14 5/6 days</a:t>
            </a: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d) 11 days</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056380"/>
          </a:xfrm>
          <a:prstGeom prst="rect">
            <a:avLst/>
          </a:prstGeom>
        </p:spPr>
        <p:txBody>
          <a:bodyPr wrap="square">
            <a:spAutoFit/>
          </a:bodyPr>
          <a:lstStyle/>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11. A and B together can do a work in 12 days, while B and C can do a work in 16 days. After A did it for 5 days and B did it for 7 days, C completed it in 13 days . In how many days can B complete the work ?</a:t>
            </a: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 24 days</a:t>
            </a: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b) 12 days</a:t>
            </a:r>
          </a:p>
          <a:p>
            <a:pPr marR="0" indent="0" algn="just">
              <a:lnSpc>
                <a:spcPct val="150000"/>
              </a:lnSpc>
              <a:spcBef>
                <a:spcPts val="700"/>
              </a:spcBef>
              <a:spcAft>
                <a:spcPts val="100"/>
              </a:spcAft>
              <a:buNone/>
            </a:pPr>
            <a:r>
              <a:rPr lang="en-IN" altLang="en-US"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c) 48 days</a:t>
            </a:r>
            <a:endPar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R="0" indent="0" algn="just">
              <a:lnSpc>
                <a:spcPct val="150000"/>
              </a:lnSpc>
              <a:spcBef>
                <a:spcPts val="700"/>
              </a:spcBef>
              <a:spcAft>
                <a:spcPts val="10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d) 60 days</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184650"/>
          </a:xfrm>
          <a:prstGeom prst="rect">
            <a:avLst/>
          </a:prstGeom>
        </p:spPr>
        <p:txBody>
          <a:bodyPr wrap="square">
            <a:spAutoFit/>
          </a:bodyPr>
          <a:lstStyle/>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12. A can do a piece of work in 21 days. B is 40 percent more efficient</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than A. Then in how many days the work gets completed when both are</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working simultaneously?</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 10 days</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b) 12 days</a:t>
            </a:r>
          </a:p>
          <a:p>
            <a:pPr marR="0" indent="0" algn="just">
              <a:lnSpc>
                <a:spcPct val="150000"/>
              </a:lnSpc>
              <a:spcBef>
                <a:spcPts val="700"/>
              </a:spcBef>
              <a:spcAft>
                <a:spcPts val="0"/>
              </a:spcAft>
              <a:buNone/>
            </a:pPr>
            <a:r>
              <a:rPr lang="en-IN" altLang="en-US"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c) 8 3/4 days</a:t>
            </a:r>
            <a:endPar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d) 9 1/2 days</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35" y="2319913"/>
            <a:ext cx="7436224" cy="2218174"/>
          </a:xfrm>
        </p:spPr>
        <p:txBody>
          <a:bodyPr/>
          <a:lstStyle/>
          <a:p>
            <a:r>
              <a:rPr lang="en-IN" altLang="en-US" sz="4400" dirty="0"/>
              <a:t>Time and Work</a:t>
            </a:r>
          </a:p>
        </p:txBody>
      </p:sp>
    </p:spTree>
  </p:cSld>
  <p:clrMapOvr>
    <a:masterClrMapping/>
  </p:clrMapOvr>
  <p:transition spd="slow">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095115"/>
          </a:xfrm>
          <a:prstGeom prst="rect">
            <a:avLst/>
          </a:prstGeom>
        </p:spPr>
        <p:txBody>
          <a:bodyPr wrap="square">
            <a:spAutoFit/>
          </a:bodyPr>
          <a:lstStyle/>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13. A alone can do a piece of work in 6 days and B alone in 8 days. A</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and B undertook to do it for Rs. 3200. With the help of C, they completed the work in 3 days. How much is to be paid to C?</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 Rs 200</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b) Rs 300</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 Rs 400</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d) Rs 800</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333240"/>
          </a:xfrm>
          <a:prstGeom prst="rect">
            <a:avLst/>
          </a:prstGeom>
        </p:spPr>
        <p:txBody>
          <a:bodyPr wrap="square">
            <a:spAutoFit/>
          </a:bodyPr>
          <a:lstStyle/>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15. A's work capacity is 20 % more than B's work capacity. B can complete a task X in 36 days. B and C start doing X work together for 10 days and A alone does the remaining work in 15 days. After which A, B and C work together to complete 1/3 of the work X and then A and C are replaced by D. Now B and D together complete the remaining part of work X in 12 days. D alone can complete the work in ?</a:t>
            </a:r>
          </a:p>
          <a:p>
            <a:pPr marR="0" indent="0" algn="just">
              <a:lnSpc>
                <a:spcPct val="150000"/>
              </a:lnSpc>
              <a:spcBef>
                <a:spcPts val="700"/>
              </a:spcBef>
              <a:spcAft>
                <a:spcPts val="0"/>
              </a:spcAft>
              <a:buNone/>
            </a:pPr>
            <a:r>
              <a:rPr lang="en-IN" altLang="en-US"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a) 36 days	</a:t>
            </a: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	b) 45 days</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 30 days		d) 24 days</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5020945"/>
          </a:xfrm>
          <a:prstGeom prst="rect">
            <a:avLst/>
          </a:prstGeom>
        </p:spPr>
        <p:txBody>
          <a:bodyPr wrap="square">
            <a:spAutoFit/>
          </a:bodyPr>
          <a:lstStyle/>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14. P, Q, R are paid Rs 12000 for doing a work. P and Q start the work and work for 10 days. After that P quits while, R joins Q and they complete the remaining work. How much does Q receive for his work, given that P, Q and R can finish the work in  30, 60 and 90 days respectively ?</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 6400</a:t>
            </a:r>
          </a:p>
          <a:p>
            <a:pPr marR="0" indent="0" algn="just">
              <a:lnSpc>
                <a:spcPct val="150000"/>
              </a:lnSpc>
              <a:spcBef>
                <a:spcPts val="700"/>
              </a:spcBef>
              <a:spcAft>
                <a:spcPts val="0"/>
              </a:spcAft>
              <a:buNone/>
            </a:pPr>
            <a:r>
              <a:rPr lang="en-IN" altLang="en-US"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b) 5600</a:t>
            </a:r>
            <a:endPar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 4800</a:t>
            </a:r>
          </a:p>
          <a:p>
            <a:pPr marR="0" indent="0" algn="just">
              <a:lnSpc>
                <a:spcPct val="150000"/>
              </a:lnSpc>
              <a:spcBef>
                <a:spcPts val="700"/>
              </a:spcBef>
              <a:spcAft>
                <a:spcPts val="0"/>
              </a:spcAft>
              <a:buNone/>
            </a:pPr>
            <a:r>
              <a:rPr lang="en-IN" alt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d) 6200</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35" y="2319913"/>
            <a:ext cx="7436224" cy="2218174"/>
          </a:xfrm>
        </p:spPr>
        <p:txBody>
          <a:bodyPr/>
          <a:lstStyle/>
          <a:p>
            <a:r>
              <a:rPr lang="en-IN" altLang="en-US" sz="4400" dirty="0"/>
              <a:t>Pipes and Cisterns</a:t>
            </a:r>
          </a:p>
        </p:txBody>
      </p:sp>
    </p:spTree>
  </p:cSld>
  <p:clrMapOvr>
    <a:masterClrMapping/>
  </p:clrMapOvr>
  <p:transition spd="slow">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5477510"/>
          </a:xfrm>
          <a:prstGeom prst="rect">
            <a:avLst/>
          </a:prstGeom>
        </p:spPr>
        <p:txBody>
          <a:bodyPr wrap="square">
            <a:spAutoFit/>
          </a:bodyPr>
          <a:lstStyle/>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 pipe is connected to a tank or cistern. It is used to fill or empty the tank; accordingly, it is called an inlet or an outlet.</a:t>
            </a:r>
          </a:p>
          <a:p>
            <a:pPr marR="0" indent="0" algn="just">
              <a:lnSpc>
                <a:spcPct val="150000"/>
              </a:lnSpc>
              <a:spcBef>
                <a:spcPts val="700"/>
              </a:spcBef>
              <a:spcAft>
                <a:spcPts val="100"/>
              </a:spcAft>
              <a:buNone/>
            </a:pPr>
            <a:r>
              <a:rPr lang="en-IN"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Inlet</a:t>
            </a: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 : A pipe which is connected to fill a tank is known as an inlet.</a:t>
            </a:r>
          </a:p>
          <a:p>
            <a:pPr marR="0" indent="0" algn="just">
              <a:lnSpc>
                <a:spcPct val="150000"/>
              </a:lnSpc>
              <a:spcBef>
                <a:spcPts val="700"/>
              </a:spcBef>
              <a:spcAft>
                <a:spcPts val="100"/>
              </a:spcAft>
              <a:buNone/>
            </a:pPr>
            <a:r>
              <a:rPr lang="en-IN"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Outlet</a:t>
            </a: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 : A pipe which is connected to empty a tank is known as an outlet.</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Problems on pipes and cisterns are similar to problems on time and work. In pipes and cistern problems, the amount of work done is the part of the tank of filled or emptied. And, the time taken to do a piece of work is the time take to fill or empty a tank completely or to a desired level.</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056380"/>
          </a:xfrm>
          <a:prstGeom prst="rect">
            <a:avLst/>
          </a:prstGeom>
        </p:spPr>
        <p:txBody>
          <a:bodyPr wrap="square">
            <a:spAutoFit/>
          </a:bodyPr>
          <a:lstStyle/>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16. Two Pipes A and B can fill a Cistern in 20 minutes and 30 minutes seperately. If both the pipes are opened together how much long would it take to fill 2/3rd of the tank ?</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 12 minutes</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b) 10 minutes</a:t>
            </a:r>
          </a:p>
          <a:p>
            <a:pPr marR="0" indent="0" algn="just">
              <a:lnSpc>
                <a:spcPct val="150000"/>
              </a:lnSpc>
              <a:spcBef>
                <a:spcPts val="700"/>
              </a:spcBef>
              <a:spcAft>
                <a:spcPts val="100"/>
              </a:spcAft>
              <a:buNone/>
            </a:pPr>
            <a:r>
              <a:rPr lang="en-IN"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c) 8 minutes</a:t>
            </a:r>
            <a:endPar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d) 6 minutes</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666615"/>
          </a:xfrm>
          <a:prstGeom prst="rect">
            <a:avLst/>
          </a:prstGeom>
        </p:spPr>
        <p:txBody>
          <a:bodyPr wrap="square">
            <a:spAutoFit/>
          </a:bodyPr>
          <a:lstStyle/>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17. Pipe A and B can fill a cistern in 10 hours and 15 hours respectively. When a third pipe C which works as an outlet pipe is also open then the</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cistern can be filled in 18 hours. The outlet pipe can empty a full cistern in: </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 12 hours</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b) 11 hours</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 10 hours</a:t>
            </a:r>
          </a:p>
          <a:p>
            <a:pPr marR="0" indent="0" algn="just">
              <a:lnSpc>
                <a:spcPct val="150000"/>
              </a:lnSpc>
              <a:spcBef>
                <a:spcPts val="700"/>
              </a:spcBef>
              <a:spcAft>
                <a:spcPts val="100"/>
              </a:spcAft>
              <a:buNone/>
            </a:pPr>
            <a:r>
              <a:rPr lang="en-IN"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d) 9 hours</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564380"/>
          </a:xfrm>
          <a:prstGeom prst="rect">
            <a:avLst/>
          </a:prstGeom>
        </p:spPr>
        <p:txBody>
          <a:bodyPr wrap="square">
            <a:spAutoFit/>
          </a:bodyPr>
          <a:lstStyle/>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18. Tap A fills a tank in 10 hours and B can fill it in 15 hours. Both are opened simultaneously. Sometimes later tap B was closed, then it takes total 8 hours to fill up the whole tank. After how many hours B was closed?</a:t>
            </a:r>
          </a:p>
          <a:p>
            <a:pPr marR="0" indent="0" algn="just">
              <a:lnSpc>
                <a:spcPct val="150000"/>
              </a:lnSpc>
              <a:spcBef>
                <a:spcPts val="700"/>
              </a:spcBef>
              <a:spcAft>
                <a:spcPts val="100"/>
              </a:spcAft>
              <a:buNone/>
            </a:pPr>
            <a:r>
              <a:rPr lang="en-IN"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a) 3</a:t>
            </a:r>
            <a:endPar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b) 5</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 6</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d) 2</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5072380"/>
          </a:xfrm>
          <a:prstGeom prst="rect">
            <a:avLst/>
          </a:prstGeom>
        </p:spPr>
        <p:txBody>
          <a:bodyPr wrap="square">
            <a:spAutoFit/>
          </a:bodyPr>
          <a:lstStyle/>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19. Pipe A can fill an empty tank in 30 hours while B can fill it 45 hours. Pipe A and B are opened and closed alternatively i.e., first pipe A is opened, then B, again A and then B and so on for 1 hour each time without any time lapse. In how many hours the tank will be 88 8/9 % filled when it was empty, initially?</a:t>
            </a:r>
          </a:p>
          <a:p>
            <a:pPr marR="0" indent="0" algn="just">
              <a:lnSpc>
                <a:spcPct val="150000"/>
              </a:lnSpc>
              <a:spcBef>
                <a:spcPts val="700"/>
              </a:spcBef>
              <a:spcAft>
                <a:spcPts val="100"/>
              </a:spcAft>
              <a:buNone/>
            </a:pPr>
            <a:r>
              <a:rPr lang="en-IN"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a) 32</a:t>
            </a:r>
            <a:endPar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b) 36</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 16</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d) 18</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564380"/>
          </a:xfrm>
          <a:prstGeom prst="rect">
            <a:avLst/>
          </a:prstGeom>
        </p:spPr>
        <p:txBody>
          <a:bodyPr wrap="square">
            <a:spAutoFit/>
          </a:bodyPr>
          <a:lstStyle/>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20. Pipe A can empty a tank in 6 hours. Pipe B alone fill the empty tank at the rate of 4 litres a minute. When the tank is full, both the pipes are opened together and they empty a tank in 8 hours. Find the capacity of the tank </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 5790 litres</a:t>
            </a: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b) 5780 litres</a:t>
            </a:r>
          </a:p>
          <a:p>
            <a:pPr marR="0" indent="0" algn="just">
              <a:lnSpc>
                <a:spcPct val="150000"/>
              </a:lnSpc>
              <a:spcBef>
                <a:spcPts val="700"/>
              </a:spcBef>
              <a:spcAft>
                <a:spcPts val="100"/>
              </a:spcAft>
              <a:buNone/>
            </a:pPr>
            <a:r>
              <a:rPr lang="en-IN"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c) 5760 litres</a:t>
            </a:r>
            <a:endPar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d) 5750 litres</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463" y="677553"/>
            <a:ext cx="8220891" cy="4563110"/>
          </a:xfrm>
          <a:prstGeom prst="rect">
            <a:avLst/>
          </a:prstGeom>
        </p:spPr>
        <p:txBody>
          <a:bodyPr wrap="square">
            <a:spAutoFit/>
          </a:bodyPr>
          <a:lstStyle/>
          <a:p>
            <a:pPr marL="457200" marR="0" indent="-457200" algn="ctr">
              <a:lnSpc>
                <a:spcPct val="150000"/>
              </a:lnSpc>
              <a:spcBef>
                <a:spcPts val="700"/>
              </a:spcBef>
              <a:spcAft>
                <a:spcPts val="100"/>
              </a:spcAft>
              <a:buFont typeface="Wingdings" panose="05000000000000000000" charset="0"/>
              <a:buChar char="ü"/>
            </a:pPr>
            <a:endParaRPr lang="en-IN" altLang="en-US" sz="4400" baseline="30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pPr marR="0" indent="0" algn="ctr">
              <a:lnSpc>
                <a:spcPct val="150000"/>
              </a:lnSpc>
              <a:spcBef>
                <a:spcPts val="700"/>
              </a:spcBef>
              <a:spcAft>
                <a:spcPts val="100"/>
              </a:spcAft>
              <a:buFont typeface="Wingdings" panose="05000000000000000000" charset="0"/>
              <a:buNone/>
            </a:pPr>
            <a:r>
              <a:rPr lang="en-IN" altLang="en-US" sz="4400" b="1" baseline="30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TIME &amp; WORK</a:t>
            </a:r>
          </a:p>
          <a:p>
            <a:pPr marL="457200" marR="0" indent="-457200" algn="ctr">
              <a:lnSpc>
                <a:spcPct val="150000"/>
              </a:lnSpc>
              <a:spcBef>
                <a:spcPts val="700"/>
              </a:spcBef>
              <a:spcAft>
                <a:spcPts val="100"/>
              </a:spcAft>
              <a:buFont typeface="Wingdings" panose="05000000000000000000" charset="0"/>
              <a:buChar char="ü"/>
            </a:pPr>
            <a:r>
              <a:rPr lang="en-IN" altLang="en-US" sz="4400" baseline="30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Work with different efficiencies</a:t>
            </a:r>
          </a:p>
          <a:p>
            <a:pPr marL="457200" marR="0" indent="-457200" algn="ctr">
              <a:lnSpc>
                <a:spcPct val="150000"/>
              </a:lnSpc>
              <a:spcBef>
                <a:spcPts val="700"/>
              </a:spcBef>
              <a:spcAft>
                <a:spcPts val="100"/>
              </a:spcAft>
              <a:buFont typeface="Wingdings" panose="05000000000000000000" charset="0"/>
              <a:buChar char="ü"/>
            </a:pPr>
            <a:r>
              <a:rPr lang="en-IN" altLang="en-US" sz="4400" baseline="30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Pipes and Cisterns</a:t>
            </a:r>
          </a:p>
          <a:p>
            <a:pPr marL="457200" marR="0" indent="-457200" algn="ctr">
              <a:lnSpc>
                <a:spcPct val="150000"/>
              </a:lnSpc>
              <a:spcBef>
                <a:spcPts val="700"/>
              </a:spcBef>
              <a:spcAft>
                <a:spcPts val="100"/>
              </a:spcAft>
              <a:buFont typeface="Wingdings" panose="05000000000000000000" charset="0"/>
              <a:buChar char="ü"/>
            </a:pPr>
            <a:r>
              <a:rPr lang="en-IN" altLang="en-US" sz="4400" baseline="30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Work Equivalence</a:t>
            </a:r>
          </a:p>
          <a:p>
            <a:pPr marL="457200" marR="0" indent="-457200" algn="ctr">
              <a:lnSpc>
                <a:spcPct val="150000"/>
              </a:lnSpc>
              <a:spcBef>
                <a:spcPts val="700"/>
              </a:spcBef>
              <a:spcAft>
                <a:spcPts val="100"/>
              </a:spcAft>
              <a:buFont typeface="Wingdings" panose="05000000000000000000" charset="0"/>
              <a:buChar char="ü"/>
            </a:pPr>
            <a:r>
              <a:rPr lang="en-IN" altLang="en-US" sz="4400" baseline="30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Division of Wages</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heel(1)">
                                      <p:cBhvr>
                                        <p:cTn id="11" dur="20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edge">
                                      <p:cBhvr>
                                        <p:cTn id="16" dur="20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strips(downLeft)">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35" y="2319913"/>
            <a:ext cx="7436224" cy="2218174"/>
          </a:xfrm>
        </p:spPr>
        <p:txBody>
          <a:bodyPr/>
          <a:lstStyle/>
          <a:p>
            <a:r>
              <a:rPr lang="en-IN" altLang="en-US" sz="4400" dirty="0"/>
              <a:t>Men - Day </a:t>
            </a:r>
            <a:r>
              <a:rPr lang="en-IN" altLang="en-US" sz="4400" dirty="0" smtClean="0"/>
              <a:t>Concept</a:t>
            </a:r>
            <a:br>
              <a:rPr lang="en-IN" altLang="en-US" sz="4400" dirty="0" smtClean="0"/>
            </a:br>
            <a:r>
              <a:rPr lang="en-IN" altLang="en-US" sz="4400" dirty="0" smtClean="0"/>
              <a:t>(Chain Rule)</a:t>
            </a:r>
            <a:endParaRPr lang="en-IN" altLang="en-US" sz="4400" dirty="0"/>
          </a:p>
        </p:txBody>
      </p:sp>
    </p:spTree>
  </p:cSld>
  <p:clrMapOvr>
    <a:masterClrMapping/>
  </p:clrMapOvr>
  <p:transition spd="slow">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a:spLocks noGrp="1" noRot="1" noChangeAspect="1" noMove="1" noResize="1" noEditPoints="1" noAdjustHandles="1" noChangeArrowheads="1" noChangeShapeType="1" noTextEdit="1"/>
          </p:cNvSpPr>
          <p:nvPr/>
        </p:nvSpPr>
        <p:spPr>
          <a:xfrm>
            <a:off x="457200" y="681519"/>
            <a:ext cx="8229600" cy="5494428"/>
          </a:xfrm>
          <a:blipFill rotWithShape="1">
            <a:blip r:embed="rId3"/>
            <a:stretch>
              <a:fillRect l="-963" r="-444" b="-2882"/>
            </a:stretch>
          </a:blipFill>
        </p:spPr>
      </p:sp>
      <p:pic>
        <p:nvPicPr>
          <p:cNvPr id="7" name="Picture 6"/>
          <p:cNvPicPr>
            <a:picLocks noChangeAspect="1"/>
          </p:cNvPicPr>
          <p:nvPr/>
        </p:nvPicPr>
        <p:blipFill>
          <a:blip r:embed="rId4"/>
          <a:stretch>
            <a:fillRect/>
          </a:stretch>
        </p:blipFill>
        <p:spPr>
          <a:xfrm>
            <a:off x="390525" y="594995"/>
            <a:ext cx="8362950" cy="5667375"/>
          </a:xfrm>
          <a:prstGeom prst="rect">
            <a:avLst/>
          </a:prstGeom>
        </p:spPr>
      </p:pic>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a:spLocks noGrp="1" noRot="1" noChangeAspect="1" noMove="1" noResize="1" noEditPoints="1" noAdjustHandles="1" noChangeArrowheads="1" noChangeShapeType="1" noTextEdit="1"/>
          </p:cNvSpPr>
          <p:nvPr/>
        </p:nvSpPr>
        <p:spPr>
          <a:xfrm>
            <a:off x="457200" y="779145"/>
            <a:ext cx="8229600" cy="5194300"/>
          </a:xfrm>
          <a:blipFill rotWithShape="1">
            <a:blip r:embed="rId3"/>
            <a:stretch>
              <a:fillRect l="-741" r="-815"/>
            </a:stretch>
          </a:blipFill>
        </p:spPr>
      </p:sp>
      <p:pic>
        <p:nvPicPr>
          <p:cNvPr id="2" name="Picture 1"/>
          <p:cNvPicPr>
            <a:picLocks noChangeAspect="1"/>
          </p:cNvPicPr>
          <p:nvPr/>
        </p:nvPicPr>
        <p:blipFill>
          <a:blip r:embed="rId4"/>
          <a:stretch>
            <a:fillRect/>
          </a:stretch>
        </p:blipFill>
        <p:spPr>
          <a:xfrm>
            <a:off x="385445" y="819150"/>
            <a:ext cx="8372475" cy="5219700"/>
          </a:xfrm>
          <a:prstGeom prst="rect">
            <a:avLst/>
          </a:prstGeom>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a:spLocks noGrp="1" noRot="1" noChangeAspect="1" noMove="1" noResize="1" noEditPoints="1" noAdjustHandles="1" noChangeArrowheads="1" noChangeShapeType="1" noTextEdit="1"/>
          </p:cNvSpPr>
          <p:nvPr/>
        </p:nvSpPr>
        <p:spPr>
          <a:xfrm>
            <a:off x="457200" y="764704"/>
            <a:ext cx="8229600" cy="5209059"/>
          </a:xfrm>
          <a:blipFill rotWithShape="1">
            <a:blip r:embed="rId3"/>
            <a:stretch>
              <a:fillRect l="-741" r="-1407"/>
            </a:stretch>
          </a:blipFill>
        </p:spPr>
      </p:sp>
      <p:pic>
        <p:nvPicPr>
          <p:cNvPr id="2" name="Picture 1"/>
          <p:cNvPicPr>
            <a:picLocks noChangeAspect="1"/>
          </p:cNvPicPr>
          <p:nvPr/>
        </p:nvPicPr>
        <p:blipFill>
          <a:blip r:embed="rId4"/>
          <a:stretch>
            <a:fillRect/>
          </a:stretch>
        </p:blipFill>
        <p:spPr>
          <a:xfrm>
            <a:off x="361950" y="819150"/>
            <a:ext cx="8420100" cy="5219700"/>
          </a:xfrm>
          <a:prstGeom prst="rect">
            <a:avLst/>
          </a:prstGeom>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463" y="898533"/>
            <a:ext cx="8220891" cy="3735705"/>
          </a:xfrm>
          <a:prstGeom prst="rect">
            <a:avLst/>
          </a:prstGeom>
        </p:spPr>
        <p:txBody>
          <a:bodyPr wrap="square">
            <a:spAutoFit/>
          </a:bodyPr>
          <a:lstStyle/>
          <a:p>
            <a:pPr marL="0" indent="0" algn="just">
              <a:lnSpc>
                <a:spcPct val="150000"/>
              </a:lnSpc>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26. </a:t>
            </a:r>
            <a:r>
              <a:rPr lang="en-IN" sz="2200" dirty="0" smtClean="0">
                <a:latin typeface="Times New Roman" panose="02020603050405020304" pitchFamily="18" charset="0"/>
                <a:cs typeface="Times New Roman" panose="02020603050405020304" pitchFamily="18" charset="0"/>
                <a:sym typeface="+mn-ea"/>
              </a:rPr>
              <a:t>20 </a:t>
            </a:r>
            <a:r>
              <a:rPr lang="en-IN" sz="2200" dirty="0">
                <a:latin typeface="Times New Roman" panose="02020603050405020304" pitchFamily="18" charset="0"/>
                <a:cs typeface="Times New Roman" panose="02020603050405020304" pitchFamily="18" charset="0"/>
                <a:sym typeface="+mn-ea"/>
              </a:rPr>
              <a:t>elephants can finish 120 kg of sugarcane in 15 days. How long will it take for 30 elephants to finish 240 kg of sugarcane? </a:t>
            </a: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dirty="0">
                <a:latin typeface="Times New Roman" panose="02020603050405020304" pitchFamily="18" charset="0"/>
                <a:cs typeface="Times New Roman" panose="02020603050405020304" pitchFamily="18" charset="0"/>
                <a:sym typeface="+mn-ea"/>
              </a:rPr>
              <a:t>(a) 15 days	</a:t>
            </a:r>
          </a:p>
          <a:p>
            <a:pPr marL="0" indent="0" algn="just">
              <a:lnSpc>
                <a:spcPct val="150000"/>
              </a:lnSpc>
              <a:buNone/>
            </a:pPr>
            <a:r>
              <a:rPr lang="en-US" sz="2200" dirty="0">
                <a:latin typeface="Times New Roman" panose="02020603050405020304" pitchFamily="18" charset="0"/>
                <a:cs typeface="Times New Roman" panose="02020603050405020304" pitchFamily="18" charset="0"/>
                <a:sym typeface="+mn-ea"/>
              </a:rPr>
              <a:t>(b) 18 days	</a:t>
            </a:r>
          </a:p>
          <a:p>
            <a:pPr marL="0" indent="0" algn="just">
              <a:lnSpc>
                <a:spcPct val="150000"/>
              </a:lnSpc>
              <a:buNone/>
            </a:pPr>
            <a:r>
              <a:rPr lang="en-US" sz="2200" b="1" dirty="0">
                <a:latin typeface="Times New Roman" panose="02020603050405020304" pitchFamily="18" charset="0"/>
                <a:cs typeface="Times New Roman" panose="02020603050405020304" pitchFamily="18" charset="0"/>
                <a:sym typeface="+mn-ea"/>
              </a:rPr>
              <a:t>(c) 20 days</a:t>
            </a:r>
            <a:r>
              <a:rPr lang="en-US" sz="2200" dirty="0">
                <a:latin typeface="Times New Roman" panose="02020603050405020304" pitchFamily="18" charset="0"/>
                <a:cs typeface="Times New Roman" panose="02020603050405020304" pitchFamily="18" charset="0"/>
                <a:sym typeface="+mn-ea"/>
              </a:rPr>
              <a:t>	</a:t>
            </a:r>
          </a:p>
          <a:p>
            <a:pPr marL="0" indent="0" algn="just">
              <a:lnSpc>
                <a:spcPct val="150000"/>
              </a:lnSpc>
              <a:buNone/>
            </a:pPr>
            <a:r>
              <a:rPr lang="en-US" sz="2200" dirty="0">
                <a:latin typeface="Times New Roman" panose="02020603050405020304" pitchFamily="18" charset="0"/>
                <a:cs typeface="Times New Roman" panose="02020603050405020304" pitchFamily="18" charset="0"/>
                <a:sym typeface="+mn-ea"/>
              </a:rPr>
              <a:t>(d) 16 days </a:t>
            </a:r>
            <a:endParaRPr lang="en-IN" sz="2200" dirty="0">
              <a:latin typeface="Times New Roman" panose="02020603050405020304" pitchFamily="18" charset="0"/>
              <a:cs typeface="Times New Roman" panose="02020603050405020304" pitchFamily="18" charset="0"/>
            </a:endParaRPr>
          </a:p>
          <a:p>
            <a:pPr marL="0" marR="0" indent="0" algn="just">
              <a:lnSpc>
                <a:spcPct val="150000"/>
              </a:lnSpc>
              <a:spcBef>
                <a:spcPts val="700"/>
              </a:spcBef>
              <a:spcAft>
                <a:spcPts val="100"/>
              </a:spcAft>
              <a:buNone/>
            </a:pPr>
            <a:endPar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463" y="970288"/>
            <a:ext cx="8220891" cy="4751705"/>
          </a:xfrm>
          <a:prstGeom prst="rect">
            <a:avLst/>
          </a:prstGeom>
        </p:spPr>
        <p:txBody>
          <a:bodyPr wrap="square">
            <a:spAutoFit/>
          </a:bodyPr>
          <a:lstStyle/>
          <a:p>
            <a:pPr marL="0" indent="0" algn="just">
              <a:lnSpc>
                <a:spcPct val="150000"/>
              </a:lnSpc>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27. </a:t>
            </a:r>
            <a:r>
              <a:rPr lang="en-IN" sz="2200" dirty="0">
                <a:latin typeface="Times New Roman" panose="02020603050405020304" pitchFamily="18" charset="0"/>
                <a:cs typeface="Times New Roman" panose="02020603050405020304" pitchFamily="18" charset="0"/>
                <a:sym typeface="+mn-ea"/>
              </a:rPr>
              <a:t>12 men can complete a piece of work in 9 days. After 3 days of the start of the work, six men joined the team to replace the 2 men who left. How many days will be required to complete the remaining work? </a:t>
            </a: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200" dirty="0">
                <a:latin typeface="Times New Roman" panose="02020603050405020304" pitchFamily="18" charset="0"/>
                <a:cs typeface="Times New Roman" panose="02020603050405020304" pitchFamily="18" charset="0"/>
                <a:sym typeface="+mn-ea"/>
              </a:rPr>
              <a:t>a) 4</a:t>
            </a:r>
          </a:p>
          <a:p>
            <a:pPr marL="0" indent="0" algn="just">
              <a:lnSpc>
                <a:spcPct val="150000"/>
              </a:lnSpc>
              <a:buNone/>
            </a:pPr>
            <a:r>
              <a:rPr lang="en-IN" sz="2200" dirty="0">
                <a:latin typeface="Times New Roman" panose="02020603050405020304" pitchFamily="18" charset="0"/>
                <a:cs typeface="Times New Roman" panose="02020603050405020304" pitchFamily="18" charset="0"/>
                <a:sym typeface="+mn-ea"/>
              </a:rPr>
              <a:t>b) 4.5	</a:t>
            </a:r>
            <a:r>
              <a:rPr lang="en-IN" sz="2200" dirty="0" smtClean="0">
                <a:latin typeface="Times New Roman" panose="02020603050405020304" pitchFamily="18" charset="0"/>
                <a:cs typeface="Times New Roman" panose="02020603050405020304" pitchFamily="18" charset="0"/>
                <a:sym typeface="+mn-ea"/>
              </a:rPr>
              <a:t>	</a:t>
            </a:r>
          </a:p>
          <a:p>
            <a:pPr marL="0" indent="0" algn="just">
              <a:lnSpc>
                <a:spcPct val="150000"/>
              </a:lnSpc>
              <a:buNone/>
            </a:pPr>
            <a:r>
              <a:rPr lang="en-IN" sz="2200" dirty="0">
                <a:latin typeface="Times New Roman" panose="02020603050405020304" pitchFamily="18" charset="0"/>
                <a:cs typeface="Times New Roman" panose="02020603050405020304" pitchFamily="18" charset="0"/>
                <a:sym typeface="+mn-ea"/>
              </a:rPr>
              <a:t>c) 7	</a:t>
            </a:r>
            <a:r>
              <a:rPr lang="en-IN" sz="2200" dirty="0" smtClean="0">
                <a:latin typeface="Times New Roman" panose="02020603050405020304" pitchFamily="18" charset="0"/>
                <a:cs typeface="Times New Roman" panose="02020603050405020304" pitchFamily="18" charset="0"/>
                <a:sym typeface="+mn-ea"/>
              </a:rPr>
              <a:t>	</a:t>
            </a:r>
          </a:p>
          <a:p>
            <a:pPr marL="0" indent="0" algn="just">
              <a:lnSpc>
                <a:spcPct val="150000"/>
              </a:lnSpc>
              <a:buNone/>
            </a:pPr>
            <a:r>
              <a:rPr lang="en-IN" sz="2200" dirty="0">
                <a:latin typeface="Times New Roman" panose="02020603050405020304" pitchFamily="18" charset="0"/>
                <a:cs typeface="Times New Roman" panose="02020603050405020304" pitchFamily="18" charset="0"/>
                <a:sym typeface="+mn-ea"/>
              </a:rPr>
              <a:t>d) 6 </a:t>
            </a: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a:p>
            <a:pPr marL="0" marR="0" indent="0" algn="just">
              <a:lnSpc>
                <a:spcPct val="150000"/>
              </a:lnSpc>
              <a:spcBef>
                <a:spcPts val="700"/>
              </a:spcBef>
              <a:spcAft>
                <a:spcPts val="100"/>
              </a:spcAft>
              <a:buNone/>
            </a:pPr>
            <a:endParaRPr lang="en-IN" sz="2200"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463" y="970288"/>
            <a:ext cx="8220891" cy="4661535"/>
          </a:xfrm>
          <a:prstGeom prst="rect">
            <a:avLst/>
          </a:prstGeom>
        </p:spPr>
        <p:txBody>
          <a:bodyPr wrap="square">
            <a:spAutoFit/>
          </a:bodyPr>
          <a:lstStyle/>
          <a:p>
            <a:pPr marL="0" indent="0" algn="just">
              <a:lnSpc>
                <a:spcPct val="150000"/>
              </a:lnSpc>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28. </a:t>
            </a:r>
            <a:r>
              <a:rPr lang="en-US" sz="2200" dirty="0">
                <a:latin typeface="Times New Roman" panose="02020603050405020304" pitchFamily="18" charset="0"/>
                <a:cs typeface="Times New Roman" panose="02020603050405020304" pitchFamily="18" charset="0"/>
                <a:sym typeface="+mn-ea"/>
              </a:rPr>
              <a:t>Three men A, B and C are constructing a wall as follows: On the 1</a:t>
            </a:r>
            <a:r>
              <a:rPr lang="en-US" sz="2200" baseline="30000" dirty="0">
                <a:latin typeface="Times New Roman" panose="02020603050405020304" pitchFamily="18" charset="0"/>
                <a:cs typeface="Times New Roman" panose="02020603050405020304" pitchFamily="18" charset="0"/>
                <a:sym typeface="+mn-ea"/>
              </a:rPr>
              <a:t>st</a:t>
            </a:r>
            <a:r>
              <a:rPr lang="en-US" sz="2200" dirty="0">
                <a:latin typeface="Times New Roman" panose="02020603050405020304" pitchFamily="18" charset="0"/>
                <a:cs typeface="Times New Roman" panose="02020603050405020304" pitchFamily="18" charset="0"/>
                <a:sym typeface="+mn-ea"/>
              </a:rPr>
              <a:t> day A builds 3 feet of the wall, 2</a:t>
            </a:r>
            <a:r>
              <a:rPr lang="en-US" sz="2200" baseline="30000" dirty="0">
                <a:latin typeface="Times New Roman" panose="02020603050405020304" pitchFamily="18" charset="0"/>
                <a:cs typeface="Times New Roman" panose="02020603050405020304" pitchFamily="18" charset="0"/>
                <a:sym typeface="+mn-ea"/>
              </a:rPr>
              <a:t>nd</a:t>
            </a:r>
            <a:r>
              <a:rPr lang="en-US" sz="2200" dirty="0">
                <a:latin typeface="Times New Roman" panose="02020603050405020304" pitchFamily="18" charset="0"/>
                <a:cs typeface="Times New Roman" panose="02020603050405020304" pitchFamily="18" charset="0"/>
                <a:sym typeface="+mn-ea"/>
              </a:rPr>
              <a:t> day B builds 2 feet of the wall, but on the 3</a:t>
            </a:r>
            <a:r>
              <a:rPr lang="en-US" sz="2200" baseline="30000" dirty="0">
                <a:latin typeface="Times New Roman" panose="02020603050405020304" pitchFamily="18" charset="0"/>
                <a:cs typeface="Times New Roman" panose="02020603050405020304" pitchFamily="18" charset="0"/>
                <a:sym typeface="+mn-ea"/>
              </a:rPr>
              <a:t>rd</a:t>
            </a:r>
            <a:r>
              <a:rPr lang="en-US" sz="2200" dirty="0">
                <a:latin typeface="Times New Roman" panose="02020603050405020304" pitchFamily="18" charset="0"/>
                <a:cs typeface="Times New Roman" panose="02020603050405020304" pitchFamily="18" charset="0"/>
                <a:sym typeface="+mn-ea"/>
              </a:rPr>
              <a:t> day C breaks 4 feet of the wall. If they work continuously in the same sequence, in how many days will they be able to make a 10 foot wall?</a:t>
            </a: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dirty="0">
                <a:latin typeface="Times New Roman" panose="02020603050405020304" pitchFamily="18" charset="0"/>
                <a:cs typeface="Times New Roman" panose="02020603050405020304" pitchFamily="18" charset="0"/>
                <a:sym typeface="+mn-ea"/>
              </a:rPr>
              <a:t>a) 10	</a:t>
            </a:r>
            <a:r>
              <a:rPr lang="en-US" sz="2200" dirty="0" smtClean="0">
                <a:latin typeface="Times New Roman" panose="02020603050405020304" pitchFamily="18" charset="0"/>
                <a:cs typeface="Times New Roman" panose="02020603050405020304" pitchFamily="18" charset="0"/>
                <a:sym typeface="+mn-ea"/>
              </a:rPr>
              <a:t>	</a:t>
            </a:r>
          </a:p>
          <a:p>
            <a:pPr marL="0" indent="0" algn="just">
              <a:lnSpc>
                <a:spcPct val="150000"/>
              </a:lnSpc>
              <a:buNone/>
            </a:pPr>
            <a:r>
              <a:rPr lang="en-US" sz="2200" dirty="0">
                <a:latin typeface="Times New Roman" panose="02020603050405020304" pitchFamily="18" charset="0"/>
                <a:cs typeface="Times New Roman" panose="02020603050405020304" pitchFamily="18" charset="0"/>
                <a:sym typeface="+mn-ea"/>
              </a:rPr>
              <a:t>b) </a:t>
            </a:r>
            <a:r>
              <a:rPr lang="en-US" sz="2200" dirty="0" smtClean="0">
                <a:latin typeface="Times New Roman" panose="02020603050405020304" pitchFamily="18" charset="0"/>
                <a:cs typeface="Times New Roman" panose="02020603050405020304" pitchFamily="18" charset="0"/>
                <a:sym typeface="+mn-ea"/>
              </a:rPr>
              <a:t>30	</a:t>
            </a:r>
            <a:r>
              <a:rPr lang="en-US" sz="2200" dirty="0">
                <a:latin typeface="Times New Roman" panose="02020603050405020304" pitchFamily="18" charset="0"/>
                <a:cs typeface="Times New Roman" panose="02020603050405020304" pitchFamily="18" charset="0"/>
                <a:sym typeface="+mn-ea"/>
              </a:rPr>
              <a:t>	</a:t>
            </a:r>
          </a:p>
          <a:p>
            <a:pPr marL="0" indent="0" algn="just">
              <a:lnSpc>
                <a:spcPct val="150000"/>
              </a:lnSpc>
              <a:buNone/>
            </a:pPr>
            <a:r>
              <a:rPr lang="en-US" sz="2200" dirty="0">
                <a:latin typeface="Times New Roman" panose="02020603050405020304" pitchFamily="18" charset="0"/>
                <a:cs typeface="Times New Roman" panose="02020603050405020304" pitchFamily="18" charset="0"/>
                <a:sym typeface="+mn-ea"/>
              </a:rPr>
              <a:t>c) </a:t>
            </a:r>
            <a:r>
              <a:rPr lang="en-US" sz="2200" dirty="0" smtClean="0">
                <a:latin typeface="Times New Roman" panose="02020603050405020304" pitchFamily="18" charset="0"/>
                <a:cs typeface="Times New Roman" panose="02020603050405020304" pitchFamily="18" charset="0"/>
                <a:sym typeface="+mn-ea"/>
              </a:rPr>
              <a:t>17	</a:t>
            </a:r>
            <a:r>
              <a:rPr lang="en-US" sz="2200" dirty="0">
                <a:latin typeface="Times New Roman" panose="02020603050405020304" pitchFamily="18" charset="0"/>
                <a:cs typeface="Times New Roman" panose="02020603050405020304" pitchFamily="18" charset="0"/>
                <a:sym typeface="+mn-ea"/>
              </a:rPr>
              <a:t>	</a:t>
            </a:r>
          </a:p>
          <a:p>
            <a:pPr marL="0" indent="0" algn="just">
              <a:lnSpc>
                <a:spcPct val="150000"/>
              </a:lnSpc>
              <a:buNone/>
            </a:pPr>
            <a:r>
              <a:rPr lang="en-US" sz="2200" dirty="0">
                <a:latin typeface="Times New Roman" panose="02020603050405020304" pitchFamily="18" charset="0"/>
                <a:cs typeface="Times New Roman" panose="02020603050405020304" pitchFamily="18" charset="0"/>
                <a:sym typeface="+mn-ea"/>
              </a:rPr>
              <a:t>d) 22</a:t>
            </a:r>
            <a:endPar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463" y="970288"/>
            <a:ext cx="8220891" cy="3241040"/>
          </a:xfrm>
          <a:prstGeom prst="rect">
            <a:avLst/>
          </a:prstGeom>
        </p:spPr>
        <p:txBody>
          <a:bodyPr wrap="square">
            <a:spAutoFit/>
          </a:bodyPr>
          <a:lstStyle/>
          <a:p>
            <a:pPr marR="0" indent="0" algn="just">
              <a:lnSpc>
                <a:spcPct val="150000"/>
              </a:lnSpc>
              <a:spcBef>
                <a:spcPts val="700"/>
              </a:spcBef>
              <a:spcAft>
                <a:spcPts val="100"/>
              </a:spcAft>
              <a:buNone/>
            </a:pPr>
            <a:r>
              <a:rPr lang="en-IN"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29. Challenge Question :</a:t>
            </a:r>
            <a:endPar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R="0" indent="0" algn="just">
              <a:lnSpc>
                <a:spcPct val="150000"/>
              </a:lnSpc>
              <a:spcBef>
                <a:spcPts val="700"/>
              </a:spcBef>
              <a:spcAft>
                <a:spcPts val="100"/>
              </a:spcAft>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 A Frog needs to climb a bore well of height 120 ft for survival. It follows a series of pattern to reach the top of the well i.e in the first minute it climbs 4 ft, in the second minute it climbs 3ft and in the third minute it retards 2 ft and the series continues. Calculate how much time it takes to climb or cross 120 ft ?</a:t>
            </a: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463" y="970288"/>
            <a:ext cx="8220891" cy="3735705"/>
          </a:xfrm>
          <a:prstGeom prst="rect">
            <a:avLst/>
          </a:prstGeom>
        </p:spPr>
        <p:txBody>
          <a:bodyPr wrap="square">
            <a:spAutoFit/>
          </a:bodyPr>
          <a:lstStyle/>
          <a:p>
            <a:pPr marL="0" indent="0" algn="just">
              <a:lnSpc>
                <a:spcPct val="150000"/>
              </a:lnSpc>
              <a:buNone/>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30. </a:t>
            </a:r>
            <a:r>
              <a:rPr lang="en-IN" sz="2200" dirty="0">
                <a:latin typeface="Times New Roman" panose="02020603050405020304" pitchFamily="18" charset="0"/>
                <a:cs typeface="Times New Roman" panose="02020603050405020304" pitchFamily="18" charset="0"/>
                <a:sym typeface="+mn-ea"/>
              </a:rPr>
              <a:t>If 8 men can reap 80 hectares in 24 days, how many hectares can 36 men reap in 30 days? </a:t>
            </a: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200" dirty="0">
                <a:latin typeface="Times New Roman" panose="02020603050405020304" pitchFamily="18" charset="0"/>
                <a:cs typeface="Times New Roman" panose="02020603050405020304" pitchFamily="18" charset="0"/>
                <a:sym typeface="+mn-ea"/>
              </a:rPr>
              <a:t>a) 450		</a:t>
            </a:r>
          </a:p>
          <a:p>
            <a:pPr marL="0" indent="0" algn="just">
              <a:lnSpc>
                <a:spcPct val="150000"/>
              </a:lnSpc>
              <a:buNone/>
            </a:pPr>
            <a:r>
              <a:rPr lang="en-IN" sz="2200" dirty="0">
                <a:latin typeface="Times New Roman" panose="02020603050405020304" pitchFamily="18" charset="0"/>
                <a:cs typeface="Times New Roman" panose="02020603050405020304" pitchFamily="18" charset="0"/>
                <a:sym typeface="+mn-ea"/>
              </a:rPr>
              <a:t>b) 400</a:t>
            </a: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200" dirty="0">
                <a:latin typeface="Times New Roman" panose="02020603050405020304" pitchFamily="18" charset="0"/>
                <a:cs typeface="Times New Roman" panose="02020603050405020304" pitchFamily="18" charset="0"/>
                <a:sym typeface="+mn-ea"/>
              </a:rPr>
              <a:t>c) 300		</a:t>
            </a:r>
          </a:p>
          <a:p>
            <a:pPr marL="0" indent="0" algn="just">
              <a:lnSpc>
                <a:spcPct val="150000"/>
              </a:lnSpc>
              <a:buNone/>
            </a:pPr>
            <a:r>
              <a:rPr lang="en-IN" sz="2200" dirty="0">
                <a:latin typeface="Times New Roman" panose="02020603050405020304" pitchFamily="18" charset="0"/>
                <a:cs typeface="Times New Roman" panose="02020603050405020304" pitchFamily="18" charset="0"/>
                <a:sym typeface="+mn-ea"/>
              </a:rPr>
              <a:t>d) None of these </a:t>
            </a:r>
            <a:endParaRPr lang="en-IN" sz="2200" dirty="0">
              <a:latin typeface="Times New Roman" panose="02020603050405020304" pitchFamily="18" charset="0"/>
              <a:cs typeface="Times New Roman" panose="02020603050405020304" pitchFamily="18" charset="0"/>
            </a:endParaRPr>
          </a:p>
          <a:p>
            <a:pPr marL="0" marR="0" indent="0" algn="just">
              <a:lnSpc>
                <a:spcPct val="150000"/>
              </a:lnSpc>
              <a:spcBef>
                <a:spcPts val="700"/>
              </a:spcBef>
              <a:spcAft>
                <a:spcPts val="100"/>
              </a:spcAft>
              <a:buNone/>
            </a:pPr>
            <a:endPar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a:spLocks noGrp="1" noRot="1" noChangeAspect="1" noMove="1" noResize="1" noEditPoints="1" noAdjustHandles="1" noChangeArrowheads="1" noChangeShapeType="1" noTextEdit="1"/>
          </p:cNvSpPr>
          <p:nvPr/>
        </p:nvSpPr>
        <p:spPr>
          <a:xfrm>
            <a:off x="457200" y="764704"/>
            <a:ext cx="8229600" cy="5209059"/>
          </a:xfrm>
          <a:blipFill rotWithShape="1">
            <a:blip r:embed="rId3"/>
            <a:stretch>
              <a:fillRect l="-963" r="-1259" b="-7836"/>
            </a:stretch>
          </a:blipFill>
        </p:spPr>
      </p:sp>
      <p:pic>
        <p:nvPicPr>
          <p:cNvPr id="2" name="Picture 1"/>
          <p:cNvPicPr>
            <a:picLocks noChangeAspect="1"/>
          </p:cNvPicPr>
          <p:nvPr/>
        </p:nvPicPr>
        <p:blipFill>
          <a:blip r:embed="rId4"/>
          <a:stretch>
            <a:fillRect/>
          </a:stretch>
        </p:blipFill>
        <p:spPr>
          <a:xfrm>
            <a:off x="356870" y="614045"/>
            <a:ext cx="8429625" cy="5629275"/>
          </a:xfrm>
          <a:prstGeom prst="rect">
            <a:avLst/>
          </a:prstGeom>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a:spLocks noGrp="1" noRot="1" noChangeAspect="1" noMove="1" noResize="1" noEditPoints="1" noAdjustHandles="1" noChangeArrowheads="1" noChangeShapeType="1" noTextEdit="1"/>
          </p:cNvSpPr>
          <p:nvPr/>
        </p:nvSpPr>
        <p:spPr>
          <a:xfrm>
            <a:off x="457200" y="764704"/>
            <a:ext cx="8229600" cy="5209059"/>
          </a:xfrm>
          <a:blipFill rotWithShape="1">
            <a:blip r:embed="rId3"/>
            <a:stretch>
              <a:fillRect l="-1111" r="-1481"/>
            </a:stretch>
          </a:blipFill>
        </p:spPr>
      </p:sp>
      <p:pic>
        <p:nvPicPr>
          <p:cNvPr id="2" name="Picture 1"/>
          <p:cNvPicPr>
            <a:picLocks noChangeAspect="1"/>
          </p:cNvPicPr>
          <p:nvPr/>
        </p:nvPicPr>
        <p:blipFill>
          <a:blip r:embed="rId4"/>
          <a:stretch>
            <a:fillRect/>
          </a:stretch>
        </p:blipFill>
        <p:spPr>
          <a:xfrm>
            <a:off x="342900" y="819150"/>
            <a:ext cx="8458200" cy="5219700"/>
          </a:xfrm>
          <a:prstGeom prst="rect">
            <a:avLst/>
          </a:prstGeom>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463" y="677553"/>
            <a:ext cx="8220891" cy="5810885"/>
          </a:xfrm>
          <a:prstGeom prst="rect">
            <a:avLst/>
          </a:prstGeom>
        </p:spPr>
        <p:txBody>
          <a:bodyPr wrap="square">
            <a:spAutoFit/>
          </a:bodyPr>
          <a:lstStyle/>
          <a:p>
            <a:pPr marR="0" indent="0" algn="just">
              <a:lnSpc>
                <a:spcPct val="150000"/>
              </a:lnSpc>
              <a:spcBef>
                <a:spcPts val="700"/>
              </a:spcBef>
              <a:spcAft>
                <a:spcPts val="100"/>
              </a:spcAft>
              <a:buNone/>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Different types of Questions in Time and Work :</a:t>
            </a:r>
          </a:p>
          <a:p>
            <a:pPr marR="0" indent="0" algn="just">
              <a:lnSpc>
                <a:spcPct val="150000"/>
              </a:lnSpc>
              <a:spcBef>
                <a:spcPts val="700"/>
              </a:spcBef>
              <a:spcAft>
                <a:spcPts val="100"/>
              </a:spcAft>
              <a:buNone/>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Questions are based on two types generally </a:t>
            </a:r>
          </a:p>
          <a:p>
            <a:pPr marL="457200" marR="0" indent="-457200" algn="just">
              <a:lnSpc>
                <a:spcPct val="150000"/>
              </a:lnSpc>
              <a:spcBef>
                <a:spcPts val="700"/>
              </a:spcBef>
              <a:spcAft>
                <a:spcPts val="100"/>
              </a:spcAft>
              <a:buFont typeface="Arial" panose="020B0604020202020204" pitchFamily="34" charset="0"/>
              <a:buChar char="•"/>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Same Efficiency</a:t>
            </a:r>
          </a:p>
          <a:p>
            <a:pPr marL="457200" marR="0" indent="-457200" algn="just">
              <a:lnSpc>
                <a:spcPct val="150000"/>
              </a:lnSpc>
              <a:spcBef>
                <a:spcPts val="700"/>
              </a:spcBef>
              <a:spcAft>
                <a:spcPts val="100"/>
              </a:spcAft>
              <a:buFont typeface="Arial" panose="020B0604020202020204" pitchFamily="34" charset="0"/>
              <a:buChar char="•"/>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Different Efficiency</a:t>
            </a:r>
          </a:p>
          <a:p>
            <a:pPr marR="0" indent="0" algn="just">
              <a:lnSpc>
                <a:spcPct val="150000"/>
              </a:lnSpc>
              <a:spcBef>
                <a:spcPts val="700"/>
              </a:spcBef>
              <a:spcAft>
                <a:spcPts val="100"/>
              </a:spcAft>
              <a:buFont typeface="Arial" panose="020B0604020202020204" pitchFamily="34" charset="0"/>
              <a:buNone/>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Now let us see the scenarios that are there in these types </a:t>
            </a:r>
          </a:p>
          <a:p>
            <a:pPr marR="0" indent="0" algn="just">
              <a:lnSpc>
                <a:spcPct val="150000"/>
              </a:lnSpc>
              <a:spcBef>
                <a:spcPts val="700"/>
              </a:spcBef>
              <a:spcAft>
                <a:spcPts val="100"/>
              </a:spcAft>
              <a:buFont typeface="Arial" panose="020B0604020202020204" pitchFamily="34" charset="0"/>
              <a:buNone/>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Under Same Efficiency :</a:t>
            </a:r>
          </a:p>
          <a:p>
            <a:pPr marL="457200" marR="0" indent="-457200" algn="just">
              <a:lnSpc>
                <a:spcPct val="150000"/>
              </a:lnSpc>
              <a:spcBef>
                <a:spcPts val="700"/>
              </a:spcBef>
              <a:spcAft>
                <a:spcPts val="100"/>
              </a:spcAft>
              <a:buFont typeface="Arial" panose="020B0604020202020204" pitchFamily="34" charset="0"/>
              <a:buChar char="•"/>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Working Together</a:t>
            </a:r>
          </a:p>
          <a:p>
            <a:pPr marL="457200" marR="0" indent="-457200" algn="just">
              <a:lnSpc>
                <a:spcPct val="150000"/>
              </a:lnSpc>
              <a:spcBef>
                <a:spcPts val="700"/>
              </a:spcBef>
              <a:spcAft>
                <a:spcPts val="100"/>
              </a:spcAft>
              <a:buFont typeface="Arial" panose="020B0604020202020204" pitchFamily="34" charset="0"/>
              <a:buChar char="•"/>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Working Alternatively</a:t>
            </a:r>
          </a:p>
          <a:p>
            <a:pPr marL="457200" marR="0" indent="-457200" algn="just">
              <a:lnSpc>
                <a:spcPct val="150000"/>
              </a:lnSpc>
              <a:spcBef>
                <a:spcPts val="700"/>
              </a:spcBef>
              <a:spcAft>
                <a:spcPts val="100"/>
              </a:spcAft>
              <a:buFont typeface="Arial" panose="020B0604020202020204" pitchFamily="34" charset="0"/>
              <a:buChar char="•"/>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Pattern Basis</a:t>
            </a:r>
          </a:p>
          <a:p>
            <a:pPr marL="457200" marR="0" indent="-457200" algn="just">
              <a:lnSpc>
                <a:spcPct val="150000"/>
              </a:lnSpc>
              <a:spcBef>
                <a:spcPts val="700"/>
              </a:spcBef>
              <a:spcAft>
                <a:spcPts val="100"/>
              </a:spcAft>
              <a:buFont typeface="Arial" panose="020B0604020202020204" pitchFamily="34" charset="0"/>
              <a:buChar char="•"/>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People Quitting and Joining</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down)">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strips(downLeft)">
                                      <p:cBhvr>
                                        <p:cTn id="21" dur="500"/>
                                        <p:tgtEl>
                                          <p:spTgt spid="5">
                                            <p:txEl>
                                              <p:pRg st="4" end="4"/>
                                            </p:txEl>
                                          </p:spTgt>
                                        </p:tgtEl>
                                      </p:cBhvr>
                                    </p:animEffect>
                                  </p:childTnLst>
                                </p:cTn>
                              </p:par>
                              <p:par>
                                <p:cTn id="22" presetID="18" presetClass="entr" presetSubtype="12"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strips(downLeft)">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strips(downLeft)">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wipe(down)">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down)">
                                      <p:cBhvr>
                                        <p:cTn id="39" dur="500"/>
                                        <p:tgtEl>
                                          <p:spTgt spid="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wipe(down)">
                                      <p:cBhvr>
                                        <p:cTn id="44"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463" y="677553"/>
            <a:ext cx="8220891" cy="2317750"/>
          </a:xfrm>
          <a:prstGeom prst="rect">
            <a:avLst/>
          </a:prstGeom>
        </p:spPr>
        <p:txBody>
          <a:bodyPr wrap="square">
            <a:spAutoFit/>
          </a:bodyPr>
          <a:lstStyle/>
          <a:p>
            <a:pPr marL="457200" marR="0" indent="-457200" algn="just">
              <a:lnSpc>
                <a:spcPct val="150000"/>
              </a:lnSpc>
              <a:spcBef>
                <a:spcPts val="700"/>
              </a:spcBef>
              <a:spcAft>
                <a:spcPts val="100"/>
              </a:spcAft>
              <a:buFont typeface="Arial" panose="020B0604020202020204" pitchFamily="34" charset="0"/>
              <a:buChar char="•"/>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Negative Work</a:t>
            </a:r>
          </a:p>
          <a:p>
            <a:pPr marL="457200" marR="0" indent="-457200" algn="just">
              <a:lnSpc>
                <a:spcPct val="150000"/>
              </a:lnSpc>
              <a:spcBef>
                <a:spcPts val="700"/>
              </a:spcBef>
              <a:spcAft>
                <a:spcPts val="100"/>
              </a:spcAft>
              <a:buFont typeface="Arial" panose="020B0604020202020204" pitchFamily="34" charset="0"/>
              <a:buChar char="•"/>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Pipes and Cisterns</a:t>
            </a:r>
          </a:p>
          <a:p>
            <a:pPr marR="0" indent="0" algn="just">
              <a:lnSpc>
                <a:spcPct val="150000"/>
              </a:lnSpc>
              <a:spcBef>
                <a:spcPts val="700"/>
              </a:spcBef>
              <a:spcAft>
                <a:spcPts val="100"/>
              </a:spcAft>
              <a:buFont typeface="Arial" panose="020B0604020202020204" pitchFamily="34" charset="0"/>
              <a:buNone/>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Scenarios under Same Efficiency</a:t>
            </a:r>
          </a:p>
          <a:p>
            <a:pPr marL="457200" marR="0" indent="-457200" algn="just">
              <a:lnSpc>
                <a:spcPct val="150000"/>
              </a:lnSpc>
              <a:spcBef>
                <a:spcPts val="700"/>
              </a:spcBef>
              <a:spcAft>
                <a:spcPts val="100"/>
              </a:spcAft>
              <a:buFont typeface="Arial" panose="020B0604020202020204" pitchFamily="34" charset="0"/>
              <a:buChar char="•"/>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Problems related to Men Day Concept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edg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trips(down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custDataLst>
              <p:tags r:id="rId1"/>
            </p:custDataLst>
          </p:nvPr>
        </p:nvSpPr>
        <p:spPr>
          <a:xfrm>
            <a:off x="465908" y="997593"/>
            <a:ext cx="8220891" cy="3858895"/>
          </a:xfrm>
          <a:prstGeom prst="rect">
            <a:avLst/>
          </a:prstGeom>
        </p:spPr>
        <p:txBody>
          <a:bodyPr wrap="square">
            <a:spAutoFit/>
          </a:bodyPr>
          <a:lstStyle/>
          <a:p>
            <a:pPr marR="0" indent="0" algn="just">
              <a:lnSpc>
                <a:spcPct val="150000"/>
              </a:lnSpc>
              <a:spcBef>
                <a:spcPts val="700"/>
              </a:spcBef>
              <a:spcAft>
                <a:spcPts val="100"/>
              </a:spcAft>
              <a:buNone/>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 Tony Stark can create an Arc reactor in 15 days whereas Bruce Banner can do the same in 20 days. If both of them join hands in creating the reactor, then how many days would they require to complete the task ?</a:t>
            </a:r>
          </a:p>
          <a:p>
            <a:pPr marR="0" indent="0" algn="just">
              <a:lnSpc>
                <a:spcPct val="150000"/>
              </a:lnSpc>
              <a:spcBef>
                <a:spcPts val="700"/>
              </a:spcBef>
              <a:spcAft>
                <a:spcPts val="100"/>
              </a:spcAft>
              <a:buNone/>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a) 7 days</a:t>
            </a:r>
          </a:p>
          <a:p>
            <a:pPr marR="0" indent="0" algn="just">
              <a:lnSpc>
                <a:spcPct val="150000"/>
              </a:lnSpc>
              <a:spcBef>
                <a:spcPts val="700"/>
              </a:spcBef>
              <a:spcAft>
                <a:spcPts val="100"/>
              </a:spcAft>
              <a:buNone/>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b) 8 days</a:t>
            </a:r>
          </a:p>
          <a:p>
            <a:pPr marR="0" indent="0" algn="just">
              <a:lnSpc>
                <a:spcPct val="150000"/>
              </a:lnSpc>
              <a:spcBef>
                <a:spcPts val="700"/>
              </a:spcBef>
              <a:spcAft>
                <a:spcPts val="100"/>
              </a:spcAft>
              <a:buNone/>
            </a:pPr>
            <a:r>
              <a:rPr lang="en-IN" altLang="en-US" sz="32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c) 7 4/7 days</a:t>
            </a:r>
            <a:endPar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indent="0" algn="just">
              <a:lnSpc>
                <a:spcPct val="150000"/>
              </a:lnSpc>
              <a:spcBef>
                <a:spcPts val="700"/>
              </a:spcBef>
              <a:spcAft>
                <a:spcPts val="100"/>
              </a:spcAft>
              <a:buNone/>
            </a:pPr>
            <a:r>
              <a:rPr lang="en-IN" altLang="en-US"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d) 8 4/7 days</a:t>
            </a:r>
          </a:p>
        </p:txBody>
      </p:sp>
    </p:spTree>
  </p:cSld>
  <p:clrMapOvr>
    <a:masterClrMapping/>
  </p:clrMapOvr>
  <p:transition spd="slow">
    <p:fade/>
  </p:transition>
  <p:timing>
    <p:tnLst>
      <p:par>
        <p:cTn id="1" dur="indefinite" restart="never" nodeType="tmRoot"/>
      </p:par>
    </p:tnLst>
    <p:bldLst>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908" y="997593"/>
            <a:ext cx="8220891" cy="4056380"/>
          </a:xfrm>
          <a:prstGeom prst="rect">
            <a:avLst/>
          </a:prstGeom>
        </p:spPr>
        <p:txBody>
          <a:bodyPr wrap="square">
            <a:spAutoFit/>
          </a:bodyPr>
          <a:lstStyle/>
          <a:p>
            <a:pPr marR="0" indent="0" algn="just">
              <a:lnSpc>
                <a:spcPct val="150000"/>
              </a:lnSpc>
              <a:spcBef>
                <a:spcPts val="700"/>
              </a:spcBef>
              <a:spcAft>
                <a:spcPts val="100"/>
              </a:spcAft>
              <a:buNone/>
              <a:tabLst>
                <a:tab pos="360045" algn="l"/>
                <a:tab pos="900430" algn="l"/>
                <a:tab pos="1620520" algn="l"/>
                <a:tab pos="2340610" algn="l"/>
                <a:tab pos="3330575" algn="l"/>
                <a:tab pos="4770755" algn="l"/>
              </a:tabLst>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2. Captain America can destroy a Chitauri in 10 minutes whereas Thor can destroy the same in 15 minutes. If they fight side by side alternatively how long will it take to destroy 2 Chitauris ?</a:t>
            </a:r>
          </a:p>
          <a:p>
            <a:pPr marR="0" indent="0" algn="just">
              <a:lnSpc>
                <a:spcPct val="150000"/>
              </a:lnSpc>
              <a:spcBef>
                <a:spcPts val="700"/>
              </a:spcBef>
              <a:spcAft>
                <a:spcPts val="100"/>
              </a:spcAft>
              <a:buNone/>
              <a:tabLst>
                <a:tab pos="360045" algn="l"/>
                <a:tab pos="900430" algn="l"/>
                <a:tab pos="1620520" algn="l"/>
                <a:tab pos="2340610" algn="l"/>
                <a:tab pos="3330575" algn="l"/>
                <a:tab pos="4770755" algn="l"/>
              </a:tabLst>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a) 12  minutes</a:t>
            </a:r>
          </a:p>
          <a:p>
            <a:pPr marR="0" indent="0" algn="just">
              <a:lnSpc>
                <a:spcPct val="150000"/>
              </a:lnSpc>
              <a:spcBef>
                <a:spcPts val="700"/>
              </a:spcBef>
              <a:spcAft>
                <a:spcPts val="100"/>
              </a:spcAft>
              <a:buNone/>
              <a:tabLst>
                <a:tab pos="360045" algn="l"/>
                <a:tab pos="900430" algn="l"/>
                <a:tab pos="1620520" algn="l"/>
                <a:tab pos="2340610" algn="l"/>
                <a:tab pos="3330575" algn="l"/>
                <a:tab pos="4770755" algn="l"/>
              </a:tabLst>
            </a:pPr>
            <a:r>
              <a:rPr lang="en-IN" sz="2200" b="1" dirty="0" smtClean="0">
                <a:effectLst/>
                <a:latin typeface="Times New Roman" panose="02020603050405020304" pitchFamily="18" charset="0"/>
                <a:ea typeface="Times New Roman" panose="02020603050405020304" pitchFamily="18" charset="0"/>
                <a:cs typeface="Times New Roman" panose="02020603050405020304" pitchFamily="18" charset="0"/>
              </a:rPr>
              <a:t>b) 24 minutes</a:t>
            </a:r>
          </a:p>
          <a:p>
            <a:pPr marR="0" indent="0" algn="just">
              <a:lnSpc>
                <a:spcPct val="150000"/>
              </a:lnSpc>
              <a:spcBef>
                <a:spcPts val="700"/>
              </a:spcBef>
              <a:spcAft>
                <a:spcPts val="100"/>
              </a:spcAft>
              <a:buNone/>
              <a:tabLst>
                <a:tab pos="360045" algn="l"/>
                <a:tab pos="900430" algn="l"/>
                <a:tab pos="1620520" algn="l"/>
                <a:tab pos="2340610" algn="l"/>
                <a:tab pos="3330575" algn="l"/>
                <a:tab pos="4770755" algn="l"/>
              </a:tabLst>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c) 36 minutes</a:t>
            </a:r>
          </a:p>
          <a:p>
            <a:pPr marR="0" indent="0" algn="just">
              <a:lnSpc>
                <a:spcPct val="150000"/>
              </a:lnSpc>
              <a:spcBef>
                <a:spcPts val="700"/>
              </a:spcBef>
              <a:spcAft>
                <a:spcPts val="100"/>
              </a:spcAft>
              <a:buNone/>
              <a:tabLst>
                <a:tab pos="360045" algn="l"/>
                <a:tab pos="900430" algn="l"/>
                <a:tab pos="1620520" algn="l"/>
                <a:tab pos="2340610" algn="l"/>
                <a:tab pos="3330575" algn="l"/>
                <a:tab pos="4770755" algn="l"/>
              </a:tabLst>
            </a:pPr>
            <a:r>
              <a:rPr lang="en-IN"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d) 48 minutes</a:t>
            </a:r>
          </a:p>
        </p:txBody>
      </p:sp>
    </p:spTree>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cambria</Template>
  <TotalTime>6</TotalTime>
  <Words>1875</Words>
  <Application>Microsoft Office PowerPoint</Application>
  <PresentationFormat>On-screen Show (4:3)</PresentationFormat>
  <Paragraphs>188</Paragraphs>
  <Slides>38</Slides>
  <Notes>34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Smart_ppt_Theme</vt:lpstr>
      <vt:lpstr> Quantitative Ability </vt:lpstr>
      <vt:lpstr>Time and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Pipes and Cisterns</vt:lpstr>
      <vt:lpstr>PowerPoint Presentation</vt:lpstr>
      <vt:lpstr>PowerPoint Presentation</vt:lpstr>
      <vt:lpstr>PowerPoint Presentation</vt:lpstr>
      <vt:lpstr>PowerPoint Presentation</vt:lpstr>
      <vt:lpstr>PowerPoint Presentation</vt:lpstr>
      <vt:lpstr>PowerPoint Presentation</vt:lpstr>
      <vt:lpstr>Men - Day Concept (Chain Rule)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dc:creator>
  <cp:lastModifiedBy>Welcome</cp:lastModifiedBy>
  <cp:revision>185</cp:revision>
  <dcterms:created xsi:type="dcterms:W3CDTF">2016-07-08T10:57:00Z</dcterms:created>
  <dcterms:modified xsi:type="dcterms:W3CDTF">2020-07-19T11:15:50Z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