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7"/>
  </p:notesMasterIdLst>
  <p:sldIdLst>
    <p:sldId id="256" r:id="rId2"/>
    <p:sldId id="271" r:id="rId3"/>
    <p:sldId id="272" r:id="rId4"/>
    <p:sldId id="257" r:id="rId5"/>
    <p:sldId id="273" r:id="rId6"/>
    <p:sldId id="261" r:id="rId7"/>
    <p:sldId id="276" r:id="rId8"/>
    <p:sldId id="274" r:id="rId9"/>
    <p:sldId id="308" r:id="rId10"/>
    <p:sldId id="310" r:id="rId11"/>
    <p:sldId id="289" r:id="rId12"/>
    <p:sldId id="297" r:id="rId13"/>
    <p:sldId id="299" r:id="rId14"/>
    <p:sldId id="300" r:id="rId15"/>
    <p:sldId id="301" r:id="rId16"/>
    <p:sldId id="302" r:id="rId17"/>
    <p:sldId id="312" r:id="rId18"/>
    <p:sldId id="275" r:id="rId19"/>
    <p:sldId id="293" r:id="rId20"/>
    <p:sldId id="267" r:id="rId21"/>
    <p:sldId id="268" r:id="rId22"/>
    <p:sldId id="294" r:id="rId23"/>
    <p:sldId id="269" r:id="rId24"/>
    <p:sldId id="270" r:id="rId25"/>
    <p:sldId id="265" r:id="rId26"/>
    <p:sldId id="307" r:id="rId27"/>
    <p:sldId id="295" r:id="rId28"/>
    <p:sldId id="306" r:id="rId29"/>
    <p:sldId id="305" r:id="rId30"/>
    <p:sldId id="264" r:id="rId31"/>
    <p:sldId id="282" r:id="rId32"/>
    <p:sldId id="281" r:id="rId33"/>
    <p:sldId id="309"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Sharma" initials="JS" lastIdx="1" clrIdx="0">
    <p:extLst>
      <p:ext uri="{19B8F6BF-5375-455C-9EA6-DF929625EA0E}">
        <p15:presenceInfo xmlns:p15="http://schemas.microsoft.com/office/powerpoint/2012/main" userId="13d1d0ca21d63d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27806-D191-A7CD-05ED-847104B1C2AC}" v="1624" dt="2021-06-15T18:50:50.344"/>
    <p1510:client id="{6AD5163F-ED85-595D-3951-052D0D300317}" v="1272" dt="2021-06-15T12:49:38.023"/>
    <p1510:client id="{B64A8D33-D8CD-7115-4DFC-E49E7361BCB7}" v="317" dt="2021-06-16T18:15:31.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6" autoAdjust="0"/>
  </p:normalViewPr>
  <p:slideViewPr>
    <p:cSldViewPr snapToGrid="0">
      <p:cViewPr varScale="1">
        <p:scale>
          <a:sx n="107" d="100"/>
          <a:sy n="107" d="100"/>
        </p:scale>
        <p:origin x="75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_rels/data4.xml.rels><?xml version="1.0" encoding="UTF-8" standalone="yes"?>
<Relationships xmlns="http://schemas.openxmlformats.org/package/2006/relationships"><Relationship Id="rId1" Type="http://schemas.openxmlformats.org/officeDocument/2006/relationships/hyperlink" Target="http://localhost/php/"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localhost/ph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D513C-496E-45CD-AB3D-613166F4CD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4314EFB-2A89-47FA-AF47-D888D1CB2AB3}">
      <dgm:prSet/>
      <dgm:spPr/>
      <dgm:t>
        <a:bodyPr/>
        <a:lstStyle/>
        <a:p>
          <a:r>
            <a:rPr lang="en-IN" i="0" dirty="0">
              <a:solidFill>
                <a:schemeClr val="tx1"/>
              </a:solidFill>
              <a:latin typeface="Univers"/>
            </a:rPr>
            <a:t>Mr. </a:t>
          </a:r>
          <a:r>
            <a:rPr lang="en-IN" i="0" dirty="0" err="1">
              <a:solidFill>
                <a:schemeClr val="tx1"/>
              </a:solidFill>
              <a:latin typeface="Univers"/>
            </a:rPr>
            <a:t>Bappaditya</a:t>
          </a:r>
          <a:r>
            <a:rPr lang="en-IN" i="0" dirty="0">
              <a:solidFill>
                <a:schemeClr val="tx1"/>
              </a:solidFill>
              <a:latin typeface="Univers"/>
            </a:rPr>
            <a:t> Haldar, DIT</a:t>
          </a:r>
          <a:endParaRPr lang="en-US" dirty="0">
            <a:solidFill>
              <a:schemeClr val="tx1"/>
            </a:solidFill>
            <a:latin typeface="Univers"/>
          </a:endParaRPr>
        </a:p>
      </dgm:t>
    </dgm:pt>
    <dgm:pt modelId="{89E4F42F-24AA-485A-BE68-C81B8F9F41CF}" type="parTrans" cxnId="{5345D020-DD37-4C12-A315-D07930D9CE30}">
      <dgm:prSet/>
      <dgm:spPr/>
      <dgm:t>
        <a:bodyPr/>
        <a:lstStyle/>
        <a:p>
          <a:endParaRPr lang="en-US"/>
        </a:p>
      </dgm:t>
    </dgm:pt>
    <dgm:pt modelId="{6C4A307B-6B28-4654-9C91-9D535935DC2F}" type="sibTrans" cxnId="{5345D020-DD37-4C12-A315-D07930D9CE30}">
      <dgm:prSet/>
      <dgm:spPr/>
      <dgm:t>
        <a:bodyPr/>
        <a:lstStyle/>
        <a:p>
          <a:endParaRPr lang="en-US"/>
        </a:p>
      </dgm:t>
    </dgm:pt>
    <dgm:pt modelId="{CDE40375-EBA1-4373-86AB-C7C609D4B0D1}">
      <dgm:prSet/>
      <dgm:spPr/>
      <dgm:t>
        <a:bodyPr/>
        <a:lstStyle/>
        <a:p>
          <a:pPr rtl="0"/>
          <a:r>
            <a:rPr lang="en-US" dirty="0">
              <a:solidFill>
                <a:schemeClr val="tx1"/>
              </a:solidFill>
              <a:latin typeface="Univers"/>
            </a:rPr>
            <a:t>Mr. Siddhartha Bose, Addl. DIT as Nodal Officer </a:t>
          </a:r>
        </a:p>
      </dgm:t>
    </dgm:pt>
    <dgm:pt modelId="{D5219317-7C0F-4D32-BA9E-5255B3E632B3}" type="parTrans" cxnId="{AF78D248-2DC6-4045-BFC9-5A6C02BD9476}">
      <dgm:prSet/>
      <dgm:spPr/>
      <dgm:t>
        <a:bodyPr/>
        <a:lstStyle/>
        <a:p>
          <a:endParaRPr lang="en-US"/>
        </a:p>
      </dgm:t>
    </dgm:pt>
    <dgm:pt modelId="{1D64E615-1250-4ADA-AD56-F706F2A256A6}" type="sibTrans" cxnId="{AF78D248-2DC6-4045-BFC9-5A6C02BD9476}">
      <dgm:prSet/>
      <dgm:spPr/>
      <dgm:t>
        <a:bodyPr/>
        <a:lstStyle/>
        <a:p>
          <a:endParaRPr lang="en-US"/>
        </a:p>
      </dgm:t>
    </dgm:pt>
    <dgm:pt modelId="{A0849480-4709-4DA0-A9B5-950088CDA0EE}">
      <dgm:prSet/>
      <dgm:spPr/>
      <dgm:t>
        <a:bodyPr/>
        <a:lstStyle/>
        <a:p>
          <a:r>
            <a:rPr lang="en-US" dirty="0">
              <a:solidFill>
                <a:schemeClr val="tx1"/>
              </a:solidFill>
              <a:latin typeface="Univers"/>
            </a:rPr>
            <a:t>Mr. Ramesh Venkatraman as BITS Faculty Mentor</a:t>
          </a:r>
        </a:p>
      </dgm:t>
    </dgm:pt>
    <dgm:pt modelId="{297CDE4E-FAB1-4AD8-BCAC-60558CD6E6EA}" type="parTrans" cxnId="{7B064D3F-5FFC-44CC-A7B2-22A20416C711}">
      <dgm:prSet/>
      <dgm:spPr/>
      <dgm:t>
        <a:bodyPr/>
        <a:lstStyle/>
        <a:p>
          <a:endParaRPr lang="en-US"/>
        </a:p>
      </dgm:t>
    </dgm:pt>
    <dgm:pt modelId="{0E8FDE56-1B5E-442D-BE87-B4B287FD97D9}" type="sibTrans" cxnId="{7B064D3F-5FFC-44CC-A7B2-22A20416C711}">
      <dgm:prSet/>
      <dgm:spPr/>
      <dgm:t>
        <a:bodyPr/>
        <a:lstStyle/>
        <a:p>
          <a:endParaRPr lang="en-US"/>
        </a:p>
      </dgm:t>
    </dgm:pt>
    <dgm:pt modelId="{8875302E-DA78-4A0C-8789-6412F4B041AD}">
      <dgm:prSet/>
      <dgm:spPr/>
      <dgm:t>
        <a:bodyPr/>
        <a:lstStyle/>
        <a:p>
          <a:pPr rtl="0"/>
          <a:r>
            <a:rPr lang="en-US" dirty="0">
              <a:solidFill>
                <a:schemeClr val="tx1"/>
              </a:solidFill>
              <a:latin typeface="Univers"/>
            </a:rPr>
            <a:t>Project Guidance</a:t>
          </a:r>
        </a:p>
      </dgm:t>
    </dgm:pt>
    <dgm:pt modelId="{E3D31187-2138-4BD8-AA94-FE8B2A44A165}" type="parTrans" cxnId="{C18D24CC-80E3-4BA7-962C-6E07E3E47A3E}">
      <dgm:prSet/>
      <dgm:spPr/>
      <dgm:t>
        <a:bodyPr/>
        <a:lstStyle/>
        <a:p>
          <a:endParaRPr lang="en-US"/>
        </a:p>
      </dgm:t>
    </dgm:pt>
    <dgm:pt modelId="{64552D2D-4A58-4E14-9F6F-8EA0C0AA5E01}" type="sibTrans" cxnId="{C18D24CC-80E3-4BA7-962C-6E07E3E47A3E}">
      <dgm:prSet/>
      <dgm:spPr/>
      <dgm:t>
        <a:bodyPr/>
        <a:lstStyle/>
        <a:p>
          <a:endParaRPr lang="en-US"/>
        </a:p>
      </dgm:t>
    </dgm:pt>
    <dgm:pt modelId="{A2F54B9F-8A48-4D66-947B-143A97C0E9F4}" type="pres">
      <dgm:prSet presAssocID="{864D513C-496E-45CD-AB3D-613166F4CDDE}" presName="linear" presStyleCnt="0">
        <dgm:presLayoutVars>
          <dgm:animLvl val="lvl"/>
          <dgm:resizeHandles val="exact"/>
        </dgm:presLayoutVars>
      </dgm:prSet>
      <dgm:spPr/>
    </dgm:pt>
    <dgm:pt modelId="{C6B58C68-A0DC-44B9-A39E-14CB051A4BBF}" type="pres">
      <dgm:prSet presAssocID="{C4314EFB-2A89-47FA-AF47-D888D1CB2AB3}" presName="parentText" presStyleLbl="node1" presStyleIdx="0" presStyleCnt="4">
        <dgm:presLayoutVars>
          <dgm:chMax val="0"/>
          <dgm:bulletEnabled val="1"/>
        </dgm:presLayoutVars>
      </dgm:prSet>
      <dgm:spPr/>
    </dgm:pt>
    <dgm:pt modelId="{660FF310-6D7D-4CAC-88CE-2E76B40EFA18}" type="pres">
      <dgm:prSet presAssocID="{6C4A307B-6B28-4654-9C91-9D535935DC2F}" presName="spacer" presStyleCnt="0"/>
      <dgm:spPr/>
    </dgm:pt>
    <dgm:pt modelId="{C65C2463-8027-466A-A87B-3C3264DCD128}" type="pres">
      <dgm:prSet presAssocID="{CDE40375-EBA1-4373-86AB-C7C609D4B0D1}" presName="parentText" presStyleLbl="node1" presStyleIdx="1" presStyleCnt="4">
        <dgm:presLayoutVars>
          <dgm:chMax val="0"/>
          <dgm:bulletEnabled val="1"/>
        </dgm:presLayoutVars>
      </dgm:prSet>
      <dgm:spPr/>
    </dgm:pt>
    <dgm:pt modelId="{E32FCF1B-F209-4EC7-A9E4-C013413E2A56}" type="pres">
      <dgm:prSet presAssocID="{1D64E615-1250-4ADA-AD56-F706F2A256A6}" presName="spacer" presStyleCnt="0"/>
      <dgm:spPr/>
    </dgm:pt>
    <dgm:pt modelId="{91C2B028-280D-4F52-AEE0-9792EE27AA73}" type="pres">
      <dgm:prSet presAssocID="{A0849480-4709-4DA0-A9B5-950088CDA0EE}" presName="parentText" presStyleLbl="node1" presStyleIdx="2" presStyleCnt="4">
        <dgm:presLayoutVars>
          <dgm:chMax val="0"/>
          <dgm:bulletEnabled val="1"/>
        </dgm:presLayoutVars>
      </dgm:prSet>
      <dgm:spPr/>
    </dgm:pt>
    <dgm:pt modelId="{807CA5C6-6681-47CC-B505-749A4EC7BEFE}" type="pres">
      <dgm:prSet presAssocID="{0E8FDE56-1B5E-442D-BE87-B4B287FD97D9}" presName="spacer" presStyleCnt="0"/>
      <dgm:spPr/>
    </dgm:pt>
    <dgm:pt modelId="{0EA6955C-1F1C-48F5-8A19-3598D73B5D3F}" type="pres">
      <dgm:prSet presAssocID="{8875302E-DA78-4A0C-8789-6412F4B041AD}" presName="parentText" presStyleLbl="node1" presStyleIdx="3" presStyleCnt="4">
        <dgm:presLayoutVars>
          <dgm:chMax val="0"/>
          <dgm:bulletEnabled val="1"/>
        </dgm:presLayoutVars>
      </dgm:prSet>
      <dgm:spPr/>
    </dgm:pt>
  </dgm:ptLst>
  <dgm:cxnLst>
    <dgm:cxn modelId="{5345D020-DD37-4C12-A315-D07930D9CE30}" srcId="{864D513C-496E-45CD-AB3D-613166F4CDDE}" destId="{C4314EFB-2A89-47FA-AF47-D888D1CB2AB3}" srcOrd="0" destOrd="0" parTransId="{89E4F42F-24AA-485A-BE68-C81B8F9F41CF}" sibTransId="{6C4A307B-6B28-4654-9C91-9D535935DC2F}"/>
    <dgm:cxn modelId="{A212B328-0C52-465D-95D3-799446BBF4CD}" type="presOf" srcId="{A0849480-4709-4DA0-A9B5-950088CDA0EE}" destId="{91C2B028-280D-4F52-AEE0-9792EE27AA73}" srcOrd="0" destOrd="0" presId="urn:microsoft.com/office/officeart/2005/8/layout/vList2"/>
    <dgm:cxn modelId="{7B064D3F-5FFC-44CC-A7B2-22A20416C711}" srcId="{864D513C-496E-45CD-AB3D-613166F4CDDE}" destId="{A0849480-4709-4DA0-A9B5-950088CDA0EE}" srcOrd="2" destOrd="0" parTransId="{297CDE4E-FAB1-4AD8-BCAC-60558CD6E6EA}" sibTransId="{0E8FDE56-1B5E-442D-BE87-B4B287FD97D9}"/>
    <dgm:cxn modelId="{E9674F5E-D002-4A65-813E-9ED268313F09}" type="presOf" srcId="{864D513C-496E-45CD-AB3D-613166F4CDDE}" destId="{A2F54B9F-8A48-4D66-947B-143A97C0E9F4}" srcOrd="0" destOrd="0" presId="urn:microsoft.com/office/officeart/2005/8/layout/vList2"/>
    <dgm:cxn modelId="{64412942-7902-482D-A8A1-DBD74A52FDB7}" type="presOf" srcId="{CDE40375-EBA1-4373-86AB-C7C609D4B0D1}" destId="{C65C2463-8027-466A-A87B-3C3264DCD128}" srcOrd="0" destOrd="0" presId="urn:microsoft.com/office/officeart/2005/8/layout/vList2"/>
    <dgm:cxn modelId="{AF78D248-2DC6-4045-BFC9-5A6C02BD9476}" srcId="{864D513C-496E-45CD-AB3D-613166F4CDDE}" destId="{CDE40375-EBA1-4373-86AB-C7C609D4B0D1}" srcOrd="1" destOrd="0" parTransId="{D5219317-7C0F-4D32-BA9E-5255B3E632B3}" sibTransId="{1D64E615-1250-4ADA-AD56-F706F2A256A6}"/>
    <dgm:cxn modelId="{26C22654-8256-430C-A6F0-7794BA5B90F9}" type="presOf" srcId="{8875302E-DA78-4A0C-8789-6412F4B041AD}" destId="{0EA6955C-1F1C-48F5-8A19-3598D73B5D3F}" srcOrd="0" destOrd="0" presId="urn:microsoft.com/office/officeart/2005/8/layout/vList2"/>
    <dgm:cxn modelId="{CB655F94-159B-4D69-82C8-140B3CACFE99}" type="presOf" srcId="{C4314EFB-2A89-47FA-AF47-D888D1CB2AB3}" destId="{C6B58C68-A0DC-44B9-A39E-14CB051A4BBF}" srcOrd="0" destOrd="0" presId="urn:microsoft.com/office/officeart/2005/8/layout/vList2"/>
    <dgm:cxn modelId="{C18D24CC-80E3-4BA7-962C-6E07E3E47A3E}" srcId="{864D513C-496E-45CD-AB3D-613166F4CDDE}" destId="{8875302E-DA78-4A0C-8789-6412F4B041AD}" srcOrd="3" destOrd="0" parTransId="{E3D31187-2138-4BD8-AA94-FE8B2A44A165}" sibTransId="{64552D2D-4A58-4E14-9F6F-8EA0C0AA5E01}"/>
    <dgm:cxn modelId="{6814CC73-7A2D-4AB9-9E1B-438D99C7FD9E}" type="presParOf" srcId="{A2F54B9F-8A48-4D66-947B-143A97C0E9F4}" destId="{C6B58C68-A0DC-44B9-A39E-14CB051A4BBF}" srcOrd="0" destOrd="0" presId="urn:microsoft.com/office/officeart/2005/8/layout/vList2"/>
    <dgm:cxn modelId="{79DF96F8-9D5D-485D-BB27-530DCB4E420F}" type="presParOf" srcId="{A2F54B9F-8A48-4D66-947B-143A97C0E9F4}" destId="{660FF310-6D7D-4CAC-88CE-2E76B40EFA18}" srcOrd="1" destOrd="0" presId="urn:microsoft.com/office/officeart/2005/8/layout/vList2"/>
    <dgm:cxn modelId="{CF81395B-88A6-49F4-9B80-4E8CC26FE0E9}" type="presParOf" srcId="{A2F54B9F-8A48-4D66-947B-143A97C0E9F4}" destId="{C65C2463-8027-466A-A87B-3C3264DCD128}" srcOrd="2" destOrd="0" presId="urn:microsoft.com/office/officeart/2005/8/layout/vList2"/>
    <dgm:cxn modelId="{74592D6E-9E2F-41C5-AC3A-6040004683D6}" type="presParOf" srcId="{A2F54B9F-8A48-4D66-947B-143A97C0E9F4}" destId="{E32FCF1B-F209-4EC7-A9E4-C013413E2A56}" srcOrd="3" destOrd="0" presId="urn:microsoft.com/office/officeart/2005/8/layout/vList2"/>
    <dgm:cxn modelId="{BBA4CD30-40DC-44B5-9D41-E4496AA1184D}" type="presParOf" srcId="{A2F54B9F-8A48-4D66-947B-143A97C0E9F4}" destId="{91C2B028-280D-4F52-AEE0-9792EE27AA73}" srcOrd="4" destOrd="0" presId="urn:microsoft.com/office/officeart/2005/8/layout/vList2"/>
    <dgm:cxn modelId="{35AD9FF2-4C1D-4DAD-84C9-6EEA7682A029}" type="presParOf" srcId="{A2F54B9F-8A48-4D66-947B-143A97C0E9F4}" destId="{807CA5C6-6681-47CC-B505-749A4EC7BEFE}" srcOrd="5" destOrd="0" presId="urn:microsoft.com/office/officeart/2005/8/layout/vList2"/>
    <dgm:cxn modelId="{257A42DB-E071-4ABB-B774-D4753FE9E607}" type="presParOf" srcId="{A2F54B9F-8A48-4D66-947B-143A97C0E9F4}" destId="{0EA6955C-1F1C-48F5-8A19-3598D73B5D3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49081-EFC8-48F5-B993-AE5E179C50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280809A-2E26-42EF-A718-92C0EC222DCB}">
      <dgm:prSet phldr="0"/>
      <dgm:spPr/>
      <dgm:t>
        <a:bodyPr/>
        <a:lstStyle/>
        <a:p>
          <a:pPr rtl="0"/>
          <a:r>
            <a:rPr lang="en-US" dirty="0"/>
            <a:t>Mr. Arnab </a:t>
          </a:r>
          <a:r>
            <a:rPr lang="en-US" dirty="0" err="1"/>
            <a:t>Acharyya</a:t>
          </a:r>
          <a:r>
            <a:rPr lang="en-US" dirty="0"/>
            <a:t>, ITI Specialist, SPIU</a:t>
          </a:r>
        </a:p>
      </dgm:t>
    </dgm:pt>
    <dgm:pt modelId="{83384719-BCF0-4B6F-9CC9-3EC3BA731008}" type="parTrans" cxnId="{6D9A2513-0E71-491E-9BEC-8A361CBBC75B}">
      <dgm:prSet/>
      <dgm:spPr/>
      <dgm:t>
        <a:bodyPr/>
        <a:lstStyle/>
        <a:p>
          <a:endParaRPr lang="en-US"/>
        </a:p>
      </dgm:t>
    </dgm:pt>
    <dgm:pt modelId="{5EC5C249-981D-429A-AC9C-CD2EFDA439EC}" type="sibTrans" cxnId="{6D9A2513-0E71-491E-9BEC-8A361CBBC75B}">
      <dgm:prSet/>
      <dgm:spPr/>
      <dgm:t>
        <a:bodyPr/>
        <a:lstStyle/>
        <a:p>
          <a:endParaRPr lang="en-US"/>
        </a:p>
      </dgm:t>
    </dgm:pt>
    <dgm:pt modelId="{6373176B-2DC7-42C9-B465-F8DC96E0D3C1}">
      <dgm:prSet phldrT="[Text]"/>
      <dgm:spPr/>
      <dgm:t>
        <a:bodyPr/>
        <a:lstStyle/>
        <a:p>
          <a:pPr rtl="0"/>
          <a:r>
            <a:rPr lang="en-US" dirty="0"/>
            <a:t>Mr. </a:t>
          </a:r>
          <a:r>
            <a:rPr lang="en-US" dirty="0" err="1"/>
            <a:t>Arindam</a:t>
          </a:r>
          <a:r>
            <a:rPr lang="en-US" dirty="0"/>
            <a:t> </a:t>
          </a:r>
          <a:r>
            <a:rPr lang="en-US" dirty="0" err="1"/>
            <a:t>Acharyya</a:t>
          </a:r>
          <a:r>
            <a:rPr lang="en-US" dirty="0"/>
            <a:t>, Principal, Govt. ITI, </a:t>
          </a:r>
          <a:r>
            <a:rPr lang="en-US" dirty="0" err="1"/>
            <a:t>Haldia</a:t>
          </a:r>
          <a:endParaRPr lang="en-US" dirty="0"/>
        </a:p>
      </dgm:t>
    </dgm:pt>
    <dgm:pt modelId="{E59DE315-B057-4DB9-A50D-3F94EE781C4A}" type="parTrans" cxnId="{C5487EEA-EE6E-494F-90BF-1B708DCD9C16}">
      <dgm:prSet/>
      <dgm:spPr/>
      <dgm:t>
        <a:bodyPr/>
        <a:lstStyle/>
        <a:p>
          <a:endParaRPr lang="en-US"/>
        </a:p>
      </dgm:t>
    </dgm:pt>
    <dgm:pt modelId="{C087CD38-6A70-4B21-9EC9-318376C072C2}" type="sibTrans" cxnId="{C5487EEA-EE6E-494F-90BF-1B708DCD9C16}">
      <dgm:prSet/>
      <dgm:spPr/>
      <dgm:t>
        <a:bodyPr/>
        <a:lstStyle/>
        <a:p>
          <a:endParaRPr lang="en-US"/>
        </a:p>
      </dgm:t>
    </dgm:pt>
    <dgm:pt modelId="{7DEEDB3E-3570-4AD0-A781-500CE20394FC}">
      <dgm:prSet phldrT="[Text]"/>
      <dgm:spPr/>
      <dgm:t>
        <a:bodyPr/>
        <a:lstStyle/>
        <a:p>
          <a:pPr rtl="0"/>
          <a:r>
            <a:rPr lang="en-US" dirty="0">
              <a:latin typeface="Univers"/>
            </a:rPr>
            <a:t>Mr. </a:t>
          </a:r>
          <a:r>
            <a:rPr lang="en-US" dirty="0" err="1">
              <a:latin typeface="Univers"/>
            </a:rPr>
            <a:t>Nilanjan</a:t>
          </a:r>
          <a:r>
            <a:rPr lang="en-US" dirty="0">
              <a:latin typeface="Univers"/>
            </a:rPr>
            <a:t> </a:t>
          </a:r>
          <a:r>
            <a:rPr lang="en-US" dirty="0" err="1">
              <a:latin typeface="Univers"/>
            </a:rPr>
            <a:t>Kundu</a:t>
          </a:r>
          <a:r>
            <a:rPr lang="en-US" dirty="0">
              <a:latin typeface="Univers"/>
            </a:rPr>
            <a:t>, ADIT</a:t>
          </a:r>
          <a:endParaRPr lang="en-US" dirty="0"/>
        </a:p>
      </dgm:t>
    </dgm:pt>
    <dgm:pt modelId="{8CF732D0-CFD6-4856-815B-13EE6BFFFA93}" type="parTrans" cxnId="{19D2D2CB-F94F-415C-B982-E053749FAE15}">
      <dgm:prSet/>
      <dgm:spPr/>
      <dgm:t>
        <a:bodyPr/>
        <a:lstStyle/>
        <a:p>
          <a:endParaRPr lang="en-US"/>
        </a:p>
      </dgm:t>
    </dgm:pt>
    <dgm:pt modelId="{3FD04493-FB51-4FDC-90C5-734B45CF99C1}" type="sibTrans" cxnId="{19D2D2CB-F94F-415C-B982-E053749FAE15}">
      <dgm:prSet/>
      <dgm:spPr/>
      <dgm:t>
        <a:bodyPr/>
        <a:lstStyle/>
        <a:p>
          <a:endParaRPr lang="en-US"/>
        </a:p>
      </dgm:t>
    </dgm:pt>
    <dgm:pt modelId="{D726C30B-FDB3-4D84-A998-2E6688D32892}" type="pres">
      <dgm:prSet presAssocID="{73E49081-EFC8-48F5-B993-AE5E179C506D}" presName="linear" presStyleCnt="0">
        <dgm:presLayoutVars>
          <dgm:animLvl val="lvl"/>
          <dgm:resizeHandles val="exact"/>
        </dgm:presLayoutVars>
      </dgm:prSet>
      <dgm:spPr/>
    </dgm:pt>
    <dgm:pt modelId="{5E691A90-CD84-495D-AA9C-876CB930AF39}" type="pres">
      <dgm:prSet presAssocID="{9280809A-2E26-42EF-A718-92C0EC222DCB}" presName="parentText" presStyleLbl="node1" presStyleIdx="0" presStyleCnt="3">
        <dgm:presLayoutVars>
          <dgm:chMax val="0"/>
          <dgm:bulletEnabled val="1"/>
        </dgm:presLayoutVars>
      </dgm:prSet>
      <dgm:spPr/>
    </dgm:pt>
    <dgm:pt modelId="{FED387F5-0199-4BEB-9AA8-5A34287A8B41}" type="pres">
      <dgm:prSet presAssocID="{5EC5C249-981D-429A-AC9C-CD2EFDA439EC}" presName="spacer" presStyleCnt="0"/>
      <dgm:spPr/>
    </dgm:pt>
    <dgm:pt modelId="{0100D7FB-6D0C-43CE-8C6B-139032808247}" type="pres">
      <dgm:prSet presAssocID="{6373176B-2DC7-42C9-B465-F8DC96E0D3C1}" presName="parentText" presStyleLbl="node1" presStyleIdx="1" presStyleCnt="3">
        <dgm:presLayoutVars>
          <dgm:chMax val="0"/>
          <dgm:bulletEnabled val="1"/>
        </dgm:presLayoutVars>
      </dgm:prSet>
      <dgm:spPr/>
    </dgm:pt>
    <dgm:pt modelId="{79497731-EF53-4FC0-92EE-B8AB4104B474}" type="pres">
      <dgm:prSet presAssocID="{C087CD38-6A70-4B21-9EC9-318376C072C2}" presName="spacer" presStyleCnt="0"/>
      <dgm:spPr/>
    </dgm:pt>
    <dgm:pt modelId="{746501D1-698A-4DDD-8F5C-763FFA68B545}" type="pres">
      <dgm:prSet presAssocID="{7DEEDB3E-3570-4AD0-A781-500CE20394FC}" presName="parentText" presStyleLbl="node1" presStyleIdx="2" presStyleCnt="3">
        <dgm:presLayoutVars>
          <dgm:chMax val="0"/>
          <dgm:bulletEnabled val="1"/>
        </dgm:presLayoutVars>
      </dgm:prSet>
      <dgm:spPr/>
    </dgm:pt>
  </dgm:ptLst>
  <dgm:cxnLst>
    <dgm:cxn modelId="{6D9A2513-0E71-491E-9BEC-8A361CBBC75B}" srcId="{73E49081-EFC8-48F5-B993-AE5E179C506D}" destId="{9280809A-2E26-42EF-A718-92C0EC222DCB}" srcOrd="0" destOrd="0" parTransId="{83384719-BCF0-4B6F-9CC9-3EC3BA731008}" sibTransId="{5EC5C249-981D-429A-AC9C-CD2EFDA439EC}"/>
    <dgm:cxn modelId="{23B2F692-4C7E-4964-9803-ECFD2215044B}" type="presOf" srcId="{6373176B-2DC7-42C9-B465-F8DC96E0D3C1}" destId="{0100D7FB-6D0C-43CE-8C6B-139032808247}" srcOrd="0" destOrd="0" presId="urn:microsoft.com/office/officeart/2005/8/layout/vList2"/>
    <dgm:cxn modelId="{D0E30EBB-7D9F-45D6-B536-2D77809AA2A9}" type="presOf" srcId="{9280809A-2E26-42EF-A718-92C0EC222DCB}" destId="{5E691A90-CD84-495D-AA9C-876CB930AF39}" srcOrd="0" destOrd="0" presId="urn:microsoft.com/office/officeart/2005/8/layout/vList2"/>
    <dgm:cxn modelId="{19D2D2CB-F94F-415C-B982-E053749FAE15}" srcId="{73E49081-EFC8-48F5-B993-AE5E179C506D}" destId="{7DEEDB3E-3570-4AD0-A781-500CE20394FC}" srcOrd="2" destOrd="0" parTransId="{8CF732D0-CFD6-4856-815B-13EE6BFFFA93}" sibTransId="{3FD04493-FB51-4FDC-90C5-734B45CF99C1}"/>
    <dgm:cxn modelId="{FE036EE8-FF74-46F0-B60B-F9DEA35EEAA2}" type="presOf" srcId="{7DEEDB3E-3570-4AD0-A781-500CE20394FC}" destId="{746501D1-698A-4DDD-8F5C-763FFA68B545}" srcOrd="0" destOrd="0" presId="urn:microsoft.com/office/officeart/2005/8/layout/vList2"/>
    <dgm:cxn modelId="{C5487EEA-EE6E-494F-90BF-1B708DCD9C16}" srcId="{73E49081-EFC8-48F5-B993-AE5E179C506D}" destId="{6373176B-2DC7-42C9-B465-F8DC96E0D3C1}" srcOrd="1" destOrd="0" parTransId="{E59DE315-B057-4DB9-A50D-3F94EE781C4A}" sibTransId="{C087CD38-6A70-4B21-9EC9-318376C072C2}"/>
    <dgm:cxn modelId="{DDD52BFB-EAF7-468A-B86E-DD90A5A82E60}" type="presOf" srcId="{73E49081-EFC8-48F5-B993-AE5E179C506D}" destId="{D726C30B-FDB3-4D84-A998-2E6688D32892}" srcOrd="0" destOrd="0" presId="urn:microsoft.com/office/officeart/2005/8/layout/vList2"/>
    <dgm:cxn modelId="{3BE98510-9EA4-4C92-B8B6-8DC8EF31A319}" type="presParOf" srcId="{D726C30B-FDB3-4D84-A998-2E6688D32892}" destId="{5E691A90-CD84-495D-AA9C-876CB930AF39}" srcOrd="0" destOrd="0" presId="urn:microsoft.com/office/officeart/2005/8/layout/vList2"/>
    <dgm:cxn modelId="{783A5D90-728F-40BC-A9CB-677BA3F2F117}" type="presParOf" srcId="{D726C30B-FDB3-4D84-A998-2E6688D32892}" destId="{FED387F5-0199-4BEB-9AA8-5A34287A8B41}" srcOrd="1" destOrd="0" presId="urn:microsoft.com/office/officeart/2005/8/layout/vList2"/>
    <dgm:cxn modelId="{C34CA0D8-6D48-4D01-AD7E-2855D7F28788}" type="presParOf" srcId="{D726C30B-FDB3-4D84-A998-2E6688D32892}" destId="{0100D7FB-6D0C-43CE-8C6B-139032808247}" srcOrd="2" destOrd="0" presId="urn:microsoft.com/office/officeart/2005/8/layout/vList2"/>
    <dgm:cxn modelId="{24A328D0-27C9-4A41-BB09-2C2182D4559D}" type="presParOf" srcId="{D726C30B-FDB3-4D84-A998-2E6688D32892}" destId="{79497731-EF53-4FC0-92EE-B8AB4104B474}" srcOrd="3" destOrd="0" presId="urn:microsoft.com/office/officeart/2005/8/layout/vList2"/>
    <dgm:cxn modelId="{99D172AF-1E85-478E-9F2A-A2DE67127090}" type="presParOf" srcId="{D726C30B-FDB3-4D84-A998-2E6688D32892}" destId="{746501D1-698A-4DDD-8F5C-763FFA68B545}"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974A41-EA51-4013-940C-A2A829A42BB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4398772-D1D5-4C18-9435-E1C1702B8E71}">
      <dgm:prSet/>
      <dgm:spPr/>
      <dgm:t>
        <a:bodyPr/>
        <a:lstStyle/>
        <a:p>
          <a:pPr rtl="0"/>
          <a:r>
            <a:rPr lang="en-US" dirty="0">
              <a:solidFill>
                <a:schemeClr val="tx1"/>
              </a:solidFill>
              <a:latin typeface="Tenorite"/>
            </a:rPr>
            <a:t>Mr. Saibal Sengupta, JDIT</a:t>
          </a:r>
        </a:p>
      </dgm:t>
    </dgm:pt>
    <dgm:pt modelId="{18F483F6-2FD4-458E-9022-D398D21B3576}" type="parTrans" cxnId="{E69C3F43-9DC1-408C-95E7-3BE9756757DA}">
      <dgm:prSet/>
      <dgm:spPr/>
      <dgm:t>
        <a:bodyPr/>
        <a:lstStyle/>
        <a:p>
          <a:endParaRPr lang="en-US"/>
        </a:p>
      </dgm:t>
    </dgm:pt>
    <dgm:pt modelId="{BE93A4DA-9D1D-47AC-ABBA-CF1B8E0F49EF}" type="sibTrans" cxnId="{E69C3F43-9DC1-408C-95E7-3BE9756757DA}">
      <dgm:prSet/>
      <dgm:spPr/>
      <dgm:t>
        <a:bodyPr/>
        <a:lstStyle/>
        <a:p>
          <a:endParaRPr lang="en-US"/>
        </a:p>
      </dgm:t>
    </dgm:pt>
    <dgm:pt modelId="{79B28429-BC4C-417F-AB12-664061D32BA2}">
      <dgm:prSet/>
      <dgm:spPr/>
      <dgm:t>
        <a:bodyPr/>
        <a:lstStyle/>
        <a:p>
          <a:r>
            <a:rPr lang="en-US" dirty="0">
              <a:solidFill>
                <a:schemeClr val="tx1"/>
              </a:solidFill>
              <a:latin typeface="Tenorite"/>
            </a:rPr>
            <a:t>Mr. Narayan Chandra Mandal, DDIT</a:t>
          </a:r>
        </a:p>
      </dgm:t>
    </dgm:pt>
    <dgm:pt modelId="{FBB491CF-6A43-4096-AA5B-7D7638B631A2}" type="parTrans" cxnId="{EF7B6214-84FE-4E67-9C17-30711841C2B0}">
      <dgm:prSet/>
      <dgm:spPr/>
      <dgm:t>
        <a:bodyPr/>
        <a:lstStyle/>
        <a:p>
          <a:endParaRPr lang="en-US"/>
        </a:p>
      </dgm:t>
    </dgm:pt>
    <dgm:pt modelId="{5B3772F0-51D1-4A81-8962-7E86D2762B7B}" type="sibTrans" cxnId="{EF7B6214-84FE-4E67-9C17-30711841C2B0}">
      <dgm:prSet/>
      <dgm:spPr/>
      <dgm:t>
        <a:bodyPr/>
        <a:lstStyle/>
        <a:p>
          <a:endParaRPr lang="en-US"/>
        </a:p>
      </dgm:t>
    </dgm:pt>
    <dgm:pt modelId="{83997810-3801-4913-A9AC-C9427F63581E}">
      <dgm:prSet/>
      <dgm:spPr/>
      <dgm:t>
        <a:bodyPr/>
        <a:lstStyle/>
        <a:p>
          <a:r>
            <a:rPr lang="en-US" dirty="0">
              <a:solidFill>
                <a:schemeClr val="tx1"/>
              </a:solidFill>
              <a:latin typeface="Tenorite"/>
            </a:rPr>
            <a:t>Mr. </a:t>
          </a:r>
          <a:r>
            <a:rPr lang="en-US" dirty="0" err="1">
              <a:solidFill>
                <a:schemeClr val="tx1"/>
              </a:solidFill>
              <a:latin typeface="Tenorite"/>
            </a:rPr>
            <a:t>Angsujit</a:t>
          </a:r>
          <a:r>
            <a:rPr lang="en-US" dirty="0">
              <a:solidFill>
                <a:schemeClr val="tx1"/>
              </a:solidFill>
              <a:latin typeface="Tenorite"/>
            </a:rPr>
            <a:t> Das, DDIT</a:t>
          </a:r>
        </a:p>
      </dgm:t>
    </dgm:pt>
    <dgm:pt modelId="{4B33246D-30E0-4E93-BF62-8994EE3C6AAF}" type="parTrans" cxnId="{B816523A-A296-41B2-8214-CCF3526B2DEC}">
      <dgm:prSet/>
      <dgm:spPr/>
      <dgm:t>
        <a:bodyPr/>
        <a:lstStyle/>
        <a:p>
          <a:endParaRPr lang="en-US"/>
        </a:p>
      </dgm:t>
    </dgm:pt>
    <dgm:pt modelId="{CC41E1CD-7078-4F4A-8330-63F9530DA3F9}" type="sibTrans" cxnId="{B816523A-A296-41B2-8214-CCF3526B2DEC}">
      <dgm:prSet/>
      <dgm:spPr/>
      <dgm:t>
        <a:bodyPr/>
        <a:lstStyle/>
        <a:p>
          <a:endParaRPr lang="en-US"/>
        </a:p>
      </dgm:t>
    </dgm:pt>
    <dgm:pt modelId="{F3B4C21D-F6B2-4F79-AB12-2A86F9A96EAC}">
      <dgm:prSet phldr="0"/>
      <dgm:spPr/>
      <dgm:t>
        <a:bodyPr/>
        <a:lstStyle/>
        <a:p>
          <a:pPr rtl="0"/>
          <a:r>
            <a:rPr lang="en-US" dirty="0">
              <a:solidFill>
                <a:schemeClr val="tx1"/>
              </a:solidFill>
              <a:latin typeface="Tenorite"/>
            </a:rPr>
            <a:t>Mr. Sanjib Mondal, DDIT</a:t>
          </a:r>
        </a:p>
      </dgm:t>
    </dgm:pt>
    <dgm:pt modelId="{F49B2C76-0632-4697-8622-51A62A73BD3A}" type="parTrans" cxnId="{6B8E959A-F542-453B-973E-A0040C7144B0}">
      <dgm:prSet/>
      <dgm:spPr/>
    </dgm:pt>
    <dgm:pt modelId="{415754BD-2ABF-4F89-B64B-046ED25E8EBA}" type="sibTrans" cxnId="{6B8E959A-F542-453B-973E-A0040C7144B0}">
      <dgm:prSet/>
      <dgm:spPr/>
    </dgm:pt>
    <dgm:pt modelId="{BFC0B101-AEA9-4D6F-811E-696B594D7845}">
      <dgm:prSet phldr="0"/>
      <dgm:spPr/>
      <dgm:t>
        <a:bodyPr/>
        <a:lstStyle/>
        <a:p>
          <a:pPr rtl="0"/>
          <a:r>
            <a:rPr lang="en-US" dirty="0">
              <a:solidFill>
                <a:schemeClr val="tx1"/>
              </a:solidFill>
              <a:latin typeface="Tenorite"/>
            </a:rPr>
            <a:t>Mr. Prasenjit Bose, ADIT</a:t>
          </a:r>
        </a:p>
      </dgm:t>
    </dgm:pt>
    <dgm:pt modelId="{77ABB99A-2528-4D71-9F24-11ECF8F374CF}" type="parTrans" cxnId="{DF76AB90-4408-412E-9DBF-3C3173D77617}">
      <dgm:prSet/>
      <dgm:spPr/>
    </dgm:pt>
    <dgm:pt modelId="{188B4434-02DB-4E1D-A1A2-BEE5021DD608}" type="sibTrans" cxnId="{DF76AB90-4408-412E-9DBF-3C3173D77617}">
      <dgm:prSet/>
      <dgm:spPr/>
    </dgm:pt>
    <dgm:pt modelId="{4DD69362-24EF-4979-8E27-05A3108506BC}" type="pres">
      <dgm:prSet presAssocID="{69974A41-EA51-4013-940C-A2A829A42BBA}" presName="linear" presStyleCnt="0">
        <dgm:presLayoutVars>
          <dgm:animLvl val="lvl"/>
          <dgm:resizeHandles val="exact"/>
        </dgm:presLayoutVars>
      </dgm:prSet>
      <dgm:spPr/>
    </dgm:pt>
    <dgm:pt modelId="{23566E99-CD06-44B3-86D2-FB3A4931D08B}" type="pres">
      <dgm:prSet presAssocID="{64398772-D1D5-4C18-9435-E1C1702B8E71}" presName="parentText" presStyleLbl="node1" presStyleIdx="0" presStyleCnt="5">
        <dgm:presLayoutVars>
          <dgm:chMax val="0"/>
          <dgm:bulletEnabled val="1"/>
        </dgm:presLayoutVars>
      </dgm:prSet>
      <dgm:spPr/>
    </dgm:pt>
    <dgm:pt modelId="{78B31ECD-6CBC-4957-81EC-0AC37EA4CA0D}" type="pres">
      <dgm:prSet presAssocID="{BE93A4DA-9D1D-47AC-ABBA-CF1B8E0F49EF}" presName="spacer" presStyleCnt="0"/>
      <dgm:spPr/>
    </dgm:pt>
    <dgm:pt modelId="{89D97524-A4E8-406B-8A0E-39766FA0CFF5}" type="pres">
      <dgm:prSet presAssocID="{79B28429-BC4C-417F-AB12-664061D32BA2}" presName="parentText" presStyleLbl="node1" presStyleIdx="1" presStyleCnt="5">
        <dgm:presLayoutVars>
          <dgm:chMax val="0"/>
          <dgm:bulletEnabled val="1"/>
        </dgm:presLayoutVars>
      </dgm:prSet>
      <dgm:spPr/>
    </dgm:pt>
    <dgm:pt modelId="{0F9560CB-5ECF-4070-87D9-7BD1395A0882}" type="pres">
      <dgm:prSet presAssocID="{5B3772F0-51D1-4A81-8962-7E86D2762B7B}" presName="spacer" presStyleCnt="0"/>
      <dgm:spPr/>
    </dgm:pt>
    <dgm:pt modelId="{7B5BCA52-19FC-40F7-895C-E807B83B9448}" type="pres">
      <dgm:prSet presAssocID="{F3B4C21D-F6B2-4F79-AB12-2A86F9A96EAC}" presName="parentText" presStyleLbl="node1" presStyleIdx="2" presStyleCnt="5">
        <dgm:presLayoutVars>
          <dgm:chMax val="0"/>
          <dgm:bulletEnabled val="1"/>
        </dgm:presLayoutVars>
      </dgm:prSet>
      <dgm:spPr/>
    </dgm:pt>
    <dgm:pt modelId="{1B56DB60-C99C-4462-8ACB-81ACE016FCF9}" type="pres">
      <dgm:prSet presAssocID="{415754BD-2ABF-4F89-B64B-046ED25E8EBA}" presName="spacer" presStyleCnt="0"/>
      <dgm:spPr/>
    </dgm:pt>
    <dgm:pt modelId="{E374FBAB-A902-477E-B7F7-48E2A446E48F}" type="pres">
      <dgm:prSet presAssocID="{83997810-3801-4913-A9AC-C9427F63581E}" presName="parentText" presStyleLbl="node1" presStyleIdx="3" presStyleCnt="5">
        <dgm:presLayoutVars>
          <dgm:chMax val="0"/>
          <dgm:bulletEnabled val="1"/>
        </dgm:presLayoutVars>
      </dgm:prSet>
      <dgm:spPr/>
    </dgm:pt>
    <dgm:pt modelId="{AD102D43-8B18-408D-A036-9E159CA28916}" type="pres">
      <dgm:prSet presAssocID="{CC41E1CD-7078-4F4A-8330-63F9530DA3F9}" presName="spacer" presStyleCnt="0"/>
      <dgm:spPr/>
    </dgm:pt>
    <dgm:pt modelId="{B454CF56-2242-4B16-B2B7-24CB3AD78220}" type="pres">
      <dgm:prSet presAssocID="{BFC0B101-AEA9-4D6F-811E-696B594D7845}" presName="parentText" presStyleLbl="node1" presStyleIdx="4" presStyleCnt="5">
        <dgm:presLayoutVars>
          <dgm:chMax val="0"/>
          <dgm:bulletEnabled val="1"/>
        </dgm:presLayoutVars>
      </dgm:prSet>
      <dgm:spPr/>
    </dgm:pt>
  </dgm:ptLst>
  <dgm:cxnLst>
    <dgm:cxn modelId="{EF7B6214-84FE-4E67-9C17-30711841C2B0}" srcId="{69974A41-EA51-4013-940C-A2A829A42BBA}" destId="{79B28429-BC4C-417F-AB12-664061D32BA2}" srcOrd="1" destOrd="0" parTransId="{FBB491CF-6A43-4096-AA5B-7D7638B631A2}" sibTransId="{5B3772F0-51D1-4A81-8962-7E86D2762B7B}"/>
    <dgm:cxn modelId="{A5D43834-2DC6-4159-A852-39F2E52492E7}" type="presOf" srcId="{F3B4C21D-F6B2-4F79-AB12-2A86F9A96EAC}" destId="{7B5BCA52-19FC-40F7-895C-E807B83B9448}" srcOrd="0" destOrd="0" presId="urn:microsoft.com/office/officeart/2005/8/layout/vList2"/>
    <dgm:cxn modelId="{B816523A-A296-41B2-8214-CCF3526B2DEC}" srcId="{69974A41-EA51-4013-940C-A2A829A42BBA}" destId="{83997810-3801-4913-A9AC-C9427F63581E}" srcOrd="3" destOrd="0" parTransId="{4B33246D-30E0-4E93-BF62-8994EE3C6AAF}" sibTransId="{CC41E1CD-7078-4F4A-8330-63F9530DA3F9}"/>
    <dgm:cxn modelId="{B4ED513B-34A2-4E37-A3D1-2B31EA1DA3FF}" type="presOf" srcId="{69974A41-EA51-4013-940C-A2A829A42BBA}" destId="{4DD69362-24EF-4979-8E27-05A3108506BC}" srcOrd="0" destOrd="0" presId="urn:microsoft.com/office/officeart/2005/8/layout/vList2"/>
    <dgm:cxn modelId="{5A7B3843-8F02-49C4-8632-2D243570CF09}" type="presOf" srcId="{64398772-D1D5-4C18-9435-E1C1702B8E71}" destId="{23566E99-CD06-44B3-86D2-FB3A4931D08B}" srcOrd="0" destOrd="0" presId="urn:microsoft.com/office/officeart/2005/8/layout/vList2"/>
    <dgm:cxn modelId="{E69C3F43-9DC1-408C-95E7-3BE9756757DA}" srcId="{69974A41-EA51-4013-940C-A2A829A42BBA}" destId="{64398772-D1D5-4C18-9435-E1C1702B8E71}" srcOrd="0" destOrd="0" parTransId="{18F483F6-2FD4-458E-9022-D398D21B3576}" sibTransId="{BE93A4DA-9D1D-47AC-ABBA-CF1B8E0F49EF}"/>
    <dgm:cxn modelId="{EA044A7E-6EC4-46CD-8332-B38086A32BCB}" type="presOf" srcId="{BFC0B101-AEA9-4D6F-811E-696B594D7845}" destId="{B454CF56-2242-4B16-B2B7-24CB3AD78220}" srcOrd="0" destOrd="0" presId="urn:microsoft.com/office/officeart/2005/8/layout/vList2"/>
    <dgm:cxn modelId="{DF76AB90-4408-412E-9DBF-3C3173D77617}" srcId="{69974A41-EA51-4013-940C-A2A829A42BBA}" destId="{BFC0B101-AEA9-4D6F-811E-696B594D7845}" srcOrd="4" destOrd="0" parTransId="{77ABB99A-2528-4D71-9F24-11ECF8F374CF}" sibTransId="{188B4434-02DB-4E1D-A1A2-BEE5021DD608}"/>
    <dgm:cxn modelId="{83FCE598-CF0E-4131-87FE-C73E983EA02E}" type="presOf" srcId="{83997810-3801-4913-A9AC-C9427F63581E}" destId="{E374FBAB-A902-477E-B7F7-48E2A446E48F}" srcOrd="0" destOrd="0" presId="urn:microsoft.com/office/officeart/2005/8/layout/vList2"/>
    <dgm:cxn modelId="{6B8E959A-F542-453B-973E-A0040C7144B0}" srcId="{69974A41-EA51-4013-940C-A2A829A42BBA}" destId="{F3B4C21D-F6B2-4F79-AB12-2A86F9A96EAC}" srcOrd="2" destOrd="0" parTransId="{F49B2C76-0632-4697-8622-51A62A73BD3A}" sibTransId="{415754BD-2ABF-4F89-B64B-046ED25E8EBA}"/>
    <dgm:cxn modelId="{1989CEE4-1F45-4605-BFBC-58E5DDA5336B}" type="presOf" srcId="{79B28429-BC4C-417F-AB12-664061D32BA2}" destId="{89D97524-A4E8-406B-8A0E-39766FA0CFF5}" srcOrd="0" destOrd="0" presId="urn:microsoft.com/office/officeart/2005/8/layout/vList2"/>
    <dgm:cxn modelId="{AA874157-FA34-4972-9100-EE325C0306B2}" type="presParOf" srcId="{4DD69362-24EF-4979-8E27-05A3108506BC}" destId="{23566E99-CD06-44B3-86D2-FB3A4931D08B}" srcOrd="0" destOrd="0" presId="urn:microsoft.com/office/officeart/2005/8/layout/vList2"/>
    <dgm:cxn modelId="{A967C64C-3D47-48D2-9059-53C5F50313A8}" type="presParOf" srcId="{4DD69362-24EF-4979-8E27-05A3108506BC}" destId="{78B31ECD-6CBC-4957-81EC-0AC37EA4CA0D}" srcOrd="1" destOrd="0" presId="urn:microsoft.com/office/officeart/2005/8/layout/vList2"/>
    <dgm:cxn modelId="{B1CF3098-36BE-448A-B93B-A09DA16F619F}" type="presParOf" srcId="{4DD69362-24EF-4979-8E27-05A3108506BC}" destId="{89D97524-A4E8-406B-8A0E-39766FA0CFF5}" srcOrd="2" destOrd="0" presId="urn:microsoft.com/office/officeart/2005/8/layout/vList2"/>
    <dgm:cxn modelId="{CFD0E1C3-D2E2-4314-B8BD-A6F048816C25}" type="presParOf" srcId="{4DD69362-24EF-4979-8E27-05A3108506BC}" destId="{0F9560CB-5ECF-4070-87D9-7BD1395A0882}" srcOrd="3" destOrd="0" presId="urn:microsoft.com/office/officeart/2005/8/layout/vList2"/>
    <dgm:cxn modelId="{8A307411-4C4D-46B6-98FC-29EE919ED2F1}" type="presParOf" srcId="{4DD69362-24EF-4979-8E27-05A3108506BC}" destId="{7B5BCA52-19FC-40F7-895C-E807B83B9448}" srcOrd="4" destOrd="0" presId="urn:microsoft.com/office/officeart/2005/8/layout/vList2"/>
    <dgm:cxn modelId="{C23A52C1-4CAA-498B-BDF6-00C0FD1D7D1B}" type="presParOf" srcId="{4DD69362-24EF-4979-8E27-05A3108506BC}" destId="{1B56DB60-C99C-4462-8ACB-81ACE016FCF9}" srcOrd="5" destOrd="0" presId="urn:microsoft.com/office/officeart/2005/8/layout/vList2"/>
    <dgm:cxn modelId="{F327CC5C-235B-4C40-87BC-F7A1E3964FEA}" type="presParOf" srcId="{4DD69362-24EF-4979-8E27-05A3108506BC}" destId="{E374FBAB-A902-477E-B7F7-48E2A446E48F}" srcOrd="6" destOrd="0" presId="urn:microsoft.com/office/officeart/2005/8/layout/vList2"/>
    <dgm:cxn modelId="{11D014CD-B951-4AFC-8A77-C69E08BA3A36}" type="presParOf" srcId="{4DD69362-24EF-4979-8E27-05A3108506BC}" destId="{AD102D43-8B18-408D-A036-9E159CA28916}" srcOrd="7" destOrd="0" presId="urn:microsoft.com/office/officeart/2005/8/layout/vList2"/>
    <dgm:cxn modelId="{DD462179-6EA4-47E0-8A6C-D1E1AF1EE265}" type="presParOf" srcId="{4DD69362-24EF-4979-8E27-05A3108506BC}" destId="{B454CF56-2242-4B16-B2B7-24CB3AD7822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0BE45F-874E-4E8F-85AB-27C51E9BBD89}"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AE70C017-D6CC-4DEC-932A-696360BC1C84}">
      <dgm:prSet phldrT="[Text]"/>
      <dgm:spPr/>
      <dgm:t>
        <a:bodyPr/>
        <a:lstStyle/>
        <a:p>
          <a:r>
            <a:rPr lang="en-US" dirty="0"/>
            <a:t>Website-link</a:t>
          </a:r>
        </a:p>
      </dgm:t>
    </dgm:pt>
    <dgm:pt modelId="{161C4127-9DEF-402B-88EA-29DD8F33077C}" type="parTrans" cxnId="{4BE4A92F-C25F-44AB-B79C-A90ABE460F23}">
      <dgm:prSet/>
      <dgm:spPr/>
      <dgm:t>
        <a:bodyPr/>
        <a:lstStyle/>
        <a:p>
          <a:endParaRPr lang="en-US"/>
        </a:p>
      </dgm:t>
    </dgm:pt>
    <dgm:pt modelId="{F0C46DAC-0532-4905-B7EB-2E81F9F5CE06}" type="sibTrans" cxnId="{4BE4A92F-C25F-44AB-B79C-A90ABE460F23}">
      <dgm:prSet/>
      <dgm:spPr/>
      <dgm:t>
        <a:bodyPr/>
        <a:lstStyle/>
        <a:p>
          <a:endParaRPr lang="en-US"/>
        </a:p>
      </dgm:t>
    </dgm:pt>
    <dgm:pt modelId="{856148E8-8861-4A8E-A976-4000BD2FBCD2}">
      <dgm:prSet phldrT="[Text]"/>
      <dgm:spPr/>
      <dgm:t>
        <a:bodyPr/>
        <a:lstStyle/>
        <a:p>
          <a:r>
            <a:rPr lang="en-US" dirty="0"/>
            <a:t>        </a:t>
          </a:r>
          <a:r>
            <a:rPr lang="en-US" dirty="0">
              <a:hlinkClick xmlns:r="http://schemas.openxmlformats.org/officeDocument/2006/relationships" r:id="rId1"/>
            </a:rPr>
            <a:t>http://localhost/php/index.html</a:t>
          </a:r>
          <a:endParaRPr lang="en-US" dirty="0"/>
        </a:p>
      </dgm:t>
    </dgm:pt>
    <dgm:pt modelId="{DE84BE33-0DBC-468B-BADA-DADA6170928A}" type="sibTrans" cxnId="{618624AE-AA14-40FA-9330-270F0F5114B9}">
      <dgm:prSet/>
      <dgm:spPr/>
      <dgm:t>
        <a:bodyPr/>
        <a:lstStyle/>
        <a:p>
          <a:endParaRPr lang="en-US"/>
        </a:p>
      </dgm:t>
    </dgm:pt>
    <dgm:pt modelId="{61936681-7F35-4EE6-8120-BB156D51F2D8}" type="parTrans" cxnId="{618624AE-AA14-40FA-9330-270F0F5114B9}">
      <dgm:prSet/>
      <dgm:spPr/>
      <dgm:t>
        <a:bodyPr/>
        <a:lstStyle/>
        <a:p>
          <a:endParaRPr lang="en-US"/>
        </a:p>
      </dgm:t>
    </dgm:pt>
    <dgm:pt modelId="{0DE8D25E-7FAE-4BF5-A26E-67FE26AA8493}" type="pres">
      <dgm:prSet presAssocID="{3A0BE45F-874E-4E8F-85AB-27C51E9BBD89}" presName="Name0" presStyleCnt="0">
        <dgm:presLayoutVars>
          <dgm:chMax/>
          <dgm:chPref val="3"/>
          <dgm:dir/>
          <dgm:animOne val="branch"/>
          <dgm:animLvl val="lvl"/>
        </dgm:presLayoutVars>
      </dgm:prSet>
      <dgm:spPr/>
    </dgm:pt>
    <dgm:pt modelId="{01D4CA92-1ACF-41AA-BE48-63D52AAD9953}" type="pres">
      <dgm:prSet presAssocID="{AE70C017-D6CC-4DEC-932A-696360BC1C84}" presName="composite" presStyleCnt="0"/>
      <dgm:spPr/>
    </dgm:pt>
    <dgm:pt modelId="{CDD23F38-5E75-4898-BFA1-4ED8BDB5A819}" type="pres">
      <dgm:prSet presAssocID="{AE70C017-D6CC-4DEC-932A-696360BC1C84}" presName="FirstChild" presStyleLbl="revTx" presStyleIdx="0" presStyleCnt="1">
        <dgm:presLayoutVars>
          <dgm:chMax val="0"/>
          <dgm:chPref val="0"/>
          <dgm:bulletEnabled val="1"/>
        </dgm:presLayoutVars>
      </dgm:prSet>
      <dgm:spPr/>
    </dgm:pt>
    <dgm:pt modelId="{8251DE92-F88A-4B86-87ED-47A3F2E9685F}" type="pres">
      <dgm:prSet presAssocID="{AE70C017-D6CC-4DEC-932A-696360BC1C84}" presName="Parent" presStyleLbl="alignNode1" presStyleIdx="0" presStyleCnt="1" custLinFactNeighborX="-40318" custLinFactNeighborY="1746">
        <dgm:presLayoutVars>
          <dgm:chMax val="3"/>
          <dgm:chPref val="3"/>
          <dgm:bulletEnabled val="1"/>
        </dgm:presLayoutVars>
      </dgm:prSet>
      <dgm:spPr/>
    </dgm:pt>
    <dgm:pt modelId="{6C0876A6-12F7-405A-BBF9-AE0B883D3521}" type="pres">
      <dgm:prSet presAssocID="{AE70C017-D6CC-4DEC-932A-696360BC1C84}" presName="Accent" presStyleLbl="parChTrans1D1" presStyleIdx="0" presStyleCnt="1"/>
      <dgm:spPr/>
    </dgm:pt>
  </dgm:ptLst>
  <dgm:cxnLst>
    <dgm:cxn modelId="{B73CF806-3086-4468-AF28-675D59FE8878}" type="presOf" srcId="{AE70C017-D6CC-4DEC-932A-696360BC1C84}" destId="{8251DE92-F88A-4B86-87ED-47A3F2E9685F}" srcOrd="0" destOrd="0" presId="urn:microsoft.com/office/officeart/2011/layout/TabList"/>
    <dgm:cxn modelId="{4BE4A92F-C25F-44AB-B79C-A90ABE460F23}" srcId="{3A0BE45F-874E-4E8F-85AB-27C51E9BBD89}" destId="{AE70C017-D6CC-4DEC-932A-696360BC1C84}" srcOrd="0" destOrd="0" parTransId="{161C4127-9DEF-402B-88EA-29DD8F33077C}" sibTransId="{F0C46DAC-0532-4905-B7EB-2E81F9F5CE06}"/>
    <dgm:cxn modelId="{B718EE8A-9C3E-49D9-8495-8943446B0CF3}" type="presOf" srcId="{3A0BE45F-874E-4E8F-85AB-27C51E9BBD89}" destId="{0DE8D25E-7FAE-4BF5-A26E-67FE26AA8493}" srcOrd="0" destOrd="0" presId="urn:microsoft.com/office/officeart/2011/layout/TabList"/>
    <dgm:cxn modelId="{618624AE-AA14-40FA-9330-270F0F5114B9}" srcId="{AE70C017-D6CC-4DEC-932A-696360BC1C84}" destId="{856148E8-8861-4A8E-A976-4000BD2FBCD2}" srcOrd="0" destOrd="0" parTransId="{61936681-7F35-4EE6-8120-BB156D51F2D8}" sibTransId="{DE84BE33-0DBC-468B-BADA-DADA6170928A}"/>
    <dgm:cxn modelId="{13A9DFD8-A316-4ADD-A917-59C448CCF562}" type="presOf" srcId="{856148E8-8861-4A8E-A976-4000BD2FBCD2}" destId="{CDD23F38-5E75-4898-BFA1-4ED8BDB5A819}" srcOrd="0" destOrd="0" presId="urn:microsoft.com/office/officeart/2011/layout/TabList"/>
    <dgm:cxn modelId="{878B6C54-8F3C-409E-934B-7A25D6AD34A0}" type="presParOf" srcId="{0DE8D25E-7FAE-4BF5-A26E-67FE26AA8493}" destId="{01D4CA92-1ACF-41AA-BE48-63D52AAD9953}" srcOrd="0" destOrd="0" presId="urn:microsoft.com/office/officeart/2011/layout/TabList"/>
    <dgm:cxn modelId="{7BBDA4D4-B66E-44B7-A581-F1691A02B975}" type="presParOf" srcId="{01D4CA92-1ACF-41AA-BE48-63D52AAD9953}" destId="{CDD23F38-5E75-4898-BFA1-4ED8BDB5A819}" srcOrd="0" destOrd="0" presId="urn:microsoft.com/office/officeart/2011/layout/TabList"/>
    <dgm:cxn modelId="{C9317BCB-6E1A-408E-A818-AF84866042A2}" type="presParOf" srcId="{01D4CA92-1ACF-41AA-BE48-63D52AAD9953}" destId="{8251DE92-F88A-4B86-87ED-47A3F2E9685F}" srcOrd="1" destOrd="0" presId="urn:microsoft.com/office/officeart/2011/layout/TabList"/>
    <dgm:cxn modelId="{955C661E-7A67-49E2-BB15-77D6C69E8D2D}" type="presParOf" srcId="{01D4CA92-1ACF-41AA-BE48-63D52AAD9953}" destId="{6C0876A6-12F7-405A-BBF9-AE0B883D3521}"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8C68-A0DC-44B9-A39E-14CB051A4BBF}">
      <dsp:nvSpPr>
        <dsp:cNvPr id="0" name=""/>
        <dsp:cNvSpPr/>
      </dsp:nvSpPr>
      <dsp:spPr>
        <a:xfrm>
          <a:off x="0" y="541169"/>
          <a:ext cx="7922362" cy="61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i="0" kern="1200" dirty="0">
              <a:solidFill>
                <a:schemeClr val="tx1"/>
              </a:solidFill>
              <a:latin typeface="Univers"/>
            </a:rPr>
            <a:t>Mr. </a:t>
          </a:r>
          <a:r>
            <a:rPr lang="en-IN" sz="2500" i="0" kern="1200" dirty="0" err="1">
              <a:solidFill>
                <a:schemeClr val="tx1"/>
              </a:solidFill>
              <a:latin typeface="Univers"/>
            </a:rPr>
            <a:t>Bappaditya</a:t>
          </a:r>
          <a:r>
            <a:rPr lang="en-IN" sz="2500" i="0" kern="1200" dirty="0">
              <a:solidFill>
                <a:schemeClr val="tx1"/>
              </a:solidFill>
              <a:latin typeface="Univers"/>
            </a:rPr>
            <a:t> Haldar, DIT</a:t>
          </a:r>
          <a:endParaRPr lang="en-US" sz="2500" kern="1200" dirty="0">
            <a:solidFill>
              <a:schemeClr val="tx1"/>
            </a:solidFill>
            <a:latin typeface="Univers"/>
          </a:endParaRPr>
        </a:p>
      </dsp:txBody>
      <dsp:txXfrm>
        <a:off x="29985" y="571154"/>
        <a:ext cx="7862392" cy="554280"/>
      </dsp:txXfrm>
    </dsp:sp>
    <dsp:sp modelId="{C65C2463-8027-466A-A87B-3C3264DCD128}">
      <dsp:nvSpPr>
        <dsp:cNvPr id="0" name=""/>
        <dsp:cNvSpPr/>
      </dsp:nvSpPr>
      <dsp:spPr>
        <a:xfrm>
          <a:off x="0" y="1227419"/>
          <a:ext cx="7922362" cy="614250"/>
        </a:xfrm>
        <a:prstGeom prst="roundRect">
          <a:avLst/>
        </a:prstGeom>
        <a:solidFill>
          <a:schemeClr val="accent5">
            <a:hueOff val="6336313"/>
            <a:satOff val="-8887"/>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solidFill>
                <a:schemeClr val="tx1"/>
              </a:solidFill>
              <a:latin typeface="Univers"/>
            </a:rPr>
            <a:t>Mr. Siddhartha Bose, Addl. DIT as Nodal Officer </a:t>
          </a:r>
        </a:p>
      </dsp:txBody>
      <dsp:txXfrm>
        <a:off x="29985" y="1257404"/>
        <a:ext cx="7862392" cy="554280"/>
      </dsp:txXfrm>
    </dsp:sp>
    <dsp:sp modelId="{91C2B028-280D-4F52-AEE0-9792EE27AA73}">
      <dsp:nvSpPr>
        <dsp:cNvPr id="0" name=""/>
        <dsp:cNvSpPr/>
      </dsp:nvSpPr>
      <dsp:spPr>
        <a:xfrm>
          <a:off x="0" y="1913669"/>
          <a:ext cx="7922362" cy="614250"/>
        </a:xfrm>
        <a:prstGeom prst="roundRect">
          <a:avLst/>
        </a:prstGeom>
        <a:solidFill>
          <a:schemeClr val="accent5">
            <a:hueOff val="12672627"/>
            <a:satOff val="-17773"/>
            <a:lumOff val="-18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latin typeface="Univers"/>
            </a:rPr>
            <a:t>Mr. Ramesh Venkatraman as BITS Faculty Mentor</a:t>
          </a:r>
        </a:p>
      </dsp:txBody>
      <dsp:txXfrm>
        <a:off x="29985" y="1943654"/>
        <a:ext cx="7862392" cy="554280"/>
      </dsp:txXfrm>
    </dsp:sp>
    <dsp:sp modelId="{0EA6955C-1F1C-48F5-8A19-3598D73B5D3F}">
      <dsp:nvSpPr>
        <dsp:cNvPr id="0" name=""/>
        <dsp:cNvSpPr/>
      </dsp:nvSpPr>
      <dsp:spPr>
        <a:xfrm>
          <a:off x="0" y="2599919"/>
          <a:ext cx="7922362" cy="614250"/>
        </a:xfrm>
        <a:prstGeom prst="round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solidFill>
                <a:schemeClr val="tx1"/>
              </a:solidFill>
              <a:latin typeface="Univers"/>
            </a:rPr>
            <a:t>Project Guidance</a:t>
          </a:r>
        </a:p>
      </dsp:txBody>
      <dsp:txXfrm>
        <a:off x="29985" y="2629904"/>
        <a:ext cx="7862392" cy="554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91A90-CD84-495D-AA9C-876CB930AF39}">
      <dsp:nvSpPr>
        <dsp:cNvPr id="0" name=""/>
        <dsp:cNvSpPr/>
      </dsp:nvSpPr>
      <dsp:spPr>
        <a:xfrm>
          <a:off x="0" y="316103"/>
          <a:ext cx="6594730" cy="5469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Mr. Arnab </a:t>
          </a:r>
          <a:r>
            <a:rPr lang="en-US" sz="2200" kern="1200" dirty="0" err="1"/>
            <a:t>Acharyya</a:t>
          </a:r>
          <a:r>
            <a:rPr lang="en-US" sz="2200" kern="1200" dirty="0"/>
            <a:t>, ITI Specialist, SPIU</a:t>
          </a:r>
        </a:p>
      </dsp:txBody>
      <dsp:txXfrm>
        <a:off x="26701" y="342804"/>
        <a:ext cx="6541328" cy="493573"/>
      </dsp:txXfrm>
    </dsp:sp>
    <dsp:sp modelId="{0100D7FB-6D0C-43CE-8C6B-139032808247}">
      <dsp:nvSpPr>
        <dsp:cNvPr id="0" name=""/>
        <dsp:cNvSpPr/>
      </dsp:nvSpPr>
      <dsp:spPr>
        <a:xfrm>
          <a:off x="0" y="926439"/>
          <a:ext cx="6594730" cy="546975"/>
        </a:xfrm>
        <a:prstGeom prst="round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Mr. </a:t>
          </a:r>
          <a:r>
            <a:rPr lang="en-US" sz="2200" kern="1200" dirty="0" err="1"/>
            <a:t>Arindam</a:t>
          </a:r>
          <a:r>
            <a:rPr lang="en-US" sz="2200" kern="1200" dirty="0"/>
            <a:t> </a:t>
          </a:r>
          <a:r>
            <a:rPr lang="en-US" sz="2200" kern="1200" dirty="0" err="1"/>
            <a:t>Acharyya</a:t>
          </a:r>
          <a:r>
            <a:rPr lang="en-US" sz="2200" kern="1200" dirty="0"/>
            <a:t>, Principal, Govt. ITI, </a:t>
          </a:r>
          <a:r>
            <a:rPr lang="en-US" sz="2200" kern="1200" dirty="0" err="1"/>
            <a:t>Haldia</a:t>
          </a:r>
          <a:endParaRPr lang="en-US" sz="2200" kern="1200" dirty="0"/>
        </a:p>
      </dsp:txBody>
      <dsp:txXfrm>
        <a:off x="26701" y="953140"/>
        <a:ext cx="6541328" cy="493573"/>
      </dsp:txXfrm>
    </dsp:sp>
    <dsp:sp modelId="{746501D1-698A-4DDD-8F5C-763FFA68B545}">
      <dsp:nvSpPr>
        <dsp:cNvPr id="0" name=""/>
        <dsp:cNvSpPr/>
      </dsp:nvSpPr>
      <dsp:spPr>
        <a:xfrm>
          <a:off x="0" y="1536774"/>
          <a:ext cx="6594730" cy="546975"/>
        </a:xfrm>
        <a:prstGeom prst="round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Univers"/>
            </a:rPr>
            <a:t>Mr. </a:t>
          </a:r>
          <a:r>
            <a:rPr lang="en-US" sz="2200" kern="1200" dirty="0" err="1">
              <a:latin typeface="Univers"/>
            </a:rPr>
            <a:t>Nilanjan</a:t>
          </a:r>
          <a:r>
            <a:rPr lang="en-US" sz="2200" kern="1200" dirty="0">
              <a:latin typeface="Univers"/>
            </a:rPr>
            <a:t> </a:t>
          </a:r>
          <a:r>
            <a:rPr lang="en-US" sz="2200" kern="1200" dirty="0" err="1">
              <a:latin typeface="Univers"/>
            </a:rPr>
            <a:t>Kundu</a:t>
          </a:r>
          <a:r>
            <a:rPr lang="en-US" sz="2200" kern="1200" dirty="0">
              <a:latin typeface="Univers"/>
            </a:rPr>
            <a:t>, ADIT</a:t>
          </a:r>
          <a:endParaRPr lang="en-US" sz="2200" kern="1200" dirty="0"/>
        </a:p>
      </dsp:txBody>
      <dsp:txXfrm>
        <a:off x="26701" y="1563475"/>
        <a:ext cx="6541328" cy="493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66E99-CD06-44B3-86D2-FB3A4931D08B}">
      <dsp:nvSpPr>
        <dsp:cNvPr id="0" name=""/>
        <dsp:cNvSpPr/>
      </dsp:nvSpPr>
      <dsp:spPr>
        <a:xfrm>
          <a:off x="0" y="60366"/>
          <a:ext cx="8098587"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tx1"/>
              </a:solidFill>
              <a:latin typeface="Tenorite"/>
            </a:rPr>
            <a:t>Mr. Saibal Sengupta, JDIT</a:t>
          </a:r>
        </a:p>
      </dsp:txBody>
      <dsp:txXfrm>
        <a:off x="38638" y="99004"/>
        <a:ext cx="8021311" cy="714229"/>
      </dsp:txXfrm>
    </dsp:sp>
    <dsp:sp modelId="{89D97524-A4E8-406B-8A0E-39766FA0CFF5}">
      <dsp:nvSpPr>
        <dsp:cNvPr id="0" name=""/>
        <dsp:cNvSpPr/>
      </dsp:nvSpPr>
      <dsp:spPr>
        <a:xfrm>
          <a:off x="0" y="946912"/>
          <a:ext cx="8098587" cy="791505"/>
        </a:xfrm>
        <a:prstGeom prst="roundRect">
          <a:avLst/>
        </a:prstGeom>
        <a:solidFill>
          <a:schemeClr val="accent5">
            <a:hueOff val="4752235"/>
            <a:satOff val="-6665"/>
            <a:lumOff val="-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1"/>
              </a:solidFill>
              <a:latin typeface="Tenorite"/>
            </a:rPr>
            <a:t>Mr. Narayan Chandra Mandal, DDIT</a:t>
          </a:r>
        </a:p>
      </dsp:txBody>
      <dsp:txXfrm>
        <a:off x="38638" y="985550"/>
        <a:ext cx="8021311" cy="714229"/>
      </dsp:txXfrm>
    </dsp:sp>
    <dsp:sp modelId="{7B5BCA52-19FC-40F7-895C-E807B83B9448}">
      <dsp:nvSpPr>
        <dsp:cNvPr id="0" name=""/>
        <dsp:cNvSpPr/>
      </dsp:nvSpPr>
      <dsp:spPr>
        <a:xfrm>
          <a:off x="0" y="1833457"/>
          <a:ext cx="8098587" cy="791505"/>
        </a:xfrm>
        <a:prstGeom prst="round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tx1"/>
              </a:solidFill>
              <a:latin typeface="Tenorite"/>
            </a:rPr>
            <a:t>Mr. Sanjib Mondal, DDIT</a:t>
          </a:r>
        </a:p>
      </dsp:txBody>
      <dsp:txXfrm>
        <a:off x="38638" y="1872095"/>
        <a:ext cx="8021311" cy="714229"/>
      </dsp:txXfrm>
    </dsp:sp>
    <dsp:sp modelId="{E374FBAB-A902-477E-B7F7-48E2A446E48F}">
      <dsp:nvSpPr>
        <dsp:cNvPr id="0" name=""/>
        <dsp:cNvSpPr/>
      </dsp:nvSpPr>
      <dsp:spPr>
        <a:xfrm>
          <a:off x="0" y="2720002"/>
          <a:ext cx="8098587" cy="791505"/>
        </a:xfrm>
        <a:prstGeom prst="roundRect">
          <a:avLst/>
        </a:prstGeom>
        <a:solidFill>
          <a:schemeClr val="accent5">
            <a:hueOff val="14256705"/>
            <a:satOff val="-19995"/>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1"/>
              </a:solidFill>
              <a:latin typeface="Tenorite"/>
            </a:rPr>
            <a:t>Mr. </a:t>
          </a:r>
          <a:r>
            <a:rPr lang="en-US" sz="3300" kern="1200" dirty="0" err="1">
              <a:solidFill>
                <a:schemeClr val="tx1"/>
              </a:solidFill>
              <a:latin typeface="Tenorite"/>
            </a:rPr>
            <a:t>Angsujit</a:t>
          </a:r>
          <a:r>
            <a:rPr lang="en-US" sz="3300" kern="1200" dirty="0">
              <a:solidFill>
                <a:schemeClr val="tx1"/>
              </a:solidFill>
              <a:latin typeface="Tenorite"/>
            </a:rPr>
            <a:t> Das, DDIT</a:t>
          </a:r>
        </a:p>
      </dsp:txBody>
      <dsp:txXfrm>
        <a:off x="38638" y="2758640"/>
        <a:ext cx="8021311" cy="714229"/>
      </dsp:txXfrm>
    </dsp:sp>
    <dsp:sp modelId="{B454CF56-2242-4B16-B2B7-24CB3AD78220}">
      <dsp:nvSpPr>
        <dsp:cNvPr id="0" name=""/>
        <dsp:cNvSpPr/>
      </dsp:nvSpPr>
      <dsp:spPr>
        <a:xfrm>
          <a:off x="0" y="3606547"/>
          <a:ext cx="8098587" cy="791505"/>
        </a:xfrm>
        <a:prstGeom prst="round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tx1"/>
              </a:solidFill>
              <a:latin typeface="Tenorite"/>
            </a:rPr>
            <a:t>Mr. Prasenjit Bose, ADIT</a:t>
          </a:r>
        </a:p>
      </dsp:txBody>
      <dsp:txXfrm>
        <a:off x="38638" y="3645185"/>
        <a:ext cx="8021311"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876A6-12F7-405A-BBF9-AE0B883D3521}">
      <dsp:nvSpPr>
        <dsp:cNvPr id="0" name=""/>
        <dsp:cNvSpPr/>
      </dsp:nvSpPr>
      <dsp:spPr>
        <a:xfrm>
          <a:off x="0" y="994433"/>
          <a:ext cx="4539493"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D23F38-5E75-4898-BFA1-4ED8BDB5A819}">
      <dsp:nvSpPr>
        <dsp:cNvPr id="0" name=""/>
        <dsp:cNvSpPr/>
      </dsp:nvSpPr>
      <dsp:spPr>
        <a:xfrm>
          <a:off x="1180268" y="497254"/>
          <a:ext cx="3359224" cy="49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        </a:t>
          </a:r>
          <a:r>
            <a:rPr lang="en-US" sz="1600" kern="1200" dirty="0">
              <a:hlinkClick xmlns:r="http://schemas.openxmlformats.org/officeDocument/2006/relationships" r:id="rId1"/>
            </a:rPr>
            <a:t>http://localhost/php/index.html</a:t>
          </a:r>
          <a:endParaRPr lang="en-US" sz="1600" kern="1200" dirty="0"/>
        </a:p>
      </dsp:txBody>
      <dsp:txXfrm>
        <a:off x="1180268" y="497254"/>
        <a:ext cx="3359224" cy="497179"/>
      </dsp:txXfrm>
    </dsp:sp>
    <dsp:sp modelId="{8251DE92-F88A-4B86-87ED-47A3F2E9685F}">
      <dsp:nvSpPr>
        <dsp:cNvPr id="0" name=""/>
        <dsp:cNvSpPr/>
      </dsp:nvSpPr>
      <dsp:spPr>
        <a:xfrm>
          <a:off x="0" y="505934"/>
          <a:ext cx="1180268" cy="49717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Website-link</a:t>
          </a:r>
        </a:p>
      </dsp:txBody>
      <dsp:txXfrm>
        <a:off x="24275" y="530209"/>
        <a:ext cx="1131718" cy="472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1C220-90FB-4863-B024-FC2FCE32FC9E}" type="datetimeFigureOut">
              <a:rPr lang="en-IN" smtClean="0"/>
              <a:t>16-07-2021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7635A-A340-4BC7-9358-ED2B365E1142}" type="slidenum">
              <a:rPr lang="en-IN" smtClean="0"/>
              <a:t>‹#›</a:t>
            </a:fld>
            <a:endParaRPr lang="en-IN"/>
          </a:p>
        </p:txBody>
      </p:sp>
    </p:spTree>
    <p:extLst>
      <p:ext uri="{BB962C8B-B14F-4D97-AF65-F5344CB8AC3E}">
        <p14:creationId xmlns:p14="http://schemas.microsoft.com/office/powerpoint/2010/main" val="262911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97635A-A340-4BC7-9358-ED2B365E1142}" type="slidenum">
              <a:rPr lang="en-IN" smtClean="0"/>
              <a:t>1</a:t>
            </a:fld>
            <a:endParaRPr lang="en-IN"/>
          </a:p>
        </p:txBody>
      </p:sp>
    </p:spTree>
    <p:extLst>
      <p:ext uri="{BB962C8B-B14F-4D97-AF65-F5344CB8AC3E}">
        <p14:creationId xmlns:p14="http://schemas.microsoft.com/office/powerpoint/2010/main" val="408235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p:txBody>
      </p:sp>
      <p:sp>
        <p:nvSpPr>
          <p:cNvPr id="4" name="Slide Number Placeholder 3"/>
          <p:cNvSpPr>
            <a:spLocks noGrp="1"/>
          </p:cNvSpPr>
          <p:nvPr>
            <p:ph type="sldNum" sz="quarter" idx="5"/>
          </p:nvPr>
        </p:nvSpPr>
        <p:spPr/>
        <p:txBody>
          <a:bodyPr/>
          <a:lstStyle/>
          <a:p>
            <a:fld id="{F397635A-A340-4BC7-9358-ED2B365E1142}" type="slidenum">
              <a:rPr lang="en-IN" smtClean="0"/>
              <a:t>16</a:t>
            </a:fld>
            <a:endParaRPr lang="en-IN"/>
          </a:p>
        </p:txBody>
      </p:sp>
    </p:spTree>
    <p:extLst>
      <p:ext uri="{BB962C8B-B14F-4D97-AF65-F5344CB8AC3E}">
        <p14:creationId xmlns:p14="http://schemas.microsoft.com/office/powerpoint/2010/main" val="9023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Only steps here</a:t>
            </a:r>
          </a:p>
        </p:txBody>
      </p:sp>
      <p:sp>
        <p:nvSpPr>
          <p:cNvPr id="4" name="Slide Number Placeholder 3"/>
          <p:cNvSpPr>
            <a:spLocks noGrp="1"/>
          </p:cNvSpPr>
          <p:nvPr>
            <p:ph type="sldNum" sz="quarter" idx="5"/>
          </p:nvPr>
        </p:nvSpPr>
        <p:spPr/>
        <p:txBody>
          <a:bodyPr/>
          <a:lstStyle/>
          <a:p>
            <a:fld id="{F397635A-A340-4BC7-9358-ED2B365E1142}" type="slidenum">
              <a:rPr lang="en-IN" smtClean="0"/>
              <a:t>17</a:t>
            </a:fld>
            <a:endParaRPr lang="en-IN"/>
          </a:p>
        </p:txBody>
      </p:sp>
    </p:spTree>
    <p:extLst>
      <p:ext uri="{BB962C8B-B14F-4D97-AF65-F5344CB8AC3E}">
        <p14:creationId xmlns:p14="http://schemas.microsoft.com/office/powerpoint/2010/main" val="186449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397635A-A340-4BC7-9358-ED2B365E1142}" type="slidenum">
              <a:rPr lang="en-IN" smtClean="0"/>
              <a:t>18</a:t>
            </a:fld>
            <a:endParaRPr lang="en-IN"/>
          </a:p>
        </p:txBody>
      </p:sp>
    </p:spTree>
    <p:extLst>
      <p:ext uri="{BB962C8B-B14F-4D97-AF65-F5344CB8AC3E}">
        <p14:creationId xmlns:p14="http://schemas.microsoft.com/office/powerpoint/2010/main" val="341049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the links for the localhosts login website.</a:t>
            </a:r>
            <a:endParaRPr lang="en-IN" dirty="0"/>
          </a:p>
        </p:txBody>
      </p:sp>
      <p:sp>
        <p:nvSpPr>
          <p:cNvPr id="4" name="Slide Number Placeholder 3"/>
          <p:cNvSpPr>
            <a:spLocks noGrp="1"/>
          </p:cNvSpPr>
          <p:nvPr>
            <p:ph type="sldNum" sz="quarter" idx="10"/>
          </p:nvPr>
        </p:nvSpPr>
        <p:spPr/>
        <p:txBody>
          <a:bodyPr/>
          <a:lstStyle/>
          <a:p>
            <a:fld id="{F397635A-A340-4BC7-9358-ED2B365E1142}" type="slidenum">
              <a:rPr lang="en-IN" smtClean="0"/>
              <a:t>33</a:t>
            </a:fld>
            <a:endParaRPr lang="en-IN"/>
          </a:p>
        </p:txBody>
      </p:sp>
    </p:spTree>
    <p:extLst>
      <p:ext uri="{BB962C8B-B14F-4D97-AF65-F5344CB8AC3E}">
        <p14:creationId xmlns:p14="http://schemas.microsoft.com/office/powerpoint/2010/main" val="30512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397635A-A340-4BC7-9358-ED2B365E1142}" type="slidenum">
              <a:rPr lang="en-IN" smtClean="0"/>
              <a:t>4</a:t>
            </a:fld>
            <a:endParaRPr lang="en-IN"/>
          </a:p>
        </p:txBody>
      </p:sp>
    </p:spTree>
    <p:extLst>
      <p:ext uri="{BB962C8B-B14F-4D97-AF65-F5344CB8AC3E}">
        <p14:creationId xmlns:p14="http://schemas.microsoft.com/office/powerpoint/2010/main" val="323622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97635A-A340-4BC7-9358-ED2B365E1142}" type="slidenum">
              <a:rPr lang="en-IN" smtClean="0"/>
              <a:t>7</a:t>
            </a:fld>
            <a:endParaRPr lang="en-IN"/>
          </a:p>
        </p:txBody>
      </p:sp>
    </p:spTree>
    <p:extLst>
      <p:ext uri="{BB962C8B-B14F-4D97-AF65-F5344CB8AC3E}">
        <p14:creationId xmlns:p14="http://schemas.microsoft.com/office/powerpoint/2010/main" val="21961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Only steps here</a:t>
            </a:r>
          </a:p>
        </p:txBody>
      </p:sp>
      <p:sp>
        <p:nvSpPr>
          <p:cNvPr id="4" name="Slide Number Placeholder 3"/>
          <p:cNvSpPr>
            <a:spLocks noGrp="1"/>
          </p:cNvSpPr>
          <p:nvPr>
            <p:ph type="sldNum" sz="quarter" idx="5"/>
          </p:nvPr>
        </p:nvSpPr>
        <p:spPr/>
        <p:txBody>
          <a:bodyPr/>
          <a:lstStyle/>
          <a:p>
            <a:fld id="{F397635A-A340-4BC7-9358-ED2B365E1142}" type="slidenum">
              <a:rPr lang="en-IN" smtClean="0"/>
              <a:t>8</a:t>
            </a:fld>
            <a:endParaRPr lang="en-IN"/>
          </a:p>
        </p:txBody>
      </p:sp>
    </p:spTree>
    <p:extLst>
      <p:ext uri="{BB962C8B-B14F-4D97-AF65-F5344CB8AC3E}">
        <p14:creationId xmlns:p14="http://schemas.microsoft.com/office/powerpoint/2010/main" val="343315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p:txBody>
      </p:sp>
      <p:sp>
        <p:nvSpPr>
          <p:cNvPr id="4" name="Slide Number Placeholder 3"/>
          <p:cNvSpPr>
            <a:spLocks noGrp="1"/>
          </p:cNvSpPr>
          <p:nvPr>
            <p:ph type="sldNum" sz="quarter" idx="5"/>
          </p:nvPr>
        </p:nvSpPr>
        <p:spPr/>
        <p:txBody>
          <a:bodyPr/>
          <a:lstStyle/>
          <a:p>
            <a:fld id="{F397635A-A340-4BC7-9358-ED2B365E1142}" type="slidenum">
              <a:rPr lang="en-IN" smtClean="0"/>
              <a:t>11</a:t>
            </a:fld>
            <a:endParaRPr lang="en-IN"/>
          </a:p>
        </p:txBody>
      </p:sp>
    </p:spTree>
    <p:extLst>
      <p:ext uri="{BB962C8B-B14F-4D97-AF65-F5344CB8AC3E}">
        <p14:creationId xmlns:p14="http://schemas.microsoft.com/office/powerpoint/2010/main" val="3118669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p:txBody>
      </p:sp>
      <p:sp>
        <p:nvSpPr>
          <p:cNvPr id="4" name="Slide Number Placeholder 3"/>
          <p:cNvSpPr>
            <a:spLocks noGrp="1"/>
          </p:cNvSpPr>
          <p:nvPr>
            <p:ph type="sldNum" sz="quarter" idx="5"/>
          </p:nvPr>
        </p:nvSpPr>
        <p:spPr/>
        <p:txBody>
          <a:bodyPr/>
          <a:lstStyle/>
          <a:p>
            <a:fld id="{F397635A-A340-4BC7-9358-ED2B365E1142}" type="slidenum">
              <a:rPr lang="en-IN" smtClean="0"/>
              <a:t>12</a:t>
            </a:fld>
            <a:endParaRPr lang="en-IN"/>
          </a:p>
        </p:txBody>
      </p:sp>
    </p:spTree>
    <p:extLst>
      <p:ext uri="{BB962C8B-B14F-4D97-AF65-F5344CB8AC3E}">
        <p14:creationId xmlns:p14="http://schemas.microsoft.com/office/powerpoint/2010/main" val="414665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p:txBody>
      </p:sp>
      <p:sp>
        <p:nvSpPr>
          <p:cNvPr id="4" name="Slide Number Placeholder 3"/>
          <p:cNvSpPr>
            <a:spLocks noGrp="1"/>
          </p:cNvSpPr>
          <p:nvPr>
            <p:ph type="sldNum" sz="quarter" idx="5"/>
          </p:nvPr>
        </p:nvSpPr>
        <p:spPr/>
        <p:txBody>
          <a:bodyPr/>
          <a:lstStyle/>
          <a:p>
            <a:fld id="{F397635A-A340-4BC7-9358-ED2B365E1142}" type="slidenum">
              <a:rPr lang="en-IN" smtClean="0"/>
              <a:t>13</a:t>
            </a:fld>
            <a:endParaRPr lang="en-IN"/>
          </a:p>
        </p:txBody>
      </p:sp>
    </p:spTree>
    <p:extLst>
      <p:ext uri="{BB962C8B-B14F-4D97-AF65-F5344CB8AC3E}">
        <p14:creationId xmlns:p14="http://schemas.microsoft.com/office/powerpoint/2010/main" val="217955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p:txBody>
      </p:sp>
      <p:sp>
        <p:nvSpPr>
          <p:cNvPr id="4" name="Slide Number Placeholder 3"/>
          <p:cNvSpPr>
            <a:spLocks noGrp="1"/>
          </p:cNvSpPr>
          <p:nvPr>
            <p:ph type="sldNum" sz="quarter" idx="5"/>
          </p:nvPr>
        </p:nvSpPr>
        <p:spPr/>
        <p:txBody>
          <a:bodyPr/>
          <a:lstStyle/>
          <a:p>
            <a:fld id="{F397635A-A340-4BC7-9358-ED2B365E1142}" type="slidenum">
              <a:rPr lang="en-IN" smtClean="0"/>
              <a:t>14</a:t>
            </a:fld>
            <a:endParaRPr lang="en-IN"/>
          </a:p>
        </p:txBody>
      </p:sp>
    </p:spTree>
    <p:extLst>
      <p:ext uri="{BB962C8B-B14F-4D97-AF65-F5344CB8AC3E}">
        <p14:creationId xmlns:p14="http://schemas.microsoft.com/office/powerpoint/2010/main" val="13111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Distribute content of this slide across multiple slides, 2 modules per slide (including halted student feedback module)</a:t>
            </a:r>
          </a:p>
          <a:p>
            <a:r>
              <a:rPr lang="en-US" dirty="0">
                <a:cs typeface="Calibri"/>
              </a:rPr>
              <a:t>All users in one slide</a:t>
            </a:r>
          </a:p>
          <a:p>
            <a:r>
              <a:rPr lang="en-US" dirty="0">
                <a:cs typeface="Calibri"/>
              </a:rPr>
              <a:t>To maintain the</a:t>
            </a:r>
            <a:r>
              <a:rPr lang="en-US" baseline="0" dirty="0">
                <a:cs typeface="Calibri"/>
              </a:rPr>
              <a:t> </a:t>
            </a:r>
            <a:r>
              <a:rPr lang="en-US" dirty="0">
                <a:cs typeface="Calibri"/>
              </a:rPr>
              <a:t>uniformity of the report</a:t>
            </a:r>
            <a:r>
              <a:rPr lang="en-US" baseline="0" dirty="0">
                <a:cs typeface="Calibri"/>
              </a:rPr>
              <a:t> submission, the frequency is set to monthly submission.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397635A-A340-4BC7-9358-ED2B365E1142}" type="slidenum">
              <a:rPr lang="en-IN" smtClean="0"/>
              <a:t>15</a:t>
            </a:fld>
            <a:endParaRPr lang="en-IN"/>
          </a:p>
        </p:txBody>
      </p:sp>
    </p:spTree>
    <p:extLst>
      <p:ext uri="{BB962C8B-B14F-4D97-AF65-F5344CB8AC3E}">
        <p14:creationId xmlns:p14="http://schemas.microsoft.com/office/powerpoint/2010/main" val="380039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166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326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9068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642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909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942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776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96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4784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0284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7/16/2021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048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7/16/2021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62319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60B68-01D6-44AB-A47F-A22F18A6F0E1}"/>
              </a:ext>
            </a:extLst>
          </p:cNvPr>
          <p:cNvSpPr>
            <a:spLocks noGrp="1"/>
          </p:cNvSpPr>
          <p:nvPr>
            <p:ph type="ctrTitle"/>
          </p:nvPr>
        </p:nvSpPr>
        <p:spPr>
          <a:xfrm>
            <a:off x="5604552" y="871758"/>
            <a:ext cx="5825448" cy="3871143"/>
          </a:xfrm>
        </p:spPr>
        <p:txBody>
          <a:bodyPr>
            <a:normAutofit/>
          </a:bodyPr>
          <a:lstStyle/>
          <a:p>
            <a:r>
              <a:rPr lang="en-US" sz="2800" b="1" dirty="0"/>
              <a:t>Quality Monitoring Framework for Government ITIs running under Public-Private Partnership (PPP)</a:t>
            </a:r>
            <a:endParaRPr lang="en-IN" sz="2800" b="1" dirty="0"/>
          </a:p>
        </p:txBody>
      </p:sp>
      <p:sp>
        <p:nvSpPr>
          <p:cNvPr id="3" name="Subtitle 2">
            <a:extLst>
              <a:ext uri="{FF2B5EF4-FFF2-40B4-BE49-F238E27FC236}">
                <a16:creationId xmlns:a16="http://schemas.microsoft.com/office/drawing/2014/main" id="{7A8AADF0-C873-4E89-B656-B13399D768FA}"/>
              </a:ext>
            </a:extLst>
          </p:cNvPr>
          <p:cNvSpPr>
            <a:spLocks noGrp="1"/>
          </p:cNvSpPr>
          <p:nvPr>
            <p:ph type="subTitle" idx="1"/>
          </p:nvPr>
        </p:nvSpPr>
        <p:spPr>
          <a:xfrm>
            <a:off x="5723775" y="3429000"/>
            <a:ext cx="5322013" cy="2996841"/>
          </a:xfrm>
        </p:spPr>
        <p:txBody>
          <a:bodyPr>
            <a:normAutofit fontScale="85000" lnSpcReduction="10000"/>
          </a:bodyPr>
          <a:lstStyle/>
          <a:p>
            <a:r>
              <a:rPr lang="en-US" dirty="0"/>
              <a:t>Group Members – </a:t>
            </a:r>
          </a:p>
          <a:p>
            <a:r>
              <a:rPr lang="en-US" dirty="0"/>
              <a:t>1) </a:t>
            </a:r>
            <a:r>
              <a:rPr lang="en-US" dirty="0" err="1"/>
              <a:t>Subh</a:t>
            </a:r>
            <a:r>
              <a:rPr lang="en-US" dirty="0"/>
              <a:t> Priyadarshi - BITS </a:t>
            </a:r>
            <a:r>
              <a:rPr lang="en-US" dirty="0" err="1"/>
              <a:t>Pilani</a:t>
            </a:r>
            <a:r>
              <a:rPr lang="en-US" dirty="0"/>
              <a:t> (Hyderabad campus)</a:t>
            </a:r>
          </a:p>
          <a:p>
            <a:r>
              <a:rPr lang="en-US" dirty="0"/>
              <a:t>2) </a:t>
            </a:r>
            <a:r>
              <a:rPr lang="en-US" dirty="0" err="1"/>
              <a:t>Saransh</a:t>
            </a:r>
            <a:r>
              <a:rPr lang="en-US" dirty="0"/>
              <a:t> Srivastava - BITS </a:t>
            </a:r>
            <a:r>
              <a:rPr lang="en-US" dirty="0" err="1"/>
              <a:t>Pilani</a:t>
            </a:r>
            <a:r>
              <a:rPr lang="en-US" dirty="0"/>
              <a:t> (</a:t>
            </a:r>
            <a:r>
              <a:rPr lang="en-US" dirty="0" err="1"/>
              <a:t>Pilani</a:t>
            </a:r>
            <a:r>
              <a:rPr lang="en-US" dirty="0"/>
              <a:t> campus)</a:t>
            </a:r>
          </a:p>
          <a:p>
            <a:r>
              <a:rPr lang="en-US" dirty="0"/>
              <a:t>3) Jay Sharma - BITS Pilani ( Pilani campus)</a:t>
            </a:r>
          </a:p>
          <a:p>
            <a:endParaRPr lang="en-US" dirty="0"/>
          </a:p>
          <a:p>
            <a:r>
              <a:rPr lang="en-IN" sz="1800" dirty="0">
                <a:effectLst/>
                <a:latin typeface="Courier New" panose="02070309020205020404" pitchFamily="49" charset="0"/>
                <a:ea typeface="Calibri" panose="020F0502020204030204" pitchFamily="34" charset="0"/>
                <a:cs typeface="Times New Roman" panose="02020603050405020304" pitchFamily="18" charset="0"/>
              </a:rPr>
              <a:t>Skill Set Requirements: Web Development (through PHP version 8 – MySQL)</a:t>
            </a:r>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a:p>
            <a:endParaRPr lang="en-US" dirty="0"/>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1247EAB-FAD9-475C-97A5-92D045F77B4F}"/>
              </a:ext>
            </a:extLst>
          </p:cNvPr>
          <p:cNvSpPr txBox="1"/>
          <p:nvPr/>
        </p:nvSpPr>
        <p:spPr>
          <a:xfrm>
            <a:off x="1201947" y="166778"/>
            <a:ext cx="377118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Summer Internship </a:t>
            </a:r>
            <a:r>
              <a:rPr lang="en-US" sz="2000" b="1" dirty="0" err="1"/>
              <a:t>Programme</a:t>
            </a:r>
            <a:endParaRPr lang="en-US" sz="2000" b="1" dirty="0"/>
          </a:p>
          <a:p>
            <a:pPr algn="ctr"/>
            <a:r>
              <a:rPr lang="en-US" dirty="0">
                <a:ea typeface="+mn-lt"/>
                <a:cs typeface="+mn-lt"/>
              </a:rPr>
              <a:t>in association with</a:t>
            </a:r>
          </a:p>
        </p:txBody>
      </p:sp>
      <p:sp>
        <p:nvSpPr>
          <p:cNvPr id="6" name="TextBox 5">
            <a:extLst>
              <a:ext uri="{FF2B5EF4-FFF2-40B4-BE49-F238E27FC236}">
                <a16:creationId xmlns:a16="http://schemas.microsoft.com/office/drawing/2014/main" id="{89E2BF2D-A1E1-4F55-9B9F-99EF2F32E7A0}"/>
              </a:ext>
            </a:extLst>
          </p:cNvPr>
          <p:cNvSpPr txBox="1"/>
          <p:nvPr/>
        </p:nvSpPr>
        <p:spPr>
          <a:xfrm>
            <a:off x="906313" y="2505794"/>
            <a:ext cx="436784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Department of Technical Education, Training and Skill Development</a:t>
            </a:r>
          </a:p>
          <a:p>
            <a:pPr algn="ctr"/>
            <a:r>
              <a:rPr lang="en-US" sz="2000" b="1" dirty="0"/>
              <a:t>Government of West Bengal</a:t>
            </a:r>
          </a:p>
        </p:txBody>
      </p:sp>
      <p:pic>
        <p:nvPicPr>
          <p:cNvPr id="7" name="Picture 7" descr="Diagram&#10;&#10;Description automatically generated">
            <a:extLst>
              <a:ext uri="{FF2B5EF4-FFF2-40B4-BE49-F238E27FC236}">
                <a16:creationId xmlns:a16="http://schemas.microsoft.com/office/drawing/2014/main" id="{BCBB2D98-6F53-409F-9695-1F1C2F5F14C7}"/>
              </a:ext>
            </a:extLst>
          </p:cNvPr>
          <p:cNvPicPr>
            <a:picLocks noChangeAspect="1"/>
          </p:cNvPicPr>
          <p:nvPr/>
        </p:nvPicPr>
        <p:blipFill>
          <a:blip r:embed="rId3"/>
          <a:stretch>
            <a:fillRect/>
          </a:stretch>
        </p:blipFill>
        <p:spPr>
          <a:xfrm>
            <a:off x="1421201" y="3553256"/>
            <a:ext cx="3339860" cy="3162516"/>
          </a:xfrm>
          <a:prstGeom prst="rect">
            <a:avLst/>
          </a:prstGeom>
        </p:spPr>
      </p:pic>
      <p:pic>
        <p:nvPicPr>
          <p:cNvPr id="9" name="Picture 9" descr="A picture containing text, room, gambling house&#10;&#10;Description automatically generated">
            <a:extLst>
              <a:ext uri="{FF2B5EF4-FFF2-40B4-BE49-F238E27FC236}">
                <a16:creationId xmlns:a16="http://schemas.microsoft.com/office/drawing/2014/main" id="{FC98CC6A-E76D-4800-93A2-2D3ED2716DCD}"/>
              </a:ext>
            </a:extLst>
          </p:cNvPr>
          <p:cNvPicPr>
            <a:picLocks noChangeAspect="1"/>
          </p:cNvPicPr>
          <p:nvPr/>
        </p:nvPicPr>
        <p:blipFill>
          <a:blip r:embed="rId4"/>
          <a:stretch>
            <a:fillRect/>
          </a:stretch>
        </p:blipFill>
        <p:spPr>
          <a:xfrm>
            <a:off x="2470749" y="812364"/>
            <a:ext cx="1237172" cy="1617367"/>
          </a:xfrm>
          <a:prstGeom prst="rect">
            <a:avLst/>
          </a:prstGeom>
        </p:spPr>
      </p:pic>
    </p:spTree>
    <p:extLst>
      <p:ext uri="{BB962C8B-B14F-4D97-AF65-F5344CB8AC3E}">
        <p14:creationId xmlns:p14="http://schemas.microsoft.com/office/powerpoint/2010/main" val="253523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635" y="832104"/>
            <a:ext cx="10691265" cy="5097110"/>
          </a:xfrm>
        </p:spPr>
        <p:txBody>
          <a:bodyPr>
            <a:normAutofit lnSpcReduction="10000"/>
          </a:bodyPr>
          <a:lstStyle/>
          <a:p>
            <a:pPr marL="0" indent="0">
              <a:buNone/>
            </a:pPr>
            <a:r>
              <a:rPr lang="en-US" b="1" dirty="0"/>
              <a:t>    				What is a feasibility study?</a:t>
            </a:r>
          </a:p>
          <a:p>
            <a:pPr marL="0" indent="0">
              <a:buNone/>
            </a:pPr>
            <a:r>
              <a:rPr lang="en-US" b="1" dirty="0"/>
              <a:t> Feasibility</a:t>
            </a:r>
            <a:r>
              <a:rPr lang="en-US" dirty="0"/>
              <a:t> is </a:t>
            </a:r>
            <a:r>
              <a:rPr lang="en-US" u="sng" dirty="0"/>
              <a:t>the measure</a:t>
            </a:r>
            <a:r>
              <a:rPr lang="en-US" dirty="0"/>
              <a:t> of how beneficial or practical the development of an </a:t>
            </a:r>
            <a:r>
              <a:rPr lang="en-US" dirty="0" err="1"/>
              <a:t>informati</a:t>
            </a:r>
            <a:r>
              <a:rPr lang="en-US" dirty="0"/>
              <a:t> </a:t>
            </a:r>
          </a:p>
          <a:p>
            <a:pPr marL="0" indent="0">
              <a:buNone/>
            </a:pPr>
            <a:r>
              <a:rPr lang="en-US" dirty="0"/>
              <a:t> system will be to an organization</a:t>
            </a:r>
          </a:p>
          <a:p>
            <a:pPr marL="0" indent="0">
              <a:buNone/>
            </a:pPr>
            <a:r>
              <a:rPr lang="en-US" b="1" dirty="0"/>
              <a:t> 				      Types of feasibility </a:t>
            </a:r>
            <a:endParaRPr lang="en-US" dirty="0"/>
          </a:p>
          <a:p>
            <a:pPr>
              <a:buFont typeface="Wingdings" panose="05000000000000000000" pitchFamily="2" charset="2"/>
              <a:buChar char="q"/>
            </a:pPr>
            <a:r>
              <a:rPr lang="en-US" b="1" dirty="0"/>
              <a:t>Technical:</a:t>
            </a:r>
            <a:r>
              <a:rPr lang="en-US" dirty="0"/>
              <a:t> This assessment focuses on the technical resources available to the organization and whether the technical team is capable of converting the ideas into working systems. </a:t>
            </a:r>
          </a:p>
          <a:p>
            <a:pPr>
              <a:buFont typeface="Wingdings" panose="05000000000000000000" pitchFamily="2" charset="2"/>
              <a:buChar char="q"/>
            </a:pPr>
            <a:r>
              <a:rPr lang="en-US" b="1" dirty="0"/>
              <a:t>Economic:</a:t>
            </a:r>
            <a:r>
              <a:rPr lang="en-US" dirty="0"/>
              <a:t> This assessment typically involves a cost/ benefits analysis of the project, helping organizations determine the viability, cost, and benefits associated with a project before financial resources are allocated</a:t>
            </a:r>
          </a:p>
          <a:p>
            <a:pPr>
              <a:buFont typeface="Wingdings" panose="05000000000000000000" pitchFamily="2" charset="2"/>
              <a:buChar char="q"/>
            </a:pPr>
            <a:r>
              <a:rPr lang="en-US" b="1" dirty="0"/>
              <a:t>Time:</a:t>
            </a:r>
            <a:r>
              <a:rPr lang="en-US" dirty="0"/>
              <a:t> A time feasibility study will take into account the period in which the project is going to take up to its completion. A project will fail if it takes too long to be completed before it is useful.</a:t>
            </a:r>
            <a:endParaRPr lang="en-IN" dirty="0"/>
          </a:p>
        </p:txBody>
      </p:sp>
    </p:spTree>
    <p:extLst>
      <p:ext uri="{BB962C8B-B14F-4D97-AF65-F5344CB8AC3E}">
        <p14:creationId xmlns:p14="http://schemas.microsoft.com/office/powerpoint/2010/main" val="398149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700635" y="0"/>
            <a:ext cx="10691265" cy="1127930"/>
          </a:xfrm>
        </p:spPr>
        <p:txBody>
          <a:bodyPr/>
          <a:lstStyle/>
          <a:p>
            <a:pPr algn="ctr"/>
            <a:r>
              <a:rPr lang="en-US" dirty="0"/>
              <a:t>ATTENDANCE MONITORING</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Calibri" panose="020F0502020204030204" pitchFamily="34" charset="0"/>
              <a:cs typeface="Times New Roman"/>
            </a:endParaRPr>
          </a:p>
          <a:p>
            <a:pPr marL="1371600" lvl="3" indent="0">
              <a:buNone/>
            </a:pPr>
            <a:r>
              <a:rPr lang="en-US" sz="1800" dirty="0">
                <a:latin typeface="Calisto MT"/>
                <a:ea typeface="Calibri" panose="020F0502020204030204" pitchFamily="34" charset="0"/>
                <a:cs typeface="Times New Roman"/>
              </a:rPr>
              <a:t>	</a:t>
            </a:r>
            <a:r>
              <a:rPr lang="en-US" sz="1800" b="1" dirty="0">
                <a:latin typeface="Calisto MT"/>
                <a:ea typeface="Calibri" panose="020F0502020204030204" pitchFamily="34" charset="0"/>
                <a:cs typeface="Times New Roman"/>
              </a:rPr>
              <a:t>INITIAL PROPOSALS</a:t>
            </a:r>
          </a:p>
          <a:p>
            <a:pPr marL="1371600" lvl="3" indent="0">
              <a:buNone/>
            </a:pPr>
            <a:endParaRPr lang="en-IN" sz="1800" dirty="0">
              <a:latin typeface="Calisto MT"/>
              <a:ea typeface="Calibri" panose="020F0502020204030204" pitchFamily="34" charset="0"/>
              <a:cs typeface="Times New Roman"/>
            </a:endParaRPr>
          </a:p>
          <a:p>
            <a:r>
              <a:rPr lang="en-IN" sz="1800" dirty="0">
                <a:latin typeface="Calisto MT"/>
                <a:ea typeface="Calibri" panose="020F0502020204030204" pitchFamily="34" charset="0"/>
                <a:cs typeface="Times New Roman"/>
              </a:rPr>
              <a:t>Can be done for trainees</a:t>
            </a:r>
            <a:endParaRPr lang="en-IN" sz="1800" dirty="0">
              <a:effectLst/>
              <a:latin typeface="Calisto MT"/>
              <a:ea typeface="Calibri" panose="020F0502020204030204" pitchFamily="34" charset="0"/>
              <a:cs typeface="Times New Roman"/>
            </a:endParaRPr>
          </a:p>
          <a:p>
            <a:r>
              <a:rPr lang="en-IN" sz="1800" dirty="0">
                <a:latin typeface="Calisto MT"/>
                <a:ea typeface="Calibri" panose="020F0502020204030204" pitchFamily="34" charset="0"/>
                <a:cs typeface="Times New Roman"/>
              </a:rPr>
              <a:t>It can</a:t>
            </a:r>
            <a:r>
              <a:rPr lang="en-IN" sz="1800" dirty="0">
                <a:effectLst/>
                <a:latin typeface="Calisto MT"/>
                <a:ea typeface="Calibri" panose="020F0502020204030204" pitchFamily="34" charset="0"/>
                <a:cs typeface="Times New Roman"/>
              </a:rPr>
              <a:t> </a:t>
            </a:r>
            <a:r>
              <a:rPr lang="en-IN" sz="1800" dirty="0">
                <a:latin typeface="Calisto MT"/>
                <a:ea typeface="Calibri" panose="020F0502020204030204" pitchFamily="34" charset="0"/>
                <a:cs typeface="Times New Roman"/>
              </a:rPr>
              <a:t>also </a:t>
            </a:r>
            <a:r>
              <a:rPr lang="en-IN" sz="1800" dirty="0">
                <a:effectLst/>
                <a:latin typeface="Calisto MT"/>
                <a:ea typeface="Calibri" panose="020F0502020204030204" pitchFamily="34" charset="0"/>
                <a:cs typeface="Times New Roman"/>
              </a:rPr>
              <a:t>be </a:t>
            </a:r>
            <a:r>
              <a:rPr lang="en-IN" sz="1800" dirty="0">
                <a:latin typeface="Calisto MT"/>
                <a:ea typeface="Calibri" panose="020F0502020204030204" pitchFamily="34" charset="0"/>
                <a:cs typeface="Times New Roman"/>
              </a:rPr>
              <a:t>done </a:t>
            </a:r>
            <a:r>
              <a:rPr lang="en-IN" sz="1800" dirty="0">
                <a:effectLst/>
                <a:latin typeface="Calisto MT"/>
                <a:ea typeface="Calibri" panose="020F0502020204030204" pitchFamily="34" charset="0"/>
                <a:cs typeface="Times New Roman"/>
              </a:rPr>
              <a:t>for Instructors.</a:t>
            </a:r>
          </a:p>
          <a:p>
            <a:r>
              <a:rPr lang="en-US" sz="1800" dirty="0">
                <a:latin typeface="Calisto MT"/>
                <a:ea typeface="Calibri" panose="020F0502020204030204" pitchFamily="34" charset="0"/>
                <a:cs typeface="Times New Roman"/>
              </a:rPr>
              <a:t>Frequency of monitoring can be daily, weekly or monthly.</a:t>
            </a:r>
          </a:p>
          <a:p>
            <a:r>
              <a:rPr lang="en-IN" sz="1800" dirty="0">
                <a:latin typeface="Calisto MT"/>
                <a:ea typeface="Calibri" panose="020F0502020204030204" pitchFamily="34" charset="0"/>
                <a:cs typeface="Times New Roman"/>
              </a:rPr>
              <a:t>Monitoring will be done Trade-wise and subject-wise (TT, TP, WCS, ED, ES)</a:t>
            </a:r>
            <a:endParaRPr lang="en-IN" sz="1800" dirty="0">
              <a:ea typeface="+mn-lt"/>
              <a:cs typeface="+mn-lt"/>
            </a:endParaRPr>
          </a:p>
          <a:p>
            <a:endParaRPr lang="en-IN" sz="1800" dirty="0">
              <a:latin typeface="Calisto MT"/>
              <a:ea typeface="Calibri" panose="020F0502020204030204" pitchFamily="34" charset="0"/>
              <a:cs typeface="Times New Roman"/>
            </a:endParaRPr>
          </a:p>
          <a:p>
            <a:pPr marL="0" indent="0">
              <a:buNone/>
            </a:pPr>
            <a:r>
              <a:rPr lang="en-IN" sz="1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100" dirty="0"/>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b="1" dirty="0">
                <a:latin typeface="Consolas"/>
                <a:cs typeface="Times New Roman"/>
              </a:rPr>
              <a:t>	Changes </a:t>
            </a:r>
            <a:r>
              <a:rPr lang="en-US" sz="1800" b="1" dirty="0">
                <a:cs typeface="Times New Roman"/>
              </a:rPr>
              <a:t>AFTER Feasibility Study</a:t>
            </a:r>
          </a:p>
          <a:p>
            <a:pPr marL="0" indent="0">
              <a:buNone/>
            </a:pPr>
            <a:endParaRPr lang="en-US" sz="1800" dirty="0">
              <a:cs typeface="Times New Roman" panose="02020603050405020304" pitchFamily="18" charset="0"/>
            </a:endParaRPr>
          </a:p>
          <a:p>
            <a:r>
              <a:rPr lang="en-US" sz="1800" dirty="0">
                <a:latin typeface="Calisto MT" panose="02040603050505030304" pitchFamily="18" charset="0"/>
                <a:cs typeface="Times New Roman" panose="02020603050405020304" pitchFamily="18" charset="0"/>
              </a:rPr>
              <a:t>Due to time feasibility only trainees taken under condition.</a:t>
            </a:r>
          </a:p>
          <a:p>
            <a:r>
              <a:rPr lang="en-US" sz="1800" dirty="0">
                <a:latin typeface="Calisto MT" panose="02040603050505030304" pitchFamily="18" charset="0"/>
                <a:cs typeface="Times New Roman" panose="02020603050405020304" pitchFamily="18" charset="0"/>
              </a:rPr>
              <a:t>Frequency of monitoring is done monthly due to time constraint.</a:t>
            </a:r>
            <a:endParaRPr lang="en-IN" sz="2200" dirty="0">
              <a:latin typeface="Consolas" panose="020B0609020204030204" pitchFamily="49" charset="0"/>
              <a:cs typeface="Times New Roman" panose="02020603050405020304" pitchFamily="18" charset="0"/>
            </a:endParaRPr>
          </a:p>
        </p:txBody>
      </p:sp>
      <p:sp>
        <p:nvSpPr>
          <p:cNvPr id="6" name="TextBox 5"/>
          <p:cNvSpPr txBox="1"/>
          <p:nvPr/>
        </p:nvSpPr>
        <p:spPr>
          <a:xfrm flipH="1">
            <a:off x="4350055" y="802640"/>
            <a:ext cx="3392424" cy="461665"/>
          </a:xfrm>
          <a:prstGeom prst="rect">
            <a:avLst/>
          </a:prstGeom>
          <a:noFill/>
        </p:spPr>
        <p:txBody>
          <a:bodyPr wrap="square" lIns="91440" tIns="45720" rIns="91440" bIns="45720" rtlCol="0" anchor="t">
            <a:spAutoFit/>
          </a:bodyPr>
          <a:lstStyle/>
          <a:p>
            <a:endParaRPr lang="en-IN" sz="2400" b="1" dirty="0">
              <a:cs typeface="Times New Roman"/>
            </a:endParaRPr>
          </a:p>
        </p:txBody>
      </p:sp>
    </p:spTree>
    <p:extLst>
      <p:ext uri="{BB962C8B-B14F-4D97-AF65-F5344CB8AC3E}">
        <p14:creationId xmlns:p14="http://schemas.microsoft.com/office/powerpoint/2010/main" val="88512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700635" y="0"/>
            <a:ext cx="10691265" cy="1127930"/>
          </a:xfrm>
        </p:spPr>
        <p:txBody>
          <a:bodyPr/>
          <a:lstStyle/>
          <a:p>
            <a:pPr algn="ctr"/>
            <a:r>
              <a:rPr lang="en-US" dirty="0"/>
              <a:t>CURRICULUM PROGRESS MONITORING</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Calibri" panose="020F0502020204030204" pitchFamily="34" charset="0"/>
              <a:cs typeface="Times New Roman"/>
            </a:endParaRPr>
          </a:p>
          <a:p>
            <a:pPr marL="1371600" lvl="3" indent="0">
              <a:buNone/>
            </a:pPr>
            <a:r>
              <a:rPr lang="en-US" sz="1800" b="1" dirty="0">
                <a:latin typeface="Calisto MT"/>
                <a:ea typeface="Calibri" panose="020F0502020204030204" pitchFamily="34" charset="0"/>
                <a:cs typeface="Times New Roman"/>
              </a:rPr>
              <a:t>INITIAL PROPOSALS</a:t>
            </a:r>
            <a:endParaRPr lang="en-US" sz="1800" dirty="0">
              <a:ea typeface="+mn-lt"/>
              <a:cs typeface="+mn-lt"/>
            </a:endParaRPr>
          </a:p>
          <a:p>
            <a:pPr marL="1371600" lvl="3" indent="0">
              <a:buNone/>
            </a:pPr>
            <a:endParaRPr lang="en-IN" sz="1800" dirty="0">
              <a:latin typeface="Calisto MT"/>
              <a:ea typeface="Calibri" panose="020F0502020204030204" pitchFamily="34" charset="0"/>
              <a:cs typeface="Times New Roman"/>
            </a:endParaRPr>
          </a:p>
          <a:p>
            <a:r>
              <a:rPr lang="en-US" sz="1800" dirty="0">
                <a:effectLst/>
                <a:latin typeface="Calisto MT"/>
                <a:ea typeface="Calibri" panose="020F0502020204030204" pitchFamily="34" charset="0"/>
                <a:cs typeface="Times New Roman"/>
              </a:rPr>
              <a:t>Monitoring done for </a:t>
            </a:r>
            <a:r>
              <a:rPr lang="en-US" sz="1800" dirty="0">
                <a:latin typeface="Calisto MT"/>
                <a:ea typeface="Calibri" panose="020F0502020204030204" pitchFamily="34" charset="0"/>
                <a:cs typeface="Times New Roman"/>
              </a:rPr>
              <a:t>an ITI Trade.</a:t>
            </a:r>
            <a:endParaRPr lang="en-IN" sz="1800" dirty="0">
              <a:effectLst/>
              <a:latin typeface="Calisto MT"/>
              <a:ea typeface="Calibri" panose="020F0502020204030204" pitchFamily="34" charset="0"/>
              <a:cs typeface="Times New Roman"/>
            </a:endParaRPr>
          </a:p>
          <a:p>
            <a:r>
              <a:rPr lang="en-IN" sz="1800" dirty="0">
                <a:latin typeface="Calisto MT"/>
                <a:ea typeface="Calibri" panose="020F0502020204030204" pitchFamily="34" charset="0"/>
                <a:cs typeface="Times New Roman"/>
              </a:rPr>
              <a:t>It can</a:t>
            </a:r>
            <a:r>
              <a:rPr lang="en-IN" sz="1800" dirty="0">
                <a:effectLst/>
                <a:latin typeface="Calisto MT"/>
                <a:ea typeface="Calibri" panose="020F0502020204030204" pitchFamily="34" charset="0"/>
                <a:cs typeface="Times New Roman"/>
              </a:rPr>
              <a:t> </a:t>
            </a:r>
            <a:r>
              <a:rPr lang="en-IN" sz="1800" dirty="0">
                <a:latin typeface="Calisto MT"/>
                <a:ea typeface="Calibri" panose="020F0502020204030204" pitchFamily="34" charset="0"/>
                <a:cs typeface="Times New Roman"/>
              </a:rPr>
              <a:t>also </a:t>
            </a:r>
            <a:r>
              <a:rPr lang="en-IN" sz="1800" dirty="0">
                <a:effectLst/>
                <a:latin typeface="Calisto MT"/>
                <a:ea typeface="Calibri" panose="020F0502020204030204" pitchFamily="34" charset="0"/>
                <a:cs typeface="Times New Roman"/>
              </a:rPr>
              <a:t>be </a:t>
            </a:r>
            <a:r>
              <a:rPr lang="en-IN" sz="1800" dirty="0">
                <a:latin typeface="Calisto MT"/>
                <a:ea typeface="Calibri" panose="020F0502020204030204" pitchFamily="34" charset="0"/>
                <a:cs typeface="Times New Roman"/>
              </a:rPr>
              <a:t>done </a:t>
            </a:r>
            <a:r>
              <a:rPr lang="en-IN" sz="1800" dirty="0">
                <a:effectLst/>
                <a:latin typeface="Calisto MT"/>
                <a:ea typeface="Calibri" panose="020F0502020204030204" pitchFamily="34" charset="0"/>
                <a:cs typeface="Times New Roman"/>
              </a:rPr>
              <a:t>for Instructors.</a:t>
            </a:r>
          </a:p>
          <a:p>
            <a:r>
              <a:rPr lang="en-US" sz="1800" dirty="0">
                <a:latin typeface="Calisto MT"/>
                <a:ea typeface="Calibri" panose="020F0502020204030204" pitchFamily="34" charset="0"/>
                <a:cs typeface="Times New Roman"/>
              </a:rPr>
              <a:t>Frequency of monitoring can be daily, weekly or monthly.</a:t>
            </a:r>
          </a:p>
          <a:p>
            <a:r>
              <a:rPr lang="en-IN" sz="1800" dirty="0">
                <a:latin typeface="Calisto MT"/>
                <a:ea typeface="Calibri" panose="020F0502020204030204" pitchFamily="34" charset="0"/>
                <a:cs typeface="Times New Roman"/>
              </a:rPr>
              <a:t>Monitoring will be done Trade-wise and subject-wise (TT, TP, WCS, ED, ES)</a:t>
            </a:r>
            <a:endParaRPr lang="en-IN" sz="1800" dirty="0">
              <a:ea typeface="+mn-lt"/>
              <a:cs typeface="+mn-lt"/>
            </a:endParaRPr>
          </a:p>
          <a:p>
            <a:endParaRPr lang="en-IN" sz="1800" dirty="0">
              <a:latin typeface="Calisto MT"/>
              <a:ea typeface="Calibri" panose="020F0502020204030204" pitchFamily="34" charset="0"/>
              <a:cs typeface="Times New Roman"/>
            </a:endParaRPr>
          </a:p>
          <a:p>
            <a:pPr marL="0" indent="0">
              <a:buNone/>
            </a:pPr>
            <a:r>
              <a:rPr lang="en-IN" sz="1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100" dirty="0"/>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b="1" dirty="0">
                <a:latin typeface="Consolas"/>
                <a:cs typeface="Times New Roman"/>
              </a:rPr>
              <a:t>      </a:t>
            </a:r>
            <a:r>
              <a:rPr lang="en-US" b="1" dirty="0"/>
              <a:t>Changes AFTER Feasibility Study</a:t>
            </a:r>
            <a:endParaRPr lang="en-US" sz="1800" b="1" dirty="0">
              <a:cs typeface="Times New Roman" panose="02020603050405020304" pitchFamily="18" charset="0"/>
            </a:endParaRPr>
          </a:p>
          <a:p>
            <a:pPr>
              <a:buFont typeface="Arial"/>
              <a:buChar char="•"/>
            </a:pPr>
            <a:endParaRPr lang="en-US" sz="1800" dirty="0">
              <a:ea typeface="+mn-lt"/>
              <a:cs typeface="Times New Roman" panose="02020603050405020304" pitchFamily="18" charset="0"/>
            </a:endParaRPr>
          </a:p>
          <a:p>
            <a:pPr>
              <a:buFont typeface="Arial"/>
              <a:buChar char="•"/>
            </a:pPr>
            <a:r>
              <a:rPr lang="en-IN" sz="1800" dirty="0">
                <a:ea typeface="+mn-lt"/>
                <a:cs typeface="Times New Roman"/>
              </a:rPr>
              <a:t>Frequency of monitoring – weekly (four entries a month) due to time feasibility.</a:t>
            </a:r>
          </a:p>
        </p:txBody>
      </p:sp>
      <p:sp>
        <p:nvSpPr>
          <p:cNvPr id="6" name="TextBox 5"/>
          <p:cNvSpPr txBox="1"/>
          <p:nvPr/>
        </p:nvSpPr>
        <p:spPr>
          <a:xfrm flipH="1">
            <a:off x="3603490" y="802640"/>
            <a:ext cx="4645152" cy="461665"/>
          </a:xfrm>
          <a:prstGeom prst="rect">
            <a:avLst/>
          </a:prstGeom>
          <a:noFill/>
        </p:spPr>
        <p:txBody>
          <a:bodyPr wrap="square" lIns="91440" tIns="45720" rIns="91440" bIns="45720" rtlCol="0" anchor="t">
            <a:spAutoFit/>
          </a:bodyPr>
          <a:lstStyle/>
          <a:p>
            <a:endParaRPr lang="en-IN" sz="2400" b="1" dirty="0">
              <a:cs typeface="Times New Roman"/>
            </a:endParaRPr>
          </a:p>
        </p:txBody>
      </p:sp>
    </p:spTree>
    <p:extLst>
      <p:ext uri="{BB962C8B-B14F-4D97-AF65-F5344CB8AC3E}">
        <p14:creationId xmlns:p14="http://schemas.microsoft.com/office/powerpoint/2010/main" val="30981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542663" y="0"/>
            <a:ext cx="11122557" cy="1127930"/>
          </a:xfrm>
        </p:spPr>
        <p:txBody>
          <a:bodyPr>
            <a:noAutofit/>
          </a:bodyPr>
          <a:lstStyle/>
          <a:p>
            <a:pPr algn="ctr"/>
            <a:r>
              <a:rPr lang="en-US" sz="3600" dirty="0"/>
              <a:t>QUALITY MONITORING THROUGH ASSESSMENT</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Calibri" panose="020F0502020204030204" pitchFamily="34" charset="0"/>
              <a:cs typeface="Times New Roman"/>
            </a:endParaRPr>
          </a:p>
          <a:p>
            <a:pPr marL="1371600" lvl="3" indent="0">
              <a:buNone/>
            </a:pPr>
            <a:r>
              <a:rPr lang="en-US" sz="1800" b="1" dirty="0">
                <a:latin typeface="Calisto MT"/>
                <a:ea typeface="Calibri" panose="020F0502020204030204" pitchFamily="34" charset="0"/>
                <a:cs typeface="Times New Roman"/>
              </a:rPr>
              <a:t>INITIAL PROPOSALS</a:t>
            </a:r>
          </a:p>
          <a:p>
            <a:pPr marL="1371600" lvl="3" indent="0">
              <a:buNone/>
            </a:pPr>
            <a:endParaRPr lang="en-US" sz="1800" dirty="0">
              <a:ea typeface="+mn-lt"/>
              <a:cs typeface="+mn-lt"/>
            </a:endParaRPr>
          </a:p>
          <a:p>
            <a:r>
              <a:rPr lang="en-IN" sz="1800" dirty="0">
                <a:cs typeface="Times New Roman"/>
              </a:rPr>
              <a:t>Evaluation done through uploaded marks.</a:t>
            </a:r>
            <a:endParaRPr lang="en-IN" sz="1800" dirty="0"/>
          </a:p>
          <a:p>
            <a:r>
              <a:rPr lang="en-IN" sz="1800" dirty="0">
                <a:ea typeface="Calibri" panose="020F0502020204030204" pitchFamily="34" charset="0"/>
                <a:cs typeface="Times New Roman"/>
              </a:rPr>
              <a:t>Monthly assessment will be conducted by ITIs for their trainees</a:t>
            </a:r>
          </a:p>
          <a:p>
            <a:r>
              <a:rPr lang="en-IN" sz="1800" dirty="0">
                <a:ea typeface="Calibri" panose="020F0502020204030204" pitchFamily="34" charset="0"/>
                <a:cs typeface="Times New Roman"/>
              </a:rPr>
              <a:t>Frequency of monitoring – component-wise, monthly (once a month) as per monthly assessment</a:t>
            </a:r>
          </a:p>
          <a:p>
            <a:r>
              <a:rPr lang="en-IN" sz="1800" dirty="0">
                <a:ea typeface="Calibri" panose="020F0502020204030204" pitchFamily="34" charset="0"/>
                <a:cs typeface="Times New Roman"/>
              </a:rPr>
              <a:t>Monitoring will be done Trade-wise and subject-wise (TT, TP, WCS, ED, ES)</a:t>
            </a:r>
            <a:endParaRPr lang="en-IN" sz="1800" dirty="0">
              <a:latin typeface="Calisto MT"/>
              <a:ea typeface="Calibri" panose="020F0502020204030204" pitchFamily="34" charset="0"/>
              <a:cs typeface="Times New Roman"/>
            </a:endParaRPr>
          </a:p>
          <a:p>
            <a:pPr marL="0" indent="0">
              <a:buNone/>
            </a:pPr>
            <a:r>
              <a:rPr lang="en-IN" sz="1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100" dirty="0"/>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		  </a:t>
            </a:r>
            <a:r>
              <a:rPr lang="en-US" sz="1800" b="1" dirty="0">
                <a:cs typeface="Times New Roman"/>
              </a:rPr>
              <a:t>AFTER</a:t>
            </a:r>
          </a:p>
          <a:p>
            <a:pPr marL="0" indent="0">
              <a:buNone/>
            </a:pPr>
            <a:endParaRPr lang="en-US" sz="1800" b="1" dirty="0">
              <a:cs typeface="Times New Roman"/>
            </a:endParaRPr>
          </a:p>
          <a:p>
            <a:r>
              <a:rPr lang="en-IN" sz="1800" dirty="0">
                <a:ea typeface="Calibri" panose="020F0502020204030204" pitchFamily="34" charset="0"/>
                <a:cs typeface="Times New Roman"/>
              </a:rPr>
              <a:t>Frequency of monitoring – monthly (once a month) as per monthly assessment</a:t>
            </a:r>
            <a:endParaRPr lang="en-IN" sz="1800" dirty="0">
              <a:ea typeface="+mn-lt"/>
              <a:cs typeface="+mn-lt"/>
            </a:endParaRPr>
          </a:p>
        </p:txBody>
      </p:sp>
      <p:sp>
        <p:nvSpPr>
          <p:cNvPr id="6" name="TextBox 5"/>
          <p:cNvSpPr txBox="1"/>
          <p:nvPr/>
        </p:nvSpPr>
        <p:spPr>
          <a:xfrm flipH="1">
            <a:off x="3202860" y="802640"/>
            <a:ext cx="5686814" cy="461665"/>
          </a:xfrm>
          <a:prstGeom prst="rect">
            <a:avLst/>
          </a:prstGeom>
          <a:noFill/>
        </p:spPr>
        <p:txBody>
          <a:bodyPr wrap="square" lIns="91440" tIns="45720" rIns="91440" bIns="45720" rtlCol="0" anchor="t">
            <a:spAutoFit/>
          </a:bodyPr>
          <a:lstStyle/>
          <a:p>
            <a:endParaRPr lang="en-IN" sz="2400" b="1" dirty="0">
              <a:cs typeface="Times New Roman"/>
            </a:endParaRPr>
          </a:p>
        </p:txBody>
      </p:sp>
    </p:spTree>
    <p:extLst>
      <p:ext uri="{BB962C8B-B14F-4D97-AF65-F5344CB8AC3E}">
        <p14:creationId xmlns:p14="http://schemas.microsoft.com/office/powerpoint/2010/main" val="3053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700635" y="0"/>
            <a:ext cx="10691265" cy="1127930"/>
          </a:xfrm>
        </p:spPr>
        <p:txBody>
          <a:bodyPr/>
          <a:lstStyle/>
          <a:p>
            <a:pPr algn="ctr"/>
            <a:r>
              <a:rPr lang="en-US" dirty="0"/>
              <a:t>TEACHING AIDS MONITORING</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mn-lt"/>
              <a:cs typeface="Times New Roman"/>
            </a:endParaRPr>
          </a:p>
          <a:p>
            <a:pPr marL="1371600" lvl="3" indent="0">
              <a:buNone/>
            </a:pPr>
            <a:r>
              <a:rPr lang="en-US" sz="1800" b="1" dirty="0">
                <a:latin typeface="Calisto MT"/>
                <a:ea typeface="+mn-lt"/>
                <a:cs typeface="Times New Roman"/>
              </a:rPr>
              <a:t> INITIAL PROPOSALS</a:t>
            </a:r>
            <a:endParaRPr lang="en-US" sz="1800" dirty="0">
              <a:ea typeface="+mn-lt"/>
              <a:cs typeface="+mn-lt"/>
            </a:endParaRPr>
          </a:p>
          <a:p>
            <a:pPr marL="1371600" lvl="3" indent="0">
              <a:buNone/>
            </a:pPr>
            <a:endParaRPr lang="en-IN" sz="1800" dirty="0">
              <a:latin typeface="Calisto MT"/>
              <a:ea typeface="Calibri" panose="020F0502020204030204" pitchFamily="34" charset="0"/>
              <a:cs typeface="Times New Roman"/>
            </a:endParaRPr>
          </a:p>
          <a:p>
            <a:pPr>
              <a:buFont typeface="Arial"/>
              <a:buChar char="•"/>
            </a:pPr>
            <a:r>
              <a:rPr lang="en-IN" sz="1800" dirty="0">
                <a:ea typeface="+mn-lt"/>
                <a:cs typeface="Times New Roman"/>
              </a:rPr>
              <a:t>Monitoring will be done for various modern teaching aids</a:t>
            </a:r>
          </a:p>
          <a:p>
            <a:pPr>
              <a:buFont typeface="Arial"/>
              <a:buChar char="•"/>
            </a:pPr>
            <a:r>
              <a:rPr lang="en-IN" sz="1800" dirty="0">
                <a:ea typeface="+mn-lt"/>
                <a:cs typeface="Times New Roman"/>
              </a:rPr>
              <a:t>Data will be updated through YES/NO entries indicating availability of each teaching aid</a:t>
            </a:r>
            <a:endParaRPr lang="en-IN" sz="1800" dirty="0"/>
          </a:p>
          <a:p>
            <a:pPr>
              <a:buFont typeface="Arial"/>
              <a:buChar char="•"/>
            </a:pPr>
            <a:r>
              <a:rPr lang="en-IN" sz="1800" dirty="0">
                <a:ea typeface="+mn-lt"/>
                <a:cs typeface="Times New Roman"/>
              </a:rPr>
              <a:t>Frequency of monitoring –monthly, half-yearly &amp; annually.</a:t>
            </a:r>
          </a:p>
          <a:p>
            <a:pPr>
              <a:buFont typeface="Arial"/>
              <a:buChar char="•"/>
            </a:pPr>
            <a:r>
              <a:rPr lang="en-IN" sz="1800" dirty="0">
                <a:cs typeface="Times New Roman"/>
              </a:rPr>
              <a:t>Monitoring will be done ITI wise, since most classrooms use similar teaching aids</a:t>
            </a:r>
          </a:p>
          <a:p>
            <a:pPr marL="0" indent="0">
              <a:buNone/>
            </a:pPr>
            <a:r>
              <a:rPr lang="en-IN" sz="1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100" dirty="0"/>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b="1" dirty="0">
                <a:latin typeface="Consolas"/>
                <a:cs typeface="Times New Roman"/>
              </a:rPr>
              <a:t>	Changes </a:t>
            </a:r>
            <a:r>
              <a:rPr lang="en-US" sz="1800" b="1" dirty="0">
                <a:cs typeface="Times New Roman"/>
              </a:rPr>
              <a:t>AFTER Feasibility Study</a:t>
            </a:r>
          </a:p>
          <a:p>
            <a:pPr marL="0" indent="0">
              <a:buNone/>
            </a:pPr>
            <a:endParaRPr lang="en-US" sz="1800" dirty="0">
              <a:cs typeface="Times New Roman" panose="02020603050405020304" pitchFamily="18" charset="0"/>
            </a:endParaRPr>
          </a:p>
          <a:p>
            <a:pPr>
              <a:buFont typeface="Arial"/>
              <a:buChar char="•"/>
            </a:pPr>
            <a:r>
              <a:rPr lang="en-IN" sz="1800" dirty="0">
                <a:ea typeface="+mn-lt"/>
                <a:cs typeface="Times New Roman"/>
              </a:rPr>
              <a:t>Frequency of monitoring – monthly (once a month).</a:t>
            </a:r>
          </a:p>
          <a:p>
            <a:pPr>
              <a:buFont typeface="Arial"/>
              <a:buChar char="•"/>
            </a:pPr>
            <a:r>
              <a:rPr lang="en-US" sz="1800" dirty="0">
                <a:cs typeface="Calibri"/>
              </a:rPr>
              <a:t>To maintain the uniformity of the report submission, the frequency is set to monthly submission.</a:t>
            </a:r>
          </a:p>
        </p:txBody>
      </p:sp>
      <p:sp>
        <p:nvSpPr>
          <p:cNvPr id="6" name="TextBox 5"/>
          <p:cNvSpPr txBox="1"/>
          <p:nvPr/>
        </p:nvSpPr>
        <p:spPr>
          <a:xfrm flipH="1">
            <a:off x="4136401" y="828040"/>
            <a:ext cx="3819732" cy="461665"/>
          </a:xfrm>
          <a:prstGeom prst="rect">
            <a:avLst/>
          </a:prstGeom>
          <a:noFill/>
        </p:spPr>
        <p:txBody>
          <a:bodyPr wrap="square" lIns="91440" tIns="45720" rIns="91440" bIns="45720" rtlCol="0" anchor="t">
            <a:spAutoFit/>
          </a:bodyPr>
          <a:lstStyle/>
          <a:p>
            <a:endParaRPr lang="en-IN" sz="2400" b="1" dirty="0">
              <a:ea typeface="+mn-lt"/>
              <a:cs typeface="Times New Roman"/>
            </a:endParaRPr>
          </a:p>
        </p:txBody>
      </p:sp>
    </p:spTree>
    <p:extLst>
      <p:ext uri="{BB962C8B-B14F-4D97-AF65-F5344CB8AC3E}">
        <p14:creationId xmlns:p14="http://schemas.microsoft.com/office/powerpoint/2010/main" val="142927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700635" y="0"/>
            <a:ext cx="10691265" cy="1127930"/>
          </a:xfrm>
        </p:spPr>
        <p:txBody>
          <a:bodyPr/>
          <a:lstStyle/>
          <a:p>
            <a:pPr algn="ctr"/>
            <a:r>
              <a:rPr lang="en-US" dirty="0"/>
              <a:t>PLACEMENT MONITORING</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Calibri" panose="020F0502020204030204" pitchFamily="34" charset="0"/>
              <a:cs typeface="Times New Roman"/>
            </a:endParaRPr>
          </a:p>
          <a:p>
            <a:pPr marL="1371600" lvl="3" indent="0">
              <a:buNone/>
            </a:pPr>
            <a:r>
              <a:rPr lang="en-US" sz="1800" dirty="0">
                <a:latin typeface="Calisto MT"/>
                <a:ea typeface="Calibri" panose="020F0502020204030204" pitchFamily="34" charset="0"/>
                <a:cs typeface="Times New Roman"/>
              </a:rPr>
              <a:t>	</a:t>
            </a:r>
            <a:r>
              <a:rPr lang="en-US" sz="1800" b="1" dirty="0">
                <a:latin typeface="Calisto MT"/>
                <a:ea typeface="Calibri" panose="020F0502020204030204" pitchFamily="34" charset="0"/>
                <a:cs typeface="Times New Roman"/>
              </a:rPr>
              <a:t>INITIAL PROPOSALS</a:t>
            </a:r>
            <a:endParaRPr lang="en-US" sz="1800" dirty="0">
              <a:ea typeface="+mn-lt"/>
              <a:cs typeface="+mn-lt"/>
            </a:endParaRPr>
          </a:p>
          <a:p>
            <a:pPr marL="1371600" lvl="3" indent="0">
              <a:buNone/>
            </a:pPr>
            <a:endParaRPr lang="en-IN" sz="1800" dirty="0">
              <a:latin typeface="Calisto MT"/>
              <a:ea typeface="Calibri" panose="020F0502020204030204" pitchFamily="34" charset="0"/>
              <a:cs typeface="Times New Roman"/>
            </a:endParaRPr>
          </a:p>
          <a:p>
            <a:r>
              <a:rPr lang="en-IN" sz="1800" dirty="0">
                <a:cs typeface="Times New Roman"/>
              </a:rPr>
              <a:t>Data from the last 3 years to be monitored for</a:t>
            </a:r>
            <a:endParaRPr lang="en-IN" dirty="0">
              <a:ea typeface="Calibri" panose="020F0502020204030204" pitchFamily="34" charset="0"/>
              <a:cs typeface="Times New Roman"/>
            </a:endParaRPr>
          </a:p>
          <a:p>
            <a:pPr marL="800100" lvl="1" indent="-342900">
              <a:buAutoNum type="alphaLcParenR"/>
            </a:pPr>
            <a:r>
              <a:rPr lang="en-IN" sz="1600" dirty="0">
                <a:ea typeface="Calibri" panose="020F0502020204030204" pitchFamily="34" charset="0"/>
                <a:cs typeface="Times New Roman"/>
              </a:rPr>
              <a:t>Average percentage of placement among graduates</a:t>
            </a:r>
          </a:p>
          <a:p>
            <a:pPr marL="800100" lvl="1" indent="-342900">
              <a:buAutoNum type="alphaLcParenR"/>
            </a:pPr>
            <a:r>
              <a:rPr lang="en-IN" sz="1600" dirty="0">
                <a:ea typeface="Calibri" panose="020F0502020204030204" pitchFamily="34" charset="0"/>
                <a:cs typeface="Times New Roman"/>
              </a:rPr>
              <a:t>Average salary among graduates</a:t>
            </a:r>
          </a:p>
          <a:p>
            <a:r>
              <a:rPr lang="en-IN" sz="1800" dirty="0">
                <a:ea typeface="Calibri" panose="020F0502020204030204" pitchFamily="34" charset="0"/>
                <a:cs typeface="Times New Roman"/>
              </a:rPr>
              <a:t>Frequency of monitoring – monthly, half-</a:t>
            </a:r>
            <a:r>
              <a:rPr lang="en-IN" sz="1800" dirty="0" err="1">
                <a:ea typeface="Calibri" panose="020F0502020204030204" pitchFamily="34" charset="0"/>
                <a:cs typeface="Times New Roman"/>
              </a:rPr>
              <a:t>yarly</a:t>
            </a:r>
            <a:r>
              <a:rPr lang="en-IN" sz="1800" dirty="0">
                <a:ea typeface="Calibri" panose="020F0502020204030204" pitchFamily="34" charset="0"/>
                <a:cs typeface="Times New Roman"/>
              </a:rPr>
              <a:t> &amp; annually (once a year).</a:t>
            </a:r>
          </a:p>
          <a:p>
            <a:r>
              <a:rPr lang="en-IN" sz="1800" dirty="0">
                <a:ea typeface="Calibri" panose="020F0502020204030204" pitchFamily="34" charset="0"/>
                <a:cs typeface="Times New Roman"/>
              </a:rPr>
              <a:t>Monitoring will be done Trade-wise and subject-wise (TT, TP, WCS, ED, ES)</a:t>
            </a:r>
            <a:endParaRPr lang="en-IN" sz="1800" dirty="0">
              <a:ea typeface="+mn-lt"/>
              <a:cs typeface="+mn-lt"/>
            </a:endParaRPr>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b="1" dirty="0">
                <a:latin typeface="Consolas"/>
                <a:cs typeface="Times New Roman"/>
              </a:rPr>
              <a:t>      </a:t>
            </a:r>
            <a:r>
              <a:rPr lang="en-US" b="1" dirty="0"/>
              <a:t>Changes AFTER Feasibility Study</a:t>
            </a:r>
          </a:p>
          <a:p>
            <a:pPr marL="0" indent="0">
              <a:buNone/>
            </a:pPr>
            <a:endParaRPr lang="en-US" sz="1800" dirty="0">
              <a:cs typeface="Times New Roman" panose="02020603050405020304" pitchFamily="18" charset="0"/>
            </a:endParaRPr>
          </a:p>
          <a:p>
            <a:r>
              <a:rPr lang="en-US" sz="1800" dirty="0">
                <a:ea typeface="+mn-lt"/>
                <a:cs typeface="Times New Roman"/>
              </a:rPr>
              <a:t>All the module requirements are feasible.</a:t>
            </a:r>
            <a:r>
              <a:rPr lang="en-US" sz="1800" dirty="0">
                <a:cs typeface="Calibri"/>
              </a:rPr>
              <a:t> </a:t>
            </a:r>
          </a:p>
          <a:p>
            <a:r>
              <a:rPr lang="en-US" sz="1800" dirty="0">
                <a:cs typeface="Calibri"/>
              </a:rPr>
              <a:t>To maintain the uniformity of the report submission, the frequency is set to monthly submission.</a:t>
            </a:r>
          </a:p>
          <a:p>
            <a:endParaRPr lang="en-IN" sz="1800" dirty="0">
              <a:ea typeface="+mn-lt"/>
              <a:cs typeface="+mn-lt"/>
            </a:endParaRPr>
          </a:p>
        </p:txBody>
      </p:sp>
      <p:sp>
        <p:nvSpPr>
          <p:cNvPr id="6" name="TextBox 5"/>
          <p:cNvSpPr txBox="1"/>
          <p:nvPr/>
        </p:nvSpPr>
        <p:spPr>
          <a:xfrm flipH="1">
            <a:off x="4443151" y="802640"/>
            <a:ext cx="3206231" cy="461665"/>
          </a:xfrm>
          <a:prstGeom prst="rect">
            <a:avLst/>
          </a:prstGeom>
          <a:noFill/>
        </p:spPr>
        <p:txBody>
          <a:bodyPr wrap="square" lIns="91440" tIns="45720" rIns="91440" bIns="45720" rtlCol="0" anchor="t">
            <a:spAutoFit/>
          </a:bodyPr>
          <a:lstStyle/>
          <a:p>
            <a:endParaRPr lang="en-IN" sz="2400" b="1" dirty="0">
              <a:cs typeface="Times New Roman"/>
            </a:endParaRPr>
          </a:p>
        </p:txBody>
      </p:sp>
    </p:spTree>
    <p:extLst>
      <p:ext uri="{BB962C8B-B14F-4D97-AF65-F5344CB8AC3E}">
        <p14:creationId xmlns:p14="http://schemas.microsoft.com/office/powerpoint/2010/main" val="86932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E9A5-08BF-4C7B-99F7-B34D7DE50DBB}"/>
              </a:ext>
            </a:extLst>
          </p:cNvPr>
          <p:cNvSpPr>
            <a:spLocks noGrp="1"/>
          </p:cNvSpPr>
          <p:nvPr>
            <p:ph type="title"/>
          </p:nvPr>
        </p:nvSpPr>
        <p:spPr>
          <a:xfrm>
            <a:off x="700635" y="0"/>
            <a:ext cx="10691265" cy="1127930"/>
          </a:xfrm>
        </p:spPr>
        <p:txBody>
          <a:bodyPr/>
          <a:lstStyle/>
          <a:p>
            <a:pPr algn="ctr"/>
            <a:r>
              <a:rPr lang="en-US" dirty="0"/>
              <a:t>STUDENT FEEDBACK</a:t>
            </a:r>
          </a:p>
        </p:txBody>
      </p:sp>
      <p:sp>
        <p:nvSpPr>
          <p:cNvPr id="3" name="Content Placeholder 2">
            <a:extLst>
              <a:ext uri="{FF2B5EF4-FFF2-40B4-BE49-F238E27FC236}">
                <a16:creationId xmlns:a16="http://schemas.microsoft.com/office/drawing/2014/main" id="{2343C3AE-E9C1-4A1F-AFA1-248380187EE8}"/>
              </a:ext>
            </a:extLst>
          </p:cNvPr>
          <p:cNvSpPr>
            <a:spLocks noGrp="1"/>
          </p:cNvSpPr>
          <p:nvPr>
            <p:ph sz="half" idx="1"/>
          </p:nvPr>
        </p:nvSpPr>
        <p:spPr>
          <a:xfrm>
            <a:off x="542663" y="802640"/>
            <a:ext cx="5304417" cy="5854291"/>
          </a:xfrm>
        </p:spPr>
        <p:txBody>
          <a:bodyPr vert="horz" lIns="91440" tIns="45720" rIns="91440" bIns="45720" rtlCol="0" anchor="t">
            <a:noAutofit/>
          </a:bodyPr>
          <a:lstStyle/>
          <a:p>
            <a:pPr marL="1371600" lvl="3" indent="0">
              <a:buNone/>
            </a:pPr>
            <a:endParaRPr lang="en-US" sz="1800" dirty="0">
              <a:latin typeface="Calisto MT"/>
              <a:ea typeface="Calibri" panose="020F0502020204030204" pitchFamily="34" charset="0"/>
              <a:cs typeface="Times New Roman"/>
            </a:endParaRPr>
          </a:p>
          <a:p>
            <a:pPr marL="1371600" lvl="3" indent="0">
              <a:buNone/>
            </a:pPr>
            <a:r>
              <a:rPr lang="en-US" sz="1800" dirty="0">
                <a:latin typeface="Calisto MT"/>
                <a:ea typeface="Calibri" panose="020F0502020204030204" pitchFamily="34" charset="0"/>
                <a:cs typeface="Times New Roman"/>
              </a:rPr>
              <a:t>	</a:t>
            </a:r>
            <a:r>
              <a:rPr lang="en-US" sz="1800" b="1" dirty="0">
                <a:latin typeface="Calisto MT"/>
                <a:ea typeface="Calibri" panose="020F0502020204030204" pitchFamily="34" charset="0"/>
                <a:cs typeface="Times New Roman"/>
              </a:rPr>
              <a:t>INITIAL PROPOSALS</a:t>
            </a:r>
            <a:endParaRPr lang="en-US" sz="1800" dirty="0">
              <a:ea typeface="+mn-lt"/>
              <a:cs typeface="+mn-lt"/>
            </a:endParaRPr>
          </a:p>
          <a:p>
            <a:pPr marL="1371600" lvl="3" indent="0">
              <a:buNone/>
            </a:pPr>
            <a:endParaRPr lang="en-IN" sz="1800" dirty="0">
              <a:latin typeface="Calisto MT"/>
              <a:ea typeface="Calibri" panose="020F0502020204030204" pitchFamily="34" charset="0"/>
              <a:cs typeface="Times New Roman"/>
            </a:endParaRPr>
          </a:p>
          <a:p>
            <a:pPr>
              <a:buFont typeface="Arial"/>
              <a:buChar char="•"/>
            </a:pPr>
            <a:r>
              <a:rPr lang="en-IN" sz="1800" dirty="0">
                <a:ea typeface="+mn-lt"/>
                <a:cs typeface="Times New Roman"/>
              </a:rPr>
              <a:t>As the name suggests, feedback will be taken from students about the instructors and institutes</a:t>
            </a:r>
            <a:endParaRPr lang="en-IN" sz="1800" dirty="0">
              <a:cs typeface="Times New Roman"/>
            </a:endParaRPr>
          </a:p>
          <a:p>
            <a:pPr>
              <a:buFont typeface="Arial"/>
              <a:buChar char="•"/>
            </a:pPr>
            <a:r>
              <a:rPr lang="en-IN" sz="1800" dirty="0">
                <a:ea typeface="+mn-lt"/>
                <a:cs typeface="Times New Roman"/>
              </a:rPr>
              <a:t>Frequency of monitoring – monthly (once a month)</a:t>
            </a:r>
          </a:p>
          <a:p>
            <a:pPr>
              <a:buFont typeface="Arial"/>
              <a:buChar char="•"/>
            </a:pPr>
            <a:r>
              <a:rPr lang="en-IN" sz="1800" dirty="0">
                <a:cs typeface="Times New Roman"/>
              </a:rPr>
              <a:t>Monitoring will be done ITI wise, with individual data input from each student</a:t>
            </a:r>
          </a:p>
          <a:p>
            <a:pPr>
              <a:buFont typeface="Arial"/>
              <a:buChar char="•"/>
            </a:pPr>
            <a:r>
              <a:rPr lang="en-IN" sz="1800" dirty="0">
                <a:cs typeface="Times New Roman"/>
              </a:rPr>
              <a:t>This module is currently placed on halt due to time constraints</a:t>
            </a:r>
            <a:r>
              <a:rPr lang="en-IN" sz="1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100" dirty="0"/>
          </a:p>
        </p:txBody>
      </p:sp>
      <p:sp>
        <p:nvSpPr>
          <p:cNvPr id="4" name="Content Placeholder 3">
            <a:extLst>
              <a:ext uri="{FF2B5EF4-FFF2-40B4-BE49-F238E27FC236}">
                <a16:creationId xmlns:a16="http://schemas.microsoft.com/office/drawing/2014/main" id="{5B46DC02-F9DA-4B69-A8A1-84D6F639F012}"/>
              </a:ext>
            </a:extLst>
          </p:cNvPr>
          <p:cNvSpPr>
            <a:spLocks noGrp="1"/>
          </p:cNvSpPr>
          <p:nvPr>
            <p:ph sz="half" idx="2"/>
          </p:nvPr>
        </p:nvSpPr>
        <p:spPr>
          <a:xfrm>
            <a:off x="6005052" y="802640"/>
            <a:ext cx="5219700" cy="5181600"/>
          </a:xfrm>
        </p:spPr>
        <p:txBody>
          <a:bodyPr vert="horz" lIns="91440" tIns="45720" rIns="91440" bIns="45720" rtlCol="0" anchor="t">
            <a:normAutofit/>
          </a:bodyPr>
          <a:lstStyle/>
          <a:p>
            <a:pPr marL="0" indent="0">
              <a:buNone/>
            </a:pPr>
            <a:endParaRPr lang="en-US" sz="1800" dirty="0">
              <a:cs typeface="Times New Roman" panose="02020603050405020304" pitchFamily="18" charset="0"/>
            </a:endParaRPr>
          </a:p>
          <a:p>
            <a:pPr marL="0" indent="0">
              <a:buNone/>
            </a:pPr>
            <a:r>
              <a:rPr lang="en-US" sz="1800" b="1" dirty="0">
                <a:latin typeface="Consolas"/>
                <a:cs typeface="Times New Roman"/>
              </a:rPr>
              <a:t>      </a:t>
            </a:r>
            <a:r>
              <a:rPr lang="en-US" b="1" dirty="0"/>
              <a:t>Changes AFTER Feasibility Study</a:t>
            </a:r>
            <a:endParaRPr lang="en-US" sz="1800" b="1" dirty="0">
              <a:cs typeface="Times New Roman" panose="02020603050405020304" pitchFamily="18" charset="0"/>
            </a:endParaRPr>
          </a:p>
          <a:p>
            <a:pPr>
              <a:buFont typeface="Arial"/>
              <a:buChar char="•"/>
            </a:pPr>
            <a:endParaRPr lang="en-US" sz="1800" dirty="0">
              <a:ea typeface="+mn-lt"/>
              <a:cs typeface="Times New Roman" panose="02020603050405020304" pitchFamily="18" charset="0"/>
            </a:endParaRPr>
          </a:p>
          <a:p>
            <a:pPr>
              <a:buFont typeface="Arial"/>
              <a:buChar char="•"/>
            </a:pPr>
            <a:r>
              <a:rPr lang="en-US" sz="1800" dirty="0">
                <a:ea typeface="+mn-lt"/>
                <a:cs typeface="Times New Roman" panose="02020603050405020304" pitchFamily="18" charset="0"/>
              </a:rPr>
              <a:t>Feedback requires a new user namely student.</a:t>
            </a:r>
          </a:p>
          <a:p>
            <a:pPr>
              <a:buFont typeface="Arial"/>
              <a:buChar char="•"/>
            </a:pPr>
            <a:r>
              <a:rPr lang="en-US" sz="1800" dirty="0">
                <a:ea typeface="+mn-lt"/>
                <a:cs typeface="Times New Roman" panose="02020603050405020304" pitchFamily="18" charset="0"/>
              </a:rPr>
              <a:t>Requires a new interface.</a:t>
            </a:r>
          </a:p>
          <a:p>
            <a:pPr>
              <a:buFont typeface="Arial"/>
              <a:buChar char="•"/>
            </a:pPr>
            <a:r>
              <a:rPr lang="en-US" sz="1800" dirty="0">
                <a:ea typeface="+mn-lt"/>
                <a:cs typeface="Times New Roman" panose="02020603050405020304" pitchFamily="18" charset="0"/>
              </a:rPr>
              <a:t>Ruled out due to time feasibility.</a:t>
            </a:r>
          </a:p>
        </p:txBody>
      </p:sp>
      <p:sp>
        <p:nvSpPr>
          <p:cNvPr id="6" name="TextBox 5"/>
          <p:cNvSpPr txBox="1"/>
          <p:nvPr/>
        </p:nvSpPr>
        <p:spPr>
          <a:xfrm flipH="1">
            <a:off x="4767763" y="802640"/>
            <a:ext cx="2557007" cy="461665"/>
          </a:xfrm>
          <a:prstGeom prst="rect">
            <a:avLst/>
          </a:prstGeom>
          <a:noFill/>
        </p:spPr>
        <p:txBody>
          <a:bodyPr wrap="square" lIns="91440" tIns="45720" rIns="91440" bIns="45720" rtlCol="0" anchor="t">
            <a:spAutoFit/>
          </a:bodyPr>
          <a:lstStyle/>
          <a:p>
            <a:endParaRPr lang="en-IN" sz="2400" b="1" dirty="0">
              <a:ea typeface="+mn-lt"/>
              <a:cs typeface="Times New Roman"/>
            </a:endParaRPr>
          </a:p>
        </p:txBody>
      </p:sp>
    </p:spTree>
    <p:extLst>
      <p:ext uri="{BB962C8B-B14F-4D97-AF65-F5344CB8AC3E}">
        <p14:creationId xmlns:p14="http://schemas.microsoft.com/office/powerpoint/2010/main" val="40430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909D-A833-47C9-9088-6DD7426A3424}"/>
              </a:ext>
            </a:extLst>
          </p:cNvPr>
          <p:cNvSpPr>
            <a:spLocks noGrp="1"/>
          </p:cNvSpPr>
          <p:nvPr>
            <p:ph type="title"/>
          </p:nvPr>
        </p:nvSpPr>
        <p:spPr>
          <a:xfrm>
            <a:off x="389735" y="2427465"/>
            <a:ext cx="2630220" cy="2004787"/>
          </a:xfrm>
        </p:spPr>
        <p:txBody>
          <a:bodyPr>
            <a:normAutofit/>
          </a:bodyPr>
          <a:lstStyle/>
          <a:p>
            <a:r>
              <a:rPr lang="en-US" sz="2800" dirty="0"/>
              <a:t>Feasibility Study </a:t>
            </a:r>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908004-13D7-4006-A110-39F09C8A2412}"/>
              </a:ext>
            </a:extLst>
          </p:cNvPr>
          <p:cNvSpPr>
            <a:spLocks noGrp="1"/>
          </p:cNvSpPr>
          <p:nvPr>
            <p:ph idx="1"/>
          </p:nvPr>
        </p:nvSpPr>
        <p:spPr>
          <a:xfrm>
            <a:off x="3871527" y="1097858"/>
            <a:ext cx="7518024" cy="4909807"/>
          </a:xfrm>
        </p:spPr>
        <p:txBody>
          <a:bodyPr vert="horz" lIns="91440" tIns="45720" rIns="91440" bIns="45720" rtlCol="0" anchor="t">
            <a:normAutofit/>
          </a:bodyPr>
          <a:lstStyle/>
          <a:p>
            <a:pPr>
              <a:lnSpc>
                <a:spcPct val="110000"/>
              </a:lnSpc>
              <a:buFont typeface="Wingdings" panose="05000000000000000000" pitchFamily="2" charset="2"/>
              <a:buChar char="Ø"/>
            </a:pPr>
            <a:r>
              <a:rPr lang="en-US" sz="1600" dirty="0"/>
              <a:t>Out of several parameters for monitoring that were originally considered, five were determined to be objective enough to design data gathering modules for: Attendance Monitoring, Curriculum Progress Monitoring, Quality Monitoring via Assessment, Teaching/Learning Aids Monitoring, and Placement Monitoring. </a:t>
            </a:r>
          </a:p>
          <a:p>
            <a:pPr>
              <a:lnSpc>
                <a:spcPct val="110000"/>
              </a:lnSpc>
              <a:buFont typeface="Wingdings" panose="05000000000000000000" pitchFamily="2" charset="2"/>
              <a:buChar char="Ø"/>
            </a:pPr>
            <a:endParaRPr lang="en-US" sz="1600" dirty="0"/>
          </a:p>
          <a:p>
            <a:pPr>
              <a:lnSpc>
                <a:spcPct val="110000"/>
              </a:lnSpc>
              <a:buFont typeface="Wingdings" panose="05000000000000000000" pitchFamily="2" charset="2"/>
              <a:buChar char="Ø"/>
            </a:pPr>
            <a:r>
              <a:rPr lang="en-US" sz="1600" dirty="0"/>
              <a:t>A student feedback module was considered but is currently placed on halt due to time constraints. It may be implemented time permitting, but it is not being slated for development right now.</a:t>
            </a:r>
          </a:p>
          <a:p>
            <a:pPr>
              <a:lnSpc>
                <a:spcPct val="110000"/>
              </a:lnSpc>
              <a:buFont typeface="Wingdings" panose="05000000000000000000" pitchFamily="2" charset="2"/>
              <a:buChar char="Ø"/>
            </a:pPr>
            <a:endParaRPr lang="en-IN" sz="1600" dirty="0"/>
          </a:p>
          <a:p>
            <a:pPr>
              <a:lnSpc>
                <a:spcPct val="110000"/>
              </a:lnSpc>
              <a:buFont typeface="Wingdings" panose="05000000000000000000" pitchFamily="2" charset="2"/>
              <a:buChar char="Ø"/>
            </a:pPr>
            <a:r>
              <a:rPr lang="en-US" sz="1600" dirty="0"/>
              <a:t>Finally for all the modules the frequency of monitoring is decided as monthly (once a month).</a:t>
            </a:r>
          </a:p>
        </p:txBody>
      </p:sp>
    </p:spTree>
    <p:extLst>
      <p:ext uri="{BB962C8B-B14F-4D97-AF65-F5344CB8AC3E}">
        <p14:creationId xmlns:p14="http://schemas.microsoft.com/office/powerpoint/2010/main" val="77425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EDFBB-3EB0-48F7-B12B-A3F4C4AF77E0}"/>
              </a:ext>
            </a:extLst>
          </p:cNvPr>
          <p:cNvSpPr>
            <a:spLocks noGrp="1"/>
          </p:cNvSpPr>
          <p:nvPr>
            <p:ph type="ctrTitle"/>
          </p:nvPr>
        </p:nvSpPr>
        <p:spPr>
          <a:xfrm>
            <a:off x="685800" y="908651"/>
            <a:ext cx="3620882" cy="3640345"/>
          </a:xfrm>
        </p:spPr>
        <p:txBody>
          <a:bodyPr anchor="t">
            <a:normAutofit/>
          </a:bodyPr>
          <a:lstStyle/>
          <a:p>
            <a:r>
              <a:rPr lang="en-US" sz="3100" dirty="0">
                <a:solidFill>
                  <a:schemeClr val="bg1"/>
                </a:solidFill>
                <a:ea typeface="+mj-lt"/>
                <a:cs typeface="+mj-lt"/>
              </a:rPr>
              <a:t>REQUIREMENT ANALYSIS &amp; SPECIFICATION</a:t>
            </a:r>
            <a:endParaRPr lang="en-US" sz="3100" dirty="0">
              <a:solidFill>
                <a:schemeClr val="bg1"/>
              </a:solidFill>
            </a:endParaRPr>
          </a:p>
        </p:txBody>
      </p:sp>
      <p:sp>
        <p:nvSpPr>
          <p:cNvPr id="3" name="Subtitle 2">
            <a:extLst>
              <a:ext uri="{FF2B5EF4-FFF2-40B4-BE49-F238E27FC236}">
                <a16:creationId xmlns:a16="http://schemas.microsoft.com/office/drawing/2014/main" id="{958A2552-B36B-4BD8-99D5-63A6A3C9EA88}"/>
              </a:ext>
            </a:extLst>
          </p:cNvPr>
          <p:cNvSpPr>
            <a:spLocks noGrp="1"/>
          </p:cNvSpPr>
          <p:nvPr>
            <p:ph type="subTitle" idx="1"/>
          </p:nvPr>
        </p:nvSpPr>
        <p:spPr>
          <a:xfrm>
            <a:off x="705934" y="3261535"/>
            <a:ext cx="3380437" cy="2529663"/>
          </a:xfrm>
        </p:spPr>
        <p:txBody>
          <a:bodyPr anchor="b">
            <a:normAutofit/>
          </a:bodyPr>
          <a:lstStyle/>
          <a:p>
            <a:pPr>
              <a:lnSpc>
                <a:spcPct val="110000"/>
              </a:lnSpc>
            </a:pPr>
            <a:r>
              <a:rPr lang="en-US" dirty="0">
                <a:solidFill>
                  <a:schemeClr val="bg1"/>
                </a:solidFill>
              </a:rPr>
              <a:t>1. Data Requirements</a:t>
            </a:r>
          </a:p>
          <a:p>
            <a:pPr>
              <a:lnSpc>
                <a:spcPct val="110000"/>
              </a:lnSpc>
            </a:pPr>
            <a:r>
              <a:rPr lang="en-US" dirty="0">
                <a:solidFill>
                  <a:schemeClr val="bg1"/>
                </a:solidFill>
              </a:rPr>
              <a:t>2. Functional Requirements</a:t>
            </a:r>
          </a:p>
          <a:p>
            <a:pPr>
              <a:lnSpc>
                <a:spcPct val="110000"/>
              </a:lnSpc>
            </a:pPr>
            <a:r>
              <a:rPr lang="en-US" dirty="0">
                <a:solidFill>
                  <a:schemeClr val="bg1"/>
                </a:solidFill>
              </a:rPr>
              <a:t>3. Entity-Relationship Diagram</a:t>
            </a:r>
          </a:p>
          <a:p>
            <a:pPr>
              <a:lnSpc>
                <a:spcPct val="110000"/>
              </a:lnSpc>
            </a:pPr>
            <a:r>
              <a:rPr lang="en-US" dirty="0">
                <a:solidFill>
                  <a:schemeClr val="bg1"/>
                </a:solidFill>
              </a:rPr>
              <a:t>4. Data Control Flow</a:t>
            </a:r>
          </a:p>
        </p:txBody>
      </p:sp>
      <p:cxnSp>
        <p:nvCxnSpPr>
          <p:cNvPr id="8"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4" descr="Graphs and plots layered on a blue digital screen">
            <a:extLst>
              <a:ext uri="{FF2B5EF4-FFF2-40B4-BE49-F238E27FC236}">
                <a16:creationId xmlns:a16="http://schemas.microsoft.com/office/drawing/2014/main" id="{6B67F1FE-304B-44AD-9BB5-9EE8A77AE55A}"/>
              </a:ext>
            </a:extLst>
          </p:cNvPr>
          <p:cNvPicPr>
            <a:picLocks noChangeAspect="1"/>
          </p:cNvPicPr>
          <p:nvPr/>
        </p:nvPicPr>
        <p:blipFill rotWithShape="1">
          <a:blip r:embed="rId3"/>
          <a:srcRect l="7240" r="12755" b="4"/>
          <a:stretch/>
        </p:blipFill>
        <p:spPr>
          <a:xfrm>
            <a:off x="4876158" y="9341"/>
            <a:ext cx="7315841" cy="6857990"/>
          </a:xfrm>
          <a:prstGeom prst="rect">
            <a:avLst/>
          </a:prstGeom>
        </p:spPr>
      </p:pic>
    </p:spTree>
    <p:extLst>
      <p:ext uri="{BB962C8B-B14F-4D97-AF65-F5344CB8AC3E}">
        <p14:creationId xmlns:p14="http://schemas.microsoft.com/office/powerpoint/2010/main" val="193784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95282-9767-4980-BBD0-671383DAA24C}"/>
              </a:ext>
            </a:extLst>
          </p:cNvPr>
          <p:cNvSpPr>
            <a:spLocks noGrp="1"/>
          </p:cNvSpPr>
          <p:nvPr>
            <p:ph type="title"/>
          </p:nvPr>
        </p:nvSpPr>
        <p:spPr>
          <a:xfrm>
            <a:off x="597159" y="906453"/>
            <a:ext cx="5784979" cy="3871143"/>
          </a:xfrm>
        </p:spPr>
        <p:txBody>
          <a:bodyPr vert="horz" lIns="91440" tIns="45720" rIns="91440" bIns="45720" rtlCol="0" anchor="t">
            <a:normAutofit/>
          </a:bodyPr>
          <a:lstStyle/>
          <a:p>
            <a:r>
              <a:rPr lang="en-US" sz="5400" dirty="0"/>
              <a:t>DATA REQUIREMENTS</a:t>
            </a:r>
          </a:p>
        </p:txBody>
      </p:sp>
      <p:sp>
        <p:nvSpPr>
          <p:cNvPr id="3" name="Content Placeholder 2">
            <a:extLst>
              <a:ext uri="{FF2B5EF4-FFF2-40B4-BE49-F238E27FC236}">
                <a16:creationId xmlns:a16="http://schemas.microsoft.com/office/drawing/2014/main" id="{A94E0A6A-FAE6-49F2-800F-52B3B49F87E5}"/>
              </a:ext>
            </a:extLst>
          </p:cNvPr>
          <p:cNvSpPr>
            <a:spLocks noGrp="1"/>
          </p:cNvSpPr>
          <p:nvPr>
            <p:ph type="body" idx="1"/>
          </p:nvPr>
        </p:nvSpPr>
        <p:spPr>
          <a:xfrm>
            <a:off x="799561" y="3430477"/>
            <a:ext cx="4857857" cy="1347119"/>
          </a:xfrm>
        </p:spPr>
        <p:txBody>
          <a:bodyPr vert="horz" lIns="91440" tIns="45720" rIns="91440" bIns="45720" rtlCol="0" anchor="b">
            <a:normAutofit/>
          </a:bodyPr>
          <a:lstStyle/>
          <a:p>
            <a:r>
              <a:rPr lang="en-US" dirty="0">
                <a:solidFill>
                  <a:schemeClr val="tx1"/>
                </a:solidFill>
              </a:rPr>
              <a:t>What data input is required by each module</a:t>
            </a:r>
          </a:p>
        </p:txBody>
      </p:sp>
      <p:cxnSp>
        <p:nvCxnSpPr>
          <p:cNvPr id="10"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4" descr="Stock exchange numbers">
            <a:extLst>
              <a:ext uri="{FF2B5EF4-FFF2-40B4-BE49-F238E27FC236}">
                <a16:creationId xmlns:a16="http://schemas.microsoft.com/office/drawing/2014/main" id="{56BEF687-6A19-414C-9942-05C2CD46D335}"/>
              </a:ext>
            </a:extLst>
          </p:cNvPr>
          <p:cNvPicPr>
            <a:picLocks noChangeAspect="1"/>
          </p:cNvPicPr>
          <p:nvPr/>
        </p:nvPicPr>
        <p:blipFill rotWithShape="1">
          <a:blip r:embed="rId2"/>
          <a:srcRect l="28937" r="15889" b="-3"/>
          <a:stretch/>
        </p:blipFill>
        <p:spPr>
          <a:xfrm>
            <a:off x="6515100" y="10"/>
            <a:ext cx="5676900" cy="6857990"/>
          </a:xfrm>
          <a:prstGeom prst="rect">
            <a:avLst/>
          </a:prstGeom>
        </p:spPr>
      </p:pic>
    </p:spTree>
    <p:extLst>
      <p:ext uri="{BB962C8B-B14F-4D97-AF65-F5344CB8AC3E}">
        <p14:creationId xmlns:p14="http://schemas.microsoft.com/office/powerpoint/2010/main" val="377386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64097-2ACC-467A-8B59-B486D62915D8}"/>
              </a:ext>
            </a:extLst>
          </p:cNvPr>
          <p:cNvSpPr>
            <a:spLocks noGrp="1"/>
          </p:cNvSpPr>
          <p:nvPr>
            <p:ph type="title"/>
          </p:nvPr>
        </p:nvSpPr>
        <p:spPr>
          <a:xfrm>
            <a:off x="733424" y="908048"/>
            <a:ext cx="3660776" cy="4404064"/>
          </a:xfrm>
        </p:spPr>
        <p:txBody>
          <a:bodyPr>
            <a:normAutofit/>
          </a:bodyPr>
          <a:lstStyle/>
          <a:p>
            <a:r>
              <a:rPr lang="en-US"/>
              <a:t>Mentors</a:t>
            </a:r>
            <a:endParaRPr lang="en-IN"/>
          </a:p>
        </p:txBody>
      </p:sp>
      <p:cxnSp>
        <p:nvCxnSpPr>
          <p:cNvPr id="11" name="Straight Connector 1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39F5046-84D9-4150-9F27-EC10A7E4772B}"/>
              </a:ext>
            </a:extLst>
          </p:cNvPr>
          <p:cNvGraphicFramePr>
            <a:graphicFrameLocks noGrp="1"/>
          </p:cNvGraphicFramePr>
          <p:nvPr>
            <p:ph idx="1"/>
            <p:extLst>
              <p:ext uri="{D42A27DB-BD31-4B8C-83A1-F6EECF244321}">
                <p14:modId xmlns:p14="http://schemas.microsoft.com/office/powerpoint/2010/main" val="2964376548"/>
              </p:ext>
            </p:extLst>
          </p:nvPr>
        </p:nvGraphicFramePr>
        <p:xfrm>
          <a:off x="2474367" y="1100125"/>
          <a:ext cx="7922362" cy="3755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867294048"/>
              </p:ext>
            </p:extLst>
          </p:nvPr>
        </p:nvGraphicFramePr>
        <p:xfrm>
          <a:off x="2837778" y="4031761"/>
          <a:ext cx="6594730" cy="23998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1513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8500-E53E-4698-A3CE-6616E3EF9898}"/>
              </a:ext>
            </a:extLst>
          </p:cNvPr>
          <p:cNvSpPr>
            <a:spLocks noGrp="1"/>
          </p:cNvSpPr>
          <p:nvPr>
            <p:ph type="title"/>
          </p:nvPr>
        </p:nvSpPr>
        <p:spPr>
          <a:xfrm>
            <a:off x="750367" y="729056"/>
            <a:ext cx="10691265" cy="1127930"/>
          </a:xfrm>
        </p:spPr>
        <p:txBody>
          <a:bodyPr/>
          <a:lstStyle/>
          <a:p>
            <a:r>
              <a:rPr lang="en-US" dirty="0"/>
              <a:t>Attendance Monitoring</a:t>
            </a:r>
            <a:endParaRPr lang="en-IN" dirty="0"/>
          </a:p>
        </p:txBody>
      </p:sp>
      <p:sp>
        <p:nvSpPr>
          <p:cNvPr id="3" name="Content Placeholder 2">
            <a:extLst>
              <a:ext uri="{FF2B5EF4-FFF2-40B4-BE49-F238E27FC236}">
                <a16:creationId xmlns:a16="http://schemas.microsoft.com/office/drawing/2014/main" id="{AA03ADA9-7556-4CAC-B563-848C485A2C44}"/>
              </a:ext>
            </a:extLst>
          </p:cNvPr>
          <p:cNvSpPr>
            <a:spLocks noGrp="1"/>
          </p:cNvSpPr>
          <p:nvPr>
            <p:ph sz="half" idx="1"/>
          </p:nvPr>
        </p:nvSpPr>
        <p:spPr>
          <a:xfrm>
            <a:off x="530352" y="1496081"/>
            <a:ext cx="5489449" cy="4477017"/>
          </a:xfrm>
        </p:spPr>
        <p:txBody>
          <a:bodyPr vert="horz" lIns="91440" tIns="45720" rIns="91440" bIns="45720" rtlCol="0" anchor="t">
            <a:normAutofit fontScale="70000" lnSpcReduction="20000"/>
          </a:bodyPr>
          <a:lstStyle/>
          <a:p>
            <a:pPr marL="1257300" lvl="2" indent="-342900" algn="just">
              <a:lnSpc>
                <a:spcPct val="115000"/>
              </a:lnSpc>
              <a:spcAft>
                <a:spcPts val="1000"/>
              </a:spcAft>
              <a:buFont typeface="Arial,Sans-Serif"/>
              <a:buChar char="•"/>
            </a:pPr>
            <a:r>
              <a:rPr lang="en-IN" sz="2200" dirty="0">
                <a:latin typeface="Book Antiqua"/>
                <a:ea typeface="Book Antiqua" panose="02040602050305030304" pitchFamily="18" charset="0"/>
                <a:cs typeface="Book Antiqua" panose="02040602050305030304" pitchFamily="18" charset="0"/>
              </a:rPr>
              <a:t>Institute's </a:t>
            </a:r>
            <a:r>
              <a:rPr lang="en-IN" sz="2200" dirty="0">
                <a:effectLst/>
                <a:latin typeface="Book Antiqua"/>
                <a:ea typeface="Book Antiqua" panose="02040602050305030304" pitchFamily="18" charset="0"/>
                <a:cs typeface="Book Antiqua" panose="02040602050305030304" pitchFamily="18" charset="0"/>
              </a:rPr>
              <a:t>NCVT MIS </a:t>
            </a:r>
            <a:r>
              <a:rPr lang="en-IN" sz="2200" dirty="0">
                <a:latin typeface="Book Antiqua"/>
                <a:ea typeface="Book Antiqua" panose="02040602050305030304" pitchFamily="18" charset="0"/>
                <a:cs typeface="Book Antiqua" panose="02040602050305030304" pitchFamily="18" charset="0"/>
              </a:rPr>
              <a:t>code </a:t>
            </a:r>
            <a:endParaRPr lang="en-IN" sz="2200" dirty="0">
              <a:effectLst/>
              <a:ea typeface="+mn-lt"/>
              <a:cs typeface="+mn-lt"/>
            </a:endParaRPr>
          </a:p>
          <a:p>
            <a:pPr marL="1257300" lvl="2" indent="-342900" algn="just">
              <a:lnSpc>
                <a:spcPct val="114999"/>
              </a:lnSpc>
              <a:spcAft>
                <a:spcPts val="1000"/>
              </a:spcAft>
              <a:buFont typeface="Arial,Sans-Serif"/>
              <a:buChar char="•"/>
            </a:pPr>
            <a:r>
              <a:rPr lang="en-US" sz="2200" dirty="0">
                <a:latin typeface="Book Antiqua"/>
                <a:ea typeface="+mn-lt"/>
              </a:rPr>
              <a:t>Year of admission</a:t>
            </a:r>
            <a:endParaRPr lang="en-IN" sz="2200" dirty="0">
              <a:effectLst/>
              <a:ea typeface="+mn-lt"/>
              <a:cs typeface="+mn-lt"/>
            </a:endParaRPr>
          </a:p>
          <a:p>
            <a:pPr marL="1257300" lvl="2" indent="-342900" algn="just">
              <a:lnSpc>
                <a:spcPct val="114999"/>
              </a:lnSpc>
              <a:spcAft>
                <a:spcPts val="1000"/>
              </a:spcAft>
              <a:buFont typeface="Arial,Sans-Serif"/>
              <a:buChar char="•"/>
            </a:pPr>
            <a:r>
              <a:rPr lang="en-IN" sz="2200" dirty="0">
                <a:latin typeface="Book Antiqua"/>
                <a:ea typeface="+mn-lt"/>
                <a:cs typeface="+mn-lt"/>
              </a:rPr>
              <a:t>Trade</a:t>
            </a:r>
            <a:endParaRPr lang="en-IN" sz="2200" dirty="0">
              <a:effectLst/>
              <a:ea typeface="+mn-lt"/>
              <a:cs typeface="+mn-lt"/>
            </a:endParaRPr>
          </a:p>
          <a:p>
            <a:pPr marL="1257300" lvl="2" indent="-342900" algn="just">
              <a:lnSpc>
                <a:spcPct val="114999"/>
              </a:lnSpc>
              <a:spcAft>
                <a:spcPts val="1000"/>
              </a:spcAft>
              <a:buFont typeface="Arial,Sans-Serif"/>
              <a:buChar char="•"/>
            </a:pPr>
            <a:r>
              <a:rPr lang="en-US" sz="2200" dirty="0">
                <a:latin typeface="Book Antiqua"/>
                <a:ea typeface="+mn-lt"/>
              </a:rPr>
              <a:t>Month for which attendance data is being updated</a:t>
            </a:r>
            <a:endParaRPr lang="en-IN" sz="2200" dirty="0">
              <a:effectLst/>
              <a:ea typeface="+mn-lt"/>
              <a:cs typeface="+mn-lt"/>
            </a:endParaRPr>
          </a:p>
          <a:p>
            <a:pPr marL="1257300" lvl="2" indent="-342900" algn="just">
              <a:lnSpc>
                <a:spcPct val="114999"/>
              </a:lnSpc>
              <a:spcAft>
                <a:spcPts val="1000"/>
              </a:spcAft>
              <a:buFont typeface="Arial,Sans-Serif"/>
              <a:buChar char="•"/>
            </a:pPr>
            <a:r>
              <a:rPr lang="en-US" sz="2200" dirty="0">
                <a:latin typeface="Book Antiqua"/>
                <a:ea typeface="+mn-lt"/>
                <a:cs typeface="+mn-lt"/>
              </a:rPr>
              <a:t>Year for which attendance data is being updated</a:t>
            </a:r>
            <a:endParaRPr lang="en-IN" sz="2200" dirty="0">
              <a:effectLst/>
              <a:ea typeface="+mn-lt"/>
              <a:cs typeface="+mn-lt"/>
            </a:endParaRPr>
          </a:p>
          <a:p>
            <a:pPr marL="1257300" lvl="2" indent="-342900" algn="just">
              <a:lnSpc>
                <a:spcPct val="114999"/>
              </a:lnSpc>
              <a:spcAft>
                <a:spcPts val="1000"/>
              </a:spcAft>
              <a:buFont typeface="Arial,Sans-Serif"/>
              <a:buChar char="•"/>
            </a:pPr>
            <a:r>
              <a:rPr lang="en-IN" sz="2200" dirty="0">
                <a:latin typeface="Book Antiqua"/>
                <a:ea typeface="+mn-lt"/>
                <a:cs typeface="+mn-lt"/>
              </a:rPr>
              <a:t>Trainee's name</a:t>
            </a:r>
            <a:endParaRPr lang="en-IN" sz="2200" dirty="0">
              <a:effectLst/>
              <a:ea typeface="+mn-lt"/>
              <a:cs typeface="+mn-lt"/>
            </a:endParaRPr>
          </a:p>
          <a:p>
            <a:pPr marL="1257300" lvl="2" indent="-342900" algn="just">
              <a:lnSpc>
                <a:spcPct val="114999"/>
              </a:lnSpc>
              <a:spcAft>
                <a:spcPts val="1000"/>
              </a:spcAft>
              <a:buFont typeface="Arial,Sans-Serif"/>
              <a:buChar char="•"/>
            </a:pPr>
            <a:r>
              <a:rPr lang="en-IN" sz="2200" dirty="0">
                <a:effectLst/>
                <a:latin typeface="Book Antiqua"/>
                <a:ea typeface="Book Antiqua" panose="02040602050305030304" pitchFamily="18" charset="0"/>
                <a:cs typeface="Book Antiqua" panose="02040602050305030304" pitchFamily="18" charset="0"/>
              </a:rPr>
              <a:t>Total</a:t>
            </a:r>
            <a:r>
              <a:rPr lang="en-IN" sz="2200" dirty="0">
                <a:latin typeface="Book Antiqua"/>
                <a:ea typeface="Book Antiqua" panose="02040602050305030304" pitchFamily="18" charset="0"/>
                <a:cs typeface="Book Antiqua" panose="02040602050305030304" pitchFamily="18" charset="0"/>
              </a:rPr>
              <a:t> hours delivered for Trade Theory</a:t>
            </a:r>
            <a:endParaRPr lang="en-IN" sz="2200" dirty="0">
              <a:effectLst/>
              <a:ea typeface="+mn-lt"/>
              <a:cs typeface="+mn-lt"/>
            </a:endParaRPr>
          </a:p>
          <a:p>
            <a:pPr marL="1257300" lvl="2" indent="-342900" algn="just">
              <a:lnSpc>
                <a:spcPct val="114999"/>
              </a:lnSpc>
              <a:spcAft>
                <a:spcPts val="1000"/>
              </a:spcAft>
              <a:buFont typeface="Arial,Sans-Serif"/>
              <a:buChar char="•"/>
            </a:pPr>
            <a:r>
              <a:rPr lang="en-IN" sz="2200" dirty="0">
                <a:latin typeface="Book Antiqua"/>
                <a:ea typeface="+mn-lt"/>
                <a:cs typeface="+mn-lt"/>
              </a:rPr>
              <a:t>Number of hours attended in Trade Theory</a:t>
            </a:r>
            <a:endParaRPr lang="en-IN" sz="2200" dirty="0">
              <a:effectLst/>
              <a:ea typeface="+mn-lt"/>
              <a:cs typeface="+mn-lt"/>
            </a:endParaRPr>
          </a:p>
          <a:p>
            <a:pPr marL="1257300" lvl="2" indent="-342900" algn="just">
              <a:lnSpc>
                <a:spcPct val="114999"/>
              </a:lnSpc>
              <a:spcAft>
                <a:spcPts val="1000"/>
              </a:spcAft>
              <a:buFont typeface="Arial,Sans-Serif"/>
              <a:buChar char="•"/>
            </a:pPr>
            <a:r>
              <a:rPr lang="en-IN" sz="2200" dirty="0">
                <a:effectLst/>
                <a:latin typeface="Book Antiqua"/>
                <a:ea typeface="Book Antiqua" panose="02040602050305030304" pitchFamily="18" charset="0"/>
                <a:cs typeface="Book Antiqua" panose="02040602050305030304" pitchFamily="18" charset="0"/>
              </a:rPr>
              <a:t>Total</a:t>
            </a:r>
            <a:r>
              <a:rPr lang="en-IN" sz="2200" dirty="0">
                <a:latin typeface="Book Antiqua"/>
                <a:ea typeface="Book Antiqua" panose="02040602050305030304" pitchFamily="18" charset="0"/>
                <a:cs typeface="Book Antiqua" panose="02040602050305030304" pitchFamily="18" charset="0"/>
              </a:rPr>
              <a:t> hours delivered for Trade Practical</a:t>
            </a:r>
            <a:endParaRPr lang="en-IN" sz="2200" dirty="0"/>
          </a:p>
          <a:p>
            <a:endParaRPr lang="en-IN" dirty="0"/>
          </a:p>
        </p:txBody>
      </p:sp>
      <p:sp>
        <p:nvSpPr>
          <p:cNvPr id="4" name="Content Placeholder 3">
            <a:extLst>
              <a:ext uri="{FF2B5EF4-FFF2-40B4-BE49-F238E27FC236}">
                <a16:creationId xmlns:a16="http://schemas.microsoft.com/office/drawing/2014/main" id="{E08E84DC-16B8-49D8-9CDF-6301E507D82B}"/>
              </a:ext>
            </a:extLst>
          </p:cNvPr>
          <p:cNvSpPr>
            <a:spLocks noGrp="1"/>
          </p:cNvSpPr>
          <p:nvPr>
            <p:ph sz="half" idx="2"/>
          </p:nvPr>
        </p:nvSpPr>
        <p:spPr>
          <a:xfrm>
            <a:off x="5413248" y="1556482"/>
            <a:ext cx="6028384" cy="4416616"/>
          </a:xfrm>
        </p:spPr>
        <p:txBody>
          <a:bodyPr vert="horz" lIns="91440" tIns="45720" rIns="91440" bIns="45720" rtlCol="0" anchor="t">
            <a:normAutofit fontScale="70000" lnSpcReduction="20000"/>
          </a:bodyPr>
          <a:lstStyle/>
          <a:p>
            <a:pPr marL="1371600" lvl="2" indent="-457200" algn="just">
              <a:lnSpc>
                <a:spcPct val="115000"/>
              </a:lnSpc>
              <a:spcAft>
                <a:spcPts val="1000"/>
              </a:spcAft>
            </a:pPr>
            <a:r>
              <a:rPr lang="en-IN" sz="2200" dirty="0">
                <a:latin typeface="Book Antiqua"/>
                <a:ea typeface="+mn-lt"/>
                <a:cs typeface="+mn-lt"/>
              </a:rPr>
              <a:t>Hours attended in Trade Practical</a:t>
            </a:r>
            <a:endParaRPr lang="en-IN" sz="2200" dirty="0">
              <a:effectLst/>
              <a:ea typeface="+mn-lt"/>
              <a:cs typeface="+mn-lt"/>
            </a:endParaRPr>
          </a:p>
          <a:p>
            <a:pPr marL="1257300" lvl="2" indent="-342900" algn="just">
              <a:lnSpc>
                <a:spcPct val="114999"/>
              </a:lnSpc>
              <a:spcAft>
                <a:spcPts val="1000"/>
              </a:spcAft>
            </a:pPr>
            <a:r>
              <a:rPr lang="en-IN" sz="2200" dirty="0">
                <a:effectLst/>
                <a:latin typeface="Book Antiqua"/>
                <a:ea typeface="Book Antiqua" panose="02040602050305030304" pitchFamily="18" charset="0"/>
                <a:cs typeface="Book Antiqua" panose="02040602050305030304" pitchFamily="18" charset="0"/>
              </a:rPr>
              <a:t>Total</a:t>
            </a:r>
            <a:r>
              <a:rPr lang="en-IN" sz="2200" dirty="0">
                <a:latin typeface="Book Antiqua"/>
                <a:ea typeface="Book Antiqua" panose="02040602050305030304" pitchFamily="18" charset="0"/>
                <a:cs typeface="Book Antiqua" panose="02040602050305030304" pitchFamily="18" charset="0"/>
              </a:rPr>
              <a:t> hours delivered for Workshop Calculation and Science</a:t>
            </a:r>
            <a:endParaRPr lang="en-IN" sz="2200" dirty="0">
              <a:ea typeface="+mn-lt"/>
              <a:cs typeface="+mn-lt"/>
            </a:endParaRPr>
          </a:p>
          <a:p>
            <a:pPr marL="1257300" lvl="2" indent="-342900" algn="just">
              <a:lnSpc>
                <a:spcPct val="114999"/>
              </a:lnSpc>
              <a:spcAft>
                <a:spcPts val="1000"/>
              </a:spcAft>
            </a:pPr>
            <a:r>
              <a:rPr lang="en-IN" sz="2200" dirty="0">
                <a:latin typeface="Book Antiqua"/>
                <a:ea typeface="Book Antiqua" panose="02040602050305030304" pitchFamily="18" charset="0"/>
                <a:cs typeface="Book Antiqua" panose="02040602050305030304" pitchFamily="18" charset="0"/>
              </a:rPr>
              <a:t>Hours attended in Workshop  Calculation and Science</a:t>
            </a:r>
            <a:endParaRPr lang="en-IN" sz="2200" dirty="0">
              <a:effectLst/>
              <a:ea typeface="+mn-lt"/>
              <a:cs typeface="+mn-lt"/>
            </a:endParaRPr>
          </a:p>
          <a:p>
            <a:pPr marL="1257300" lvl="2" indent="-342900" algn="just">
              <a:lnSpc>
                <a:spcPct val="114999"/>
              </a:lnSpc>
              <a:spcAft>
                <a:spcPts val="1000"/>
              </a:spcAft>
            </a:pPr>
            <a:r>
              <a:rPr lang="en-IN" sz="2200" dirty="0">
                <a:effectLst/>
                <a:latin typeface="Book Antiqua"/>
                <a:ea typeface="Book Antiqua" panose="02040602050305030304" pitchFamily="18" charset="0"/>
                <a:cs typeface="Book Antiqua" panose="02040602050305030304" pitchFamily="18" charset="0"/>
              </a:rPr>
              <a:t>Total</a:t>
            </a:r>
            <a:r>
              <a:rPr lang="en-IN" sz="2200" dirty="0">
                <a:latin typeface="Book Antiqua"/>
                <a:ea typeface="Book Antiqua" panose="02040602050305030304" pitchFamily="18" charset="0"/>
                <a:cs typeface="Book Antiqua" panose="02040602050305030304" pitchFamily="18" charset="0"/>
              </a:rPr>
              <a:t> hours delivered for Engineering Drawing</a:t>
            </a:r>
            <a:endParaRPr lang="en-IN" sz="2200" dirty="0">
              <a:effectLst/>
              <a:ea typeface="+mn-lt"/>
              <a:cs typeface="+mn-lt"/>
            </a:endParaRPr>
          </a:p>
          <a:p>
            <a:pPr marL="1257300" lvl="2" indent="-342900" algn="just">
              <a:lnSpc>
                <a:spcPct val="114999"/>
              </a:lnSpc>
              <a:spcAft>
                <a:spcPts val="1000"/>
              </a:spcAft>
            </a:pPr>
            <a:r>
              <a:rPr lang="en-IN" sz="2200" dirty="0">
                <a:latin typeface="Book Antiqua"/>
                <a:ea typeface="+mn-lt"/>
                <a:cs typeface="+mn-lt"/>
              </a:rPr>
              <a:t>Hours attended in Engineering Drawing</a:t>
            </a:r>
            <a:endParaRPr lang="en-IN" sz="2200" dirty="0">
              <a:effectLst/>
              <a:ea typeface="+mn-lt"/>
              <a:cs typeface="+mn-lt"/>
            </a:endParaRPr>
          </a:p>
          <a:p>
            <a:pPr marL="1257300" lvl="2" indent="-342900" algn="just">
              <a:lnSpc>
                <a:spcPct val="114999"/>
              </a:lnSpc>
              <a:spcAft>
                <a:spcPts val="1000"/>
              </a:spcAft>
            </a:pPr>
            <a:r>
              <a:rPr lang="en-IN" sz="2200" dirty="0">
                <a:effectLst/>
                <a:latin typeface="Book Antiqua"/>
                <a:ea typeface="Book Antiqua" panose="02040602050305030304" pitchFamily="18" charset="0"/>
                <a:cs typeface="Book Antiqua" panose="02040602050305030304" pitchFamily="18" charset="0"/>
              </a:rPr>
              <a:t>Total</a:t>
            </a:r>
            <a:r>
              <a:rPr lang="en-IN" sz="2200" dirty="0">
                <a:latin typeface="Book Antiqua"/>
                <a:ea typeface="Book Antiqua" panose="02040602050305030304" pitchFamily="18" charset="0"/>
                <a:cs typeface="Book Antiqua" panose="02040602050305030304" pitchFamily="18" charset="0"/>
              </a:rPr>
              <a:t> hours delivered for Employability Skills</a:t>
            </a:r>
            <a:endParaRPr lang="en-IN" sz="2200" dirty="0">
              <a:effectLst/>
              <a:ea typeface="+mn-lt"/>
              <a:cs typeface="+mn-lt"/>
            </a:endParaRPr>
          </a:p>
          <a:p>
            <a:pPr marL="1257300" lvl="2" indent="-342900" algn="just">
              <a:lnSpc>
                <a:spcPct val="114999"/>
              </a:lnSpc>
              <a:spcAft>
                <a:spcPts val="1000"/>
              </a:spcAft>
            </a:pPr>
            <a:r>
              <a:rPr lang="en-IN" sz="2200" dirty="0">
                <a:latin typeface="Book Antiqua"/>
              </a:rPr>
              <a:t>Hours attended in Employability Skills</a:t>
            </a:r>
            <a:endParaRPr lang="en-IN" sz="2200" dirty="0"/>
          </a:p>
          <a:p>
            <a:endParaRPr lang="en-IN" dirty="0"/>
          </a:p>
        </p:txBody>
      </p:sp>
    </p:spTree>
    <p:extLst>
      <p:ext uri="{BB962C8B-B14F-4D97-AF65-F5344CB8AC3E}">
        <p14:creationId xmlns:p14="http://schemas.microsoft.com/office/powerpoint/2010/main" val="165855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063B4-8B78-4550-A91A-A5AED937A826}"/>
              </a:ext>
            </a:extLst>
          </p:cNvPr>
          <p:cNvSpPr>
            <a:spLocks noGrp="1"/>
          </p:cNvSpPr>
          <p:nvPr>
            <p:ph type="title"/>
          </p:nvPr>
        </p:nvSpPr>
        <p:spPr>
          <a:xfrm>
            <a:off x="690587" y="907128"/>
            <a:ext cx="9768866" cy="1378871"/>
          </a:xfrm>
        </p:spPr>
        <p:txBody>
          <a:bodyPr vert="horz" lIns="91440" tIns="45720" rIns="91440" bIns="45720" rtlCol="0" anchor="t">
            <a:normAutofit/>
          </a:bodyPr>
          <a:lstStyle/>
          <a:p>
            <a:pPr>
              <a:lnSpc>
                <a:spcPct val="90000"/>
              </a:lnSpc>
            </a:pPr>
            <a:r>
              <a:rPr lang="en-US" sz="3400" dirty="0"/>
              <a:t>CURRICULUM</a:t>
            </a:r>
            <a:r>
              <a:rPr lang="en-US" sz="3400" kern="1200" cap="all" spc="30" baseline="0" dirty="0">
                <a:effectLst/>
              </a:rPr>
              <a:t> Progress Monitoring</a:t>
            </a:r>
            <a:endParaRPr lang="en-US" sz="3400" kern="1200" cap="all" spc="30" baseline="0" dirty="0"/>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7FA3DB-93C6-4718-BB6D-A788931E3C97}"/>
              </a:ext>
            </a:extLst>
          </p:cNvPr>
          <p:cNvSpPr>
            <a:spLocks noGrp="1"/>
          </p:cNvSpPr>
          <p:nvPr>
            <p:ph sz="half" idx="1"/>
          </p:nvPr>
        </p:nvSpPr>
        <p:spPr>
          <a:xfrm>
            <a:off x="691732" y="1631029"/>
            <a:ext cx="5270156" cy="4304050"/>
          </a:xfrm>
        </p:spPr>
        <p:txBody>
          <a:bodyPr vert="horz" lIns="91440" tIns="45720" rIns="91440" bIns="45720" rtlCol="0" anchor="t">
            <a:normAutofit/>
          </a:bodyPr>
          <a:lstStyle/>
          <a:p>
            <a:pPr marL="396240" indent="0">
              <a:lnSpc>
                <a:spcPct val="110000"/>
              </a:lnSpc>
              <a:spcAft>
                <a:spcPts val="1000"/>
              </a:spcAft>
              <a:buNone/>
            </a:pPr>
            <a:endParaRPr lang="en-US" sz="1100" b="1" dirty="0">
              <a:effectLst/>
            </a:endParaRPr>
          </a:p>
          <a:p>
            <a:pPr marL="1257300" lvl="2" indent="-342900" algn="just">
              <a:lnSpc>
                <a:spcPct val="114999"/>
              </a:lnSpc>
              <a:spcAft>
                <a:spcPts val="1000"/>
              </a:spcAft>
            </a:pPr>
            <a:r>
              <a:rPr lang="en-IN" dirty="0">
                <a:latin typeface="Book Antiqua"/>
              </a:rPr>
              <a:t>Institute's </a:t>
            </a:r>
            <a:r>
              <a:rPr lang="en-IN" dirty="0">
                <a:effectLst/>
                <a:latin typeface="Book Antiqua"/>
              </a:rPr>
              <a:t>NCVT MIS </a:t>
            </a:r>
            <a:r>
              <a:rPr lang="en-IN" dirty="0">
                <a:latin typeface="Book Antiqua"/>
              </a:rPr>
              <a:t>code </a:t>
            </a:r>
            <a:endParaRPr lang="en-IN" dirty="0">
              <a:effectLst/>
              <a:ea typeface="+mn-lt"/>
              <a:cs typeface="+mn-lt"/>
            </a:endParaRPr>
          </a:p>
          <a:p>
            <a:pPr marL="1257300" lvl="2" indent="-342900" algn="just">
              <a:lnSpc>
                <a:spcPct val="114999"/>
              </a:lnSpc>
              <a:spcAft>
                <a:spcPts val="1000"/>
              </a:spcAft>
            </a:pPr>
            <a:r>
              <a:rPr lang="en-US" dirty="0">
                <a:latin typeface="Book Antiqua"/>
                <a:ea typeface="+mn-lt"/>
              </a:rPr>
              <a:t>Year of admission</a:t>
            </a:r>
            <a:endParaRPr lang="en-IN" dirty="0">
              <a:effectLst/>
              <a:ea typeface="+mn-lt"/>
              <a:cs typeface="+mn-lt"/>
            </a:endParaRPr>
          </a:p>
          <a:p>
            <a:pPr marL="1257300" lvl="2" indent="-342900" algn="just">
              <a:lnSpc>
                <a:spcPct val="114999"/>
              </a:lnSpc>
              <a:spcAft>
                <a:spcPts val="1000"/>
              </a:spcAft>
            </a:pPr>
            <a:r>
              <a:rPr lang="en-IN" dirty="0">
                <a:latin typeface="Book Antiqua"/>
              </a:rPr>
              <a:t>Trade</a:t>
            </a:r>
            <a:endParaRPr lang="en-IN" dirty="0">
              <a:effectLst/>
              <a:ea typeface="+mn-lt"/>
              <a:cs typeface="+mn-lt"/>
            </a:endParaRPr>
          </a:p>
          <a:p>
            <a:pPr marL="1257300" lvl="2" indent="-342900" algn="just">
              <a:lnSpc>
                <a:spcPct val="114999"/>
              </a:lnSpc>
              <a:spcAft>
                <a:spcPts val="1000"/>
              </a:spcAft>
            </a:pPr>
            <a:r>
              <a:rPr lang="en-US" dirty="0">
                <a:latin typeface="Book Antiqua"/>
              </a:rPr>
              <a:t>Month for which attendance data is being updated</a:t>
            </a:r>
            <a:endParaRPr lang="en-IN" dirty="0">
              <a:effectLst/>
              <a:ea typeface="+mn-lt"/>
              <a:cs typeface="+mn-lt"/>
            </a:endParaRPr>
          </a:p>
          <a:p>
            <a:pPr lvl="2" algn="just">
              <a:lnSpc>
                <a:spcPct val="114999"/>
              </a:lnSpc>
              <a:spcAft>
                <a:spcPts val="1000"/>
              </a:spcAft>
            </a:pPr>
            <a:r>
              <a:rPr lang="en-US" dirty="0">
                <a:latin typeface="Book Antiqua"/>
              </a:rPr>
              <a:t>Week for which attendance data is being updated</a:t>
            </a:r>
            <a:endParaRPr lang="en-US" dirty="0">
              <a:ea typeface="+mn-lt"/>
              <a:cs typeface="+mn-lt"/>
            </a:endParaRPr>
          </a:p>
          <a:p>
            <a:pPr marL="1257300" lvl="2" indent="-342900" algn="just">
              <a:lnSpc>
                <a:spcPct val="114999"/>
              </a:lnSpc>
              <a:spcAft>
                <a:spcPts val="1000"/>
              </a:spcAft>
            </a:pPr>
            <a:r>
              <a:rPr lang="en-US" dirty="0">
                <a:latin typeface="Book Antiqua"/>
              </a:rPr>
              <a:t>Year for which attendance data is being updated</a:t>
            </a:r>
            <a:endParaRPr lang="en-US" dirty="0"/>
          </a:p>
        </p:txBody>
      </p:sp>
      <p:cxnSp>
        <p:nvCxnSpPr>
          <p:cNvPr id="17" name="Straight Connector 16">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89358" y="2162825"/>
            <a:ext cx="5618850" cy="2217017"/>
          </a:xfrm>
          <a:prstGeom prst="rect">
            <a:avLst/>
          </a:prstGeom>
          <a:noFill/>
        </p:spPr>
        <p:txBody>
          <a:bodyPr wrap="square" lIns="91440" tIns="45720" rIns="91440" bIns="45720" rtlCol="0" anchor="t">
            <a:spAutoFit/>
          </a:bodyPr>
          <a:lstStyle/>
          <a:p>
            <a:pPr marL="1314450" lvl="2" indent="-171450">
              <a:lnSpc>
                <a:spcPct val="110000"/>
              </a:lnSpc>
              <a:spcAft>
                <a:spcPts val="1000"/>
              </a:spcAft>
              <a:buFont typeface="Arial,Sans-Serif" panose="020B0604020202020204" pitchFamily="34" charset="0"/>
              <a:buChar char="•"/>
            </a:pPr>
            <a:r>
              <a:rPr lang="en-US" sz="1600" dirty="0">
                <a:latin typeface="Book Antiqua"/>
              </a:rPr>
              <a:t>Progress made in Trade Theory</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Progress made in Trade Practical</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Progress made in Workshop Calculation and Science</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Progress made in Engineering Drawing</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Progress made in Employability Skills</a:t>
            </a:r>
            <a:endParaRPr lang="en-US" dirty="0"/>
          </a:p>
        </p:txBody>
      </p:sp>
    </p:spTree>
    <p:extLst>
      <p:ext uri="{BB962C8B-B14F-4D97-AF65-F5344CB8AC3E}">
        <p14:creationId xmlns:p14="http://schemas.microsoft.com/office/powerpoint/2010/main" val="249826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063B4-8B78-4550-A91A-A5AED937A826}"/>
              </a:ext>
            </a:extLst>
          </p:cNvPr>
          <p:cNvSpPr>
            <a:spLocks noGrp="1"/>
          </p:cNvSpPr>
          <p:nvPr>
            <p:ph type="title"/>
          </p:nvPr>
        </p:nvSpPr>
        <p:spPr>
          <a:xfrm>
            <a:off x="690587" y="907128"/>
            <a:ext cx="9768866" cy="1378871"/>
          </a:xfrm>
        </p:spPr>
        <p:txBody>
          <a:bodyPr vert="horz" lIns="91440" tIns="45720" rIns="91440" bIns="45720" rtlCol="0" anchor="t">
            <a:normAutofit/>
          </a:bodyPr>
          <a:lstStyle/>
          <a:p>
            <a:pPr>
              <a:lnSpc>
                <a:spcPct val="90000"/>
              </a:lnSpc>
            </a:pPr>
            <a:r>
              <a:rPr lang="en-US" sz="3400" dirty="0"/>
              <a:t>QUALITY</a:t>
            </a:r>
            <a:r>
              <a:rPr lang="en-US" sz="3400" kern="1200" cap="all" spc="30" baseline="0" dirty="0">
                <a:effectLst/>
              </a:rPr>
              <a:t> Monitoring</a:t>
            </a:r>
            <a:r>
              <a:rPr lang="en-US" sz="3400" dirty="0"/>
              <a:t> THROUGH ASSESSMENT</a:t>
            </a:r>
            <a:endParaRPr lang="en-US" sz="3400" kern="1200" cap="all" spc="30" baseline="0" dirty="0"/>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7FA3DB-93C6-4718-BB6D-A788931E3C97}"/>
              </a:ext>
            </a:extLst>
          </p:cNvPr>
          <p:cNvSpPr>
            <a:spLocks noGrp="1"/>
          </p:cNvSpPr>
          <p:nvPr>
            <p:ph sz="half" idx="1"/>
          </p:nvPr>
        </p:nvSpPr>
        <p:spPr>
          <a:xfrm>
            <a:off x="301752" y="1987669"/>
            <a:ext cx="4842241" cy="3947410"/>
          </a:xfrm>
        </p:spPr>
        <p:txBody>
          <a:bodyPr vert="horz" lIns="91440" tIns="45720" rIns="91440" bIns="45720" rtlCol="0" anchor="t">
            <a:normAutofit/>
          </a:bodyPr>
          <a:lstStyle/>
          <a:p>
            <a:pPr marL="396240" indent="0">
              <a:lnSpc>
                <a:spcPct val="110000"/>
              </a:lnSpc>
              <a:spcAft>
                <a:spcPts val="1000"/>
              </a:spcAft>
              <a:buNone/>
            </a:pPr>
            <a:endParaRPr lang="en-US" sz="1100" b="1" dirty="0">
              <a:effectLst/>
            </a:endParaRPr>
          </a:p>
          <a:p>
            <a:pPr marL="1257300" lvl="2" indent="-342900" algn="just">
              <a:lnSpc>
                <a:spcPct val="114999"/>
              </a:lnSpc>
              <a:spcAft>
                <a:spcPts val="1000"/>
              </a:spcAft>
            </a:pPr>
            <a:r>
              <a:rPr lang="en-IN" dirty="0">
                <a:latin typeface="Book Antiqua"/>
              </a:rPr>
              <a:t>Institute's </a:t>
            </a:r>
            <a:r>
              <a:rPr lang="en-IN" dirty="0">
                <a:effectLst/>
                <a:latin typeface="Book Antiqua"/>
              </a:rPr>
              <a:t>NCVT MIS </a:t>
            </a:r>
            <a:r>
              <a:rPr lang="en-IN" dirty="0">
                <a:latin typeface="Book Antiqua"/>
              </a:rPr>
              <a:t>code </a:t>
            </a:r>
            <a:endParaRPr lang="en-IN" dirty="0">
              <a:effectLst/>
              <a:ea typeface="+mn-lt"/>
              <a:cs typeface="+mn-lt"/>
            </a:endParaRPr>
          </a:p>
          <a:p>
            <a:pPr marL="1257300" lvl="2" indent="-342900" algn="just">
              <a:lnSpc>
                <a:spcPct val="114999"/>
              </a:lnSpc>
              <a:spcAft>
                <a:spcPts val="1000"/>
              </a:spcAft>
            </a:pPr>
            <a:r>
              <a:rPr lang="en-US" dirty="0">
                <a:latin typeface="Book Antiqua"/>
              </a:rPr>
              <a:t>Year of admission</a:t>
            </a:r>
            <a:endParaRPr lang="en-IN" dirty="0">
              <a:effectLst/>
              <a:ea typeface="+mn-lt"/>
              <a:cs typeface="+mn-lt"/>
            </a:endParaRPr>
          </a:p>
          <a:p>
            <a:pPr marL="1257300" lvl="2" indent="-342900" algn="just">
              <a:lnSpc>
                <a:spcPct val="114999"/>
              </a:lnSpc>
              <a:spcAft>
                <a:spcPts val="1000"/>
              </a:spcAft>
            </a:pPr>
            <a:r>
              <a:rPr lang="en-IN" dirty="0">
                <a:latin typeface="Book Antiqua"/>
              </a:rPr>
              <a:t>Trade</a:t>
            </a:r>
            <a:endParaRPr lang="en-IN" dirty="0">
              <a:ea typeface="+mn-lt"/>
              <a:cs typeface="+mn-lt"/>
            </a:endParaRPr>
          </a:p>
          <a:p>
            <a:pPr marL="1257300" lvl="2" indent="-342900" algn="just">
              <a:lnSpc>
                <a:spcPct val="114999"/>
              </a:lnSpc>
              <a:spcAft>
                <a:spcPts val="1000"/>
              </a:spcAft>
            </a:pPr>
            <a:r>
              <a:rPr lang="en-US" dirty="0">
                <a:latin typeface="Book Antiqua"/>
              </a:rPr>
              <a:t>Month for which attendance data is being updated</a:t>
            </a:r>
            <a:endParaRPr lang="en-IN" dirty="0">
              <a:effectLst/>
              <a:ea typeface="+mn-lt"/>
              <a:cs typeface="+mn-lt"/>
            </a:endParaRPr>
          </a:p>
          <a:p>
            <a:pPr marL="1257300" lvl="2" indent="-342900" algn="just">
              <a:lnSpc>
                <a:spcPct val="114999"/>
              </a:lnSpc>
              <a:spcAft>
                <a:spcPts val="1000"/>
              </a:spcAft>
            </a:pPr>
            <a:r>
              <a:rPr lang="en-US" dirty="0">
                <a:latin typeface="Book Antiqua"/>
              </a:rPr>
              <a:t>Year for which attendance data is being updated</a:t>
            </a:r>
            <a:endParaRPr lang="en-IN" dirty="0">
              <a:effectLst/>
              <a:ea typeface="+mn-lt"/>
              <a:cs typeface="+mn-lt"/>
            </a:endParaRPr>
          </a:p>
          <a:p>
            <a:pPr marL="1257300" lvl="2" indent="-342900" algn="just">
              <a:lnSpc>
                <a:spcPct val="114999"/>
              </a:lnSpc>
              <a:spcAft>
                <a:spcPts val="1000"/>
              </a:spcAft>
            </a:pPr>
            <a:r>
              <a:rPr lang="en-IN" dirty="0">
                <a:latin typeface="Book Antiqua"/>
              </a:rPr>
              <a:t>Trainee's name</a:t>
            </a:r>
            <a:endParaRPr lang="en-US" dirty="0"/>
          </a:p>
        </p:txBody>
      </p:sp>
      <p:cxnSp>
        <p:nvCxnSpPr>
          <p:cNvPr id="17" name="Straight Connector 16">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15968" y="1777720"/>
            <a:ext cx="6247045" cy="4225772"/>
          </a:xfrm>
          <a:prstGeom prst="rect">
            <a:avLst/>
          </a:prstGeom>
          <a:noFill/>
        </p:spPr>
        <p:txBody>
          <a:bodyPr wrap="square" lIns="91440" tIns="45720" rIns="91440" bIns="45720" rtlCol="0" anchor="t">
            <a:spAutoFit/>
          </a:bodyPr>
          <a:lstStyle/>
          <a:p>
            <a:pPr marL="1314450" lvl="2" indent="-171450">
              <a:lnSpc>
                <a:spcPct val="110000"/>
              </a:lnSpc>
              <a:spcAft>
                <a:spcPts val="1000"/>
              </a:spcAft>
              <a:buFont typeface="Arial,Sans-Serif" panose="020B0604020202020204" pitchFamily="34" charset="0"/>
              <a:buChar char="•"/>
            </a:pPr>
            <a:r>
              <a:rPr lang="en-US" sz="1600" dirty="0">
                <a:latin typeface="Book Antiqua"/>
              </a:rPr>
              <a:t>Marks obtained in Trade Theory</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Total marks in Trade Theory</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Marks obtained in Trade Practical</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Total marks in </a:t>
            </a:r>
            <a:r>
              <a:rPr lang="en-US" sz="1600" dirty="0">
                <a:latin typeface="Calisto MT"/>
              </a:rPr>
              <a:t>Trade Practical</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Marks obtained in Workshop Calculation and Science</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Total marks in Workshop Calculation and Science</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Marks obtained in Engineering Drawing</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Total marks in Engineering Drawing</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Marks obtained in Employability Skills</a:t>
            </a:r>
            <a:endParaRPr lang="en-US" sz="1600" dirty="0">
              <a:ea typeface="+mn-lt"/>
              <a:cs typeface="+mn-lt"/>
            </a:endParaRPr>
          </a:p>
          <a:p>
            <a:pPr marL="1314450" lvl="2" indent="-171450">
              <a:lnSpc>
                <a:spcPct val="110000"/>
              </a:lnSpc>
              <a:spcAft>
                <a:spcPts val="1000"/>
              </a:spcAft>
              <a:buFont typeface="Arial,Sans-Serif" panose="020B0604020202020204" pitchFamily="34" charset="0"/>
              <a:buChar char="•"/>
            </a:pPr>
            <a:r>
              <a:rPr lang="en-US" sz="1600" dirty="0">
                <a:latin typeface="Book Antiqua"/>
              </a:rPr>
              <a:t>Total marks in Employability Skills</a:t>
            </a:r>
            <a:endParaRPr lang="en-US" dirty="0"/>
          </a:p>
        </p:txBody>
      </p:sp>
    </p:spTree>
    <p:extLst>
      <p:ext uri="{BB962C8B-B14F-4D97-AF65-F5344CB8AC3E}">
        <p14:creationId xmlns:p14="http://schemas.microsoft.com/office/powerpoint/2010/main" val="187828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A51E-F0C1-4D50-BA03-C078BFB77A6E}"/>
              </a:ext>
            </a:extLst>
          </p:cNvPr>
          <p:cNvSpPr>
            <a:spLocks noGrp="1"/>
          </p:cNvSpPr>
          <p:nvPr>
            <p:ph type="title"/>
          </p:nvPr>
        </p:nvSpPr>
        <p:spPr/>
        <p:txBody>
          <a:bodyPr>
            <a:normAutofit/>
          </a:bodyPr>
          <a:lstStyle/>
          <a:p>
            <a:r>
              <a:rPr lang="en-US" sz="3200" dirty="0">
                <a:effectLst/>
                <a:latin typeface="Univers Condensed"/>
                <a:ea typeface="Franklin Gothic Book" panose="020B0503020102020204" pitchFamily="34" charset="0"/>
                <a:cs typeface="Times New Roman"/>
              </a:rPr>
              <a:t> Teaching </a:t>
            </a:r>
            <a:r>
              <a:rPr lang="en-US" sz="3200" dirty="0">
                <a:latin typeface="Univers Condensed"/>
                <a:ea typeface="Franklin Gothic Book" panose="020B0503020102020204" pitchFamily="34" charset="0"/>
                <a:cs typeface="Times New Roman"/>
              </a:rPr>
              <a:t>Aids MONITORING</a:t>
            </a:r>
            <a:endParaRPr lang="en-IN" sz="3200" dirty="0">
              <a:latin typeface="Univers Condensed"/>
              <a:cs typeface="Times New Roman"/>
            </a:endParaRPr>
          </a:p>
        </p:txBody>
      </p:sp>
      <p:sp>
        <p:nvSpPr>
          <p:cNvPr id="3" name="Content Placeholder 2">
            <a:extLst>
              <a:ext uri="{FF2B5EF4-FFF2-40B4-BE49-F238E27FC236}">
                <a16:creationId xmlns:a16="http://schemas.microsoft.com/office/drawing/2014/main" id="{E0C1558F-07E2-4FCF-80BA-DEC0625F466F}"/>
              </a:ext>
            </a:extLst>
          </p:cNvPr>
          <p:cNvSpPr>
            <a:spLocks noGrp="1"/>
          </p:cNvSpPr>
          <p:nvPr>
            <p:ph sz="half" idx="1"/>
          </p:nvPr>
        </p:nvSpPr>
        <p:spPr>
          <a:xfrm>
            <a:off x="521208" y="1389888"/>
            <a:ext cx="5779007" cy="4295218"/>
          </a:xfrm>
        </p:spPr>
        <p:txBody>
          <a:bodyPr vert="horz" lIns="91440" tIns="45720" rIns="91440" bIns="45720" rtlCol="0" anchor="t">
            <a:normAutofit fontScale="85000" lnSpcReduction="10000"/>
          </a:bodyPr>
          <a:lstStyle/>
          <a:p>
            <a:pPr marL="396240" indent="0" algn="just">
              <a:lnSpc>
                <a:spcPct val="115000"/>
              </a:lnSpc>
              <a:spcAft>
                <a:spcPts val="1000"/>
              </a:spcAft>
              <a:buNone/>
            </a:pPr>
            <a:endParaRPr lang="en-IN" b="1" dirty="0">
              <a:effectLst/>
              <a:latin typeface="Book Antiqua"/>
              <a:ea typeface="Calibri" panose="020F0502020204030204" pitchFamily="34" charset="0"/>
            </a:endParaRPr>
          </a:p>
          <a:p>
            <a:pPr marL="0" indent="0" algn="just">
              <a:lnSpc>
                <a:spcPct val="115000"/>
              </a:lnSpc>
              <a:spcAft>
                <a:spcPts val="1000"/>
              </a:spcAft>
              <a:buNone/>
            </a:pPr>
            <a:endParaRPr lang="en-IN" dirty="0">
              <a:latin typeface="Book Antiqua"/>
              <a:ea typeface="Book Antiqua" panose="02040602050305030304" pitchFamily="18" charset="0"/>
              <a:cs typeface="Book Antiqua" panose="02040602050305030304" pitchFamily="18" charset="0"/>
            </a:endParaRPr>
          </a:p>
          <a:p>
            <a:pPr marL="1257300" lvl="2" indent="-342900" algn="just">
              <a:lnSpc>
                <a:spcPct val="114999"/>
              </a:lnSpc>
              <a:spcAft>
                <a:spcPts val="1000"/>
              </a:spcAft>
              <a:buFont typeface="Arial,Sans-Serif"/>
              <a:buChar char="•"/>
            </a:pPr>
            <a:r>
              <a:rPr lang="en-IN" sz="1800" dirty="0">
                <a:latin typeface="Book Antiqua"/>
                <a:ea typeface="Book Antiqua" panose="02040602050305030304" pitchFamily="18" charset="0"/>
                <a:cs typeface="Book Antiqua" panose="02040602050305030304" pitchFamily="18" charset="0"/>
              </a:rPr>
              <a:t>Institute's </a:t>
            </a:r>
            <a:r>
              <a:rPr lang="en-IN" sz="1800" dirty="0">
                <a:effectLst/>
                <a:latin typeface="Book Antiqua"/>
                <a:ea typeface="Book Antiqua" panose="02040602050305030304" pitchFamily="18" charset="0"/>
                <a:cs typeface="Book Antiqua" panose="02040602050305030304" pitchFamily="18" charset="0"/>
              </a:rPr>
              <a:t>NCVT MIS </a:t>
            </a:r>
            <a:r>
              <a:rPr lang="en-IN" sz="1800" dirty="0">
                <a:latin typeface="Book Antiqua"/>
                <a:ea typeface="Book Antiqua" panose="02040602050305030304" pitchFamily="18" charset="0"/>
                <a:cs typeface="Book Antiqua" panose="02040602050305030304" pitchFamily="18" charset="0"/>
              </a:rPr>
              <a:t>code</a:t>
            </a:r>
            <a:endParaRPr lang="en-IN" sz="1800" dirty="0">
              <a:ea typeface="+mn-lt"/>
              <a:cs typeface="+mn-lt"/>
            </a:endParaRPr>
          </a:p>
          <a:p>
            <a:pPr marL="1257300" lvl="2" indent="-342900" algn="just">
              <a:lnSpc>
                <a:spcPct val="114999"/>
              </a:lnSpc>
              <a:spcAft>
                <a:spcPts val="1000"/>
              </a:spcAft>
              <a:buFont typeface="Arial,Sans-Serif"/>
              <a:buChar char="•"/>
            </a:pPr>
            <a:r>
              <a:rPr lang="en-IN" sz="1800" dirty="0">
                <a:latin typeface="Book Antiqua"/>
                <a:ea typeface="Book Antiqua" panose="02040602050305030304" pitchFamily="18" charset="0"/>
                <a:cs typeface="Book Antiqua" panose="02040602050305030304" pitchFamily="18" charset="0"/>
              </a:rPr>
              <a:t>Calendar year for which data is being entered</a:t>
            </a:r>
            <a:endParaRPr lang="en-IN" sz="1800" dirty="0">
              <a:effectLst/>
              <a:ea typeface="+mn-lt"/>
              <a:cs typeface="+mn-lt"/>
            </a:endParaRPr>
          </a:p>
          <a:p>
            <a:pPr marL="1257300" lvl="2" indent="-342900" algn="just">
              <a:lnSpc>
                <a:spcPct val="114999"/>
              </a:lnSpc>
              <a:spcAft>
                <a:spcPts val="1000"/>
              </a:spcAft>
              <a:buFont typeface="Arial,Sans-Serif"/>
              <a:buChar char="•"/>
            </a:pPr>
            <a:r>
              <a:rPr lang="en-IN" sz="1800" dirty="0">
                <a:latin typeface="Book Antiqua"/>
                <a:ea typeface="+mn-lt"/>
                <a:cs typeface="+mn-lt"/>
              </a:rPr>
              <a:t>Calendar month for which data is being entered</a:t>
            </a:r>
            <a:endParaRPr lang="en-IN" sz="1800" dirty="0">
              <a:effectLst/>
              <a:ea typeface="+mn-lt"/>
              <a:cs typeface="+mn-lt"/>
            </a:endParaRPr>
          </a:p>
          <a:p>
            <a:pPr marL="1257300" lvl="2" indent="-342900" algn="just">
              <a:lnSpc>
                <a:spcPct val="114999"/>
              </a:lnSpc>
              <a:spcAft>
                <a:spcPts val="1000"/>
              </a:spcAft>
              <a:buFont typeface="Arial,Sans-Serif"/>
              <a:buChar char="•"/>
            </a:pPr>
            <a:r>
              <a:rPr lang="en-IN" sz="1800" dirty="0">
                <a:latin typeface="Book Antiqua"/>
                <a:ea typeface="Book Antiqua" panose="02040602050305030304" pitchFamily="18" charset="0"/>
                <a:cs typeface="Book Antiqua" panose="02040602050305030304" pitchFamily="18" charset="0"/>
              </a:rPr>
              <a:t>Availability of PROJECTOR(Y/N)</a:t>
            </a:r>
            <a:endParaRPr lang="en-US" sz="1800" dirty="0">
              <a:latin typeface="Book Antiqua"/>
              <a:ea typeface="+mn-lt"/>
              <a:cs typeface="+mn-lt"/>
            </a:endParaRPr>
          </a:p>
          <a:p>
            <a:pPr marL="1257300" lvl="2" indent="-342900" algn="just">
              <a:lnSpc>
                <a:spcPct val="114999"/>
              </a:lnSpc>
              <a:spcAft>
                <a:spcPts val="1000"/>
              </a:spcAft>
              <a:buFont typeface="Arial,Sans-Serif"/>
              <a:buChar char="•"/>
            </a:pPr>
            <a:r>
              <a:rPr lang="en-IN" sz="1800" dirty="0">
                <a:latin typeface="Book Antiqua"/>
                <a:ea typeface="Book Antiqua" panose="02040602050305030304" pitchFamily="18" charset="0"/>
                <a:cs typeface="Book Antiqua" panose="02040602050305030304" pitchFamily="18" charset="0"/>
              </a:rPr>
              <a:t>Availability of DIGITAL WHITEBOARD(</a:t>
            </a:r>
            <a:r>
              <a:rPr lang="en-IN" sz="1800" dirty="0">
                <a:effectLst/>
                <a:latin typeface="Book Antiqua"/>
                <a:ea typeface="Book Antiqua" panose="02040602050305030304" pitchFamily="18" charset="0"/>
                <a:cs typeface="Book Antiqua" panose="02040602050305030304" pitchFamily="18" charset="0"/>
              </a:rPr>
              <a:t>Y/N)</a:t>
            </a:r>
            <a:endParaRPr lang="en-IN" sz="1800" dirty="0">
              <a:latin typeface="Book Antiqua"/>
            </a:endParaRPr>
          </a:p>
          <a:p>
            <a:pPr marL="228600" marR="228600">
              <a:spcAft>
                <a:spcPts val="1200"/>
              </a:spcAft>
            </a:pPr>
            <a:br>
              <a:rPr lang="en-US" sz="1200" dirty="0">
                <a:effectLst/>
                <a:latin typeface="Franklin Gothic Book" panose="020B0503020102020204" pitchFamily="34" charset="0"/>
                <a:ea typeface="Franklin Gothic Book" panose="020B0503020102020204" pitchFamily="34" charset="0"/>
                <a:cs typeface="Times New Roman" panose="02020603050405020304" pitchFamily="18" charset="0"/>
              </a:rPr>
            </a:br>
            <a:r>
              <a:rPr lang="en-US" sz="12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endParaRPr lang="en-IN" sz="12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AF4634-0E8C-4032-8087-895E97007B9A}"/>
              </a:ext>
            </a:extLst>
          </p:cNvPr>
          <p:cNvSpPr>
            <a:spLocks noGrp="1"/>
          </p:cNvSpPr>
          <p:nvPr>
            <p:ph sz="half" idx="2"/>
          </p:nvPr>
        </p:nvSpPr>
        <p:spPr>
          <a:xfrm>
            <a:off x="5166360" y="2265844"/>
            <a:ext cx="6336591" cy="3844414"/>
          </a:xfrm>
        </p:spPr>
        <p:txBody>
          <a:bodyPr vert="horz" lIns="91440" tIns="45720" rIns="91440" bIns="45720" rtlCol="0" anchor="t">
            <a:normAutofit fontScale="85000" lnSpcReduction="10000"/>
          </a:bodyPr>
          <a:lstStyle/>
          <a:p>
            <a:pPr marL="1257300" lvl="2" indent="-342900" algn="just">
              <a:lnSpc>
                <a:spcPct val="114999"/>
              </a:lnSpc>
              <a:spcAft>
                <a:spcPts val="1000"/>
              </a:spcAft>
            </a:pPr>
            <a:r>
              <a:rPr lang="en-IN" sz="2000" dirty="0">
                <a:latin typeface="Book Antiqua"/>
                <a:ea typeface="Book Antiqua" panose="02040602050305030304" pitchFamily="18" charset="0"/>
                <a:cs typeface="Book Antiqua" panose="02040602050305030304" pitchFamily="18" charset="0"/>
              </a:rPr>
              <a:t>Availability of AUDIO_SYSTEM_WITH_MICROPHONE(</a:t>
            </a:r>
            <a:r>
              <a:rPr lang="en-IN" sz="2000" dirty="0">
                <a:effectLst/>
                <a:latin typeface="Book Antiqua"/>
                <a:ea typeface="Book Antiqua" panose="02040602050305030304" pitchFamily="18" charset="0"/>
                <a:cs typeface="Book Antiqua" panose="02040602050305030304" pitchFamily="18" charset="0"/>
              </a:rPr>
              <a:t>Y/N)</a:t>
            </a:r>
            <a:endParaRPr lang="en-IN" sz="2000" dirty="0">
              <a:effectLst/>
              <a:latin typeface="Book Antiqua"/>
              <a:ea typeface="+mn-lt"/>
              <a:cs typeface="+mn-lt"/>
            </a:endParaRPr>
          </a:p>
          <a:p>
            <a:pPr marL="1257300" lvl="2" indent="-342900" algn="just">
              <a:lnSpc>
                <a:spcPct val="114999"/>
              </a:lnSpc>
              <a:spcAft>
                <a:spcPts val="1000"/>
              </a:spcAft>
            </a:pPr>
            <a:r>
              <a:rPr lang="en-IN" sz="2000" dirty="0">
                <a:latin typeface="Book Antiqua"/>
                <a:ea typeface="Book Antiqua" panose="02040602050305030304" pitchFamily="18" charset="0"/>
                <a:cs typeface="Book Antiqua" panose="02040602050305030304" pitchFamily="18" charset="0"/>
              </a:rPr>
              <a:t>Availability of</a:t>
            </a:r>
            <a:r>
              <a:rPr lang="en-IN" sz="2000" dirty="0">
                <a:effectLst/>
                <a:latin typeface="Book Antiqua"/>
                <a:ea typeface="Book Antiqua" panose="02040602050305030304" pitchFamily="18" charset="0"/>
                <a:cs typeface="Book Antiqua" panose="02040602050305030304" pitchFamily="18" charset="0"/>
              </a:rPr>
              <a:t> </a:t>
            </a:r>
            <a:r>
              <a:rPr lang="en-IN" sz="2000" dirty="0">
                <a:latin typeface="Book Antiqua"/>
                <a:ea typeface="Book Antiqua" panose="02040602050305030304" pitchFamily="18" charset="0"/>
                <a:cs typeface="Book Antiqua" panose="02040602050305030304" pitchFamily="18" charset="0"/>
              </a:rPr>
              <a:t>E-LEARNING / E-CONTENTS (</a:t>
            </a:r>
            <a:r>
              <a:rPr lang="en-IN" sz="2000" dirty="0">
                <a:effectLst/>
                <a:latin typeface="Book Antiqua"/>
                <a:ea typeface="Book Antiqua" panose="02040602050305030304" pitchFamily="18" charset="0"/>
                <a:cs typeface="Book Antiqua" panose="02040602050305030304" pitchFamily="18" charset="0"/>
              </a:rPr>
              <a:t>Y/N)</a:t>
            </a:r>
            <a:endParaRPr lang="en-IN" dirty="0">
              <a:latin typeface="Book Antiqua"/>
            </a:endParaRPr>
          </a:p>
        </p:txBody>
      </p:sp>
    </p:spTree>
    <p:extLst>
      <p:ext uri="{BB962C8B-B14F-4D97-AF65-F5344CB8AC3E}">
        <p14:creationId xmlns:p14="http://schemas.microsoft.com/office/powerpoint/2010/main" val="203650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8104-3561-4209-8077-4DB1374FE312}"/>
              </a:ext>
            </a:extLst>
          </p:cNvPr>
          <p:cNvSpPr>
            <a:spLocks noGrp="1"/>
          </p:cNvSpPr>
          <p:nvPr>
            <p:ph type="title"/>
          </p:nvPr>
        </p:nvSpPr>
        <p:spPr>
          <a:xfrm>
            <a:off x="750956" y="828010"/>
            <a:ext cx="10691265" cy="635029"/>
          </a:xfrm>
        </p:spPr>
        <p:txBody>
          <a:bodyPr>
            <a:normAutofit/>
          </a:bodyPr>
          <a:lstStyle/>
          <a:p>
            <a:r>
              <a:rPr lang="en-US" sz="3200" dirty="0">
                <a:effectLst/>
                <a:latin typeface="Univers Condensed"/>
                <a:ea typeface="Franklin Gothic Book" panose="020B0503020102020204" pitchFamily="34" charset="0"/>
                <a:cs typeface="Times New Roman"/>
              </a:rPr>
              <a:t>Placement</a:t>
            </a:r>
            <a:r>
              <a:rPr lang="en-US" sz="3200" b="1" dirty="0">
                <a:effectLst/>
                <a:latin typeface="Univers Condensed"/>
                <a:ea typeface="Franklin Gothic Book" panose="020B0503020102020204" pitchFamily="34" charset="0"/>
                <a:cs typeface="Times New Roman"/>
              </a:rPr>
              <a:t> </a:t>
            </a:r>
            <a:r>
              <a:rPr lang="en-US" sz="3200" dirty="0">
                <a:effectLst/>
                <a:latin typeface="Univers Condensed"/>
                <a:ea typeface="Franklin Gothic Book" panose="020B0503020102020204" pitchFamily="34" charset="0"/>
                <a:cs typeface="Times New Roman"/>
              </a:rPr>
              <a:t>Monitoring</a:t>
            </a:r>
            <a:endParaRPr lang="en-IN" sz="3200" dirty="0">
              <a:latin typeface="Univers Condensed"/>
              <a:cs typeface="Times New Roman"/>
            </a:endParaRPr>
          </a:p>
        </p:txBody>
      </p:sp>
      <p:sp>
        <p:nvSpPr>
          <p:cNvPr id="3" name="Content Placeholder 2">
            <a:extLst>
              <a:ext uri="{FF2B5EF4-FFF2-40B4-BE49-F238E27FC236}">
                <a16:creationId xmlns:a16="http://schemas.microsoft.com/office/drawing/2014/main" id="{DE2E79BF-1DBF-4C6F-A590-D7FDD7ED855E}"/>
              </a:ext>
            </a:extLst>
          </p:cNvPr>
          <p:cNvSpPr>
            <a:spLocks noGrp="1"/>
          </p:cNvSpPr>
          <p:nvPr>
            <p:ph sz="half" idx="1"/>
          </p:nvPr>
        </p:nvSpPr>
        <p:spPr>
          <a:xfrm>
            <a:off x="750956" y="1627632"/>
            <a:ext cx="10691265" cy="4363754"/>
          </a:xfrm>
        </p:spPr>
        <p:txBody>
          <a:bodyPr vert="horz" lIns="91440" tIns="45720" rIns="91440" bIns="45720" rtlCol="0" anchor="t">
            <a:normAutofit fontScale="92500" lnSpcReduction="10000"/>
          </a:bodyPr>
          <a:lstStyle/>
          <a:p>
            <a:pPr marL="1371600" lvl="2" indent="-457200" algn="just">
              <a:lnSpc>
                <a:spcPct val="115000"/>
              </a:lnSpc>
              <a:spcAft>
                <a:spcPts val="1000"/>
              </a:spcAft>
              <a:buFont typeface="Arial,Sans-Serif"/>
              <a:buChar char="•"/>
            </a:pPr>
            <a:r>
              <a:rPr lang="en-IN" sz="1900" dirty="0">
                <a:latin typeface="Book Antiqua"/>
                <a:ea typeface="Book Antiqua" panose="02040602050305030304" pitchFamily="18" charset="0"/>
                <a:cs typeface="Book Antiqua" panose="02040602050305030304" pitchFamily="18" charset="0"/>
              </a:rPr>
              <a:t>Institute's NCVT MIS code</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mn-lt"/>
                <a:cs typeface="+mn-lt"/>
              </a:rPr>
              <a:t>Trade</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mn-lt"/>
                <a:cs typeface="+mn-lt"/>
              </a:rPr>
              <a:t>Current placement year</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Book Antiqua" panose="02040602050305030304" pitchFamily="18" charset="0"/>
                <a:cs typeface="Book Antiqua" panose="02040602050305030304" pitchFamily="18" charset="0"/>
              </a:rPr>
              <a:t>Placement % for the current year</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mn-lt"/>
                <a:cs typeface="+mn-lt"/>
              </a:rPr>
              <a:t>Average salary for the current year</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Book Antiqua" panose="02040602050305030304" pitchFamily="18" charset="0"/>
                <a:cs typeface="Book Antiqua" panose="02040602050305030304" pitchFamily="18" charset="0"/>
              </a:rPr>
              <a:t>Placement % for the previous year</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mn-lt"/>
                <a:cs typeface="+mn-lt"/>
              </a:rPr>
              <a:t>Average salary for the previous year</a:t>
            </a:r>
            <a:endParaRPr lang="en-IN"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Book Antiqua" panose="02040602050305030304" pitchFamily="18" charset="0"/>
                <a:cs typeface="Book Antiqua" panose="02040602050305030304" pitchFamily="18" charset="0"/>
              </a:rPr>
              <a:t>Placement % for the 2nd previous year</a:t>
            </a:r>
            <a:endParaRPr lang="en-US" sz="1900" dirty="0">
              <a:ea typeface="+mn-lt"/>
              <a:cs typeface="+mn-lt"/>
            </a:endParaRPr>
          </a:p>
          <a:p>
            <a:pPr marL="1371600" lvl="2" indent="-457200" algn="just">
              <a:lnSpc>
                <a:spcPct val="114999"/>
              </a:lnSpc>
              <a:spcAft>
                <a:spcPts val="1000"/>
              </a:spcAft>
              <a:buFont typeface="Arial,Sans-Serif"/>
              <a:buChar char="•"/>
            </a:pPr>
            <a:r>
              <a:rPr lang="en-IN" sz="1900" dirty="0">
                <a:latin typeface="Book Antiqua"/>
                <a:ea typeface="Book Antiqua" panose="02040602050305030304" pitchFamily="18" charset="0"/>
                <a:cs typeface="Book Antiqua" panose="02040602050305030304" pitchFamily="18" charset="0"/>
              </a:rPr>
              <a:t>Average salary for the 2nd previous year</a:t>
            </a:r>
            <a:endParaRPr lang="en-IN" sz="1900" dirty="0"/>
          </a:p>
          <a:p>
            <a:endParaRPr lang="en-IN" dirty="0"/>
          </a:p>
        </p:txBody>
      </p:sp>
    </p:spTree>
    <p:extLst>
      <p:ext uri="{BB962C8B-B14F-4D97-AF65-F5344CB8AC3E}">
        <p14:creationId xmlns:p14="http://schemas.microsoft.com/office/powerpoint/2010/main" val="1739133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9A3A-A2D3-4859-AB6A-F867AA5EBA05}"/>
              </a:ext>
            </a:extLst>
          </p:cNvPr>
          <p:cNvSpPr>
            <a:spLocks noGrp="1"/>
          </p:cNvSpPr>
          <p:nvPr>
            <p:ph type="title"/>
          </p:nvPr>
        </p:nvSpPr>
        <p:spPr>
          <a:xfrm>
            <a:off x="746355" y="3052648"/>
            <a:ext cx="10691265" cy="1912544"/>
          </a:xfrm>
        </p:spPr>
        <p:txBody>
          <a:bodyPr/>
          <a:lstStyle/>
          <a:p>
            <a:pPr algn="ctr"/>
            <a:r>
              <a:rPr lang="en-US" b="1" dirty="0"/>
              <a:t>ENTITY  RELATIONSHIP DIAGRAM</a:t>
            </a:r>
          </a:p>
        </p:txBody>
      </p:sp>
    </p:spTree>
    <p:extLst>
      <p:ext uri="{BB962C8B-B14F-4D97-AF65-F5344CB8AC3E}">
        <p14:creationId xmlns:p14="http://schemas.microsoft.com/office/powerpoint/2010/main" val="429230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2144" y="0"/>
            <a:ext cx="9784080" cy="6858000"/>
          </a:xfrm>
          <a:prstGeom prst="rect">
            <a:avLst/>
          </a:prstGeom>
        </p:spPr>
      </p:pic>
    </p:spTree>
    <p:extLst>
      <p:ext uri="{BB962C8B-B14F-4D97-AF65-F5344CB8AC3E}">
        <p14:creationId xmlns:p14="http://schemas.microsoft.com/office/powerpoint/2010/main" val="382711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B3B1C-16A1-488A-BB78-D8178B798BDF}"/>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sz="5400" dirty="0"/>
              <a:t>DATA CONTROL FLOW</a:t>
            </a:r>
          </a:p>
        </p:txBody>
      </p:sp>
      <p:sp>
        <p:nvSpPr>
          <p:cNvPr id="3" name="Content Placeholder 2">
            <a:extLst>
              <a:ext uri="{FF2B5EF4-FFF2-40B4-BE49-F238E27FC236}">
                <a16:creationId xmlns:a16="http://schemas.microsoft.com/office/drawing/2014/main" id="{44ADB05B-A6E9-4C6D-A85B-D31B245A6F76}"/>
              </a:ext>
            </a:extLst>
          </p:cNvPr>
          <p:cNvSpPr>
            <a:spLocks noGrp="1"/>
          </p:cNvSpPr>
          <p:nvPr>
            <p:ph type="body" idx="1"/>
          </p:nvPr>
        </p:nvSpPr>
        <p:spPr>
          <a:xfrm>
            <a:off x="695325" y="4785543"/>
            <a:ext cx="4857857" cy="1005657"/>
          </a:xfrm>
        </p:spPr>
        <p:txBody>
          <a:bodyPr vert="horz" lIns="91440" tIns="45720" rIns="91440" bIns="45720" rtlCol="0" anchor="b">
            <a:normAutofit/>
          </a:bodyPr>
          <a:lstStyle/>
          <a:p>
            <a:r>
              <a:rPr lang="en-US" sz="2000" dirty="0">
                <a:solidFill>
                  <a:schemeClr val="tx1"/>
                </a:solidFill>
              </a:rPr>
              <a:t>The pathway data takes through the system</a:t>
            </a:r>
          </a:p>
        </p:txBody>
      </p:sp>
      <p:cxnSp>
        <p:nvCxnSpPr>
          <p:cNvPr id="20"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Magnifying glass showing decling performance">
            <a:extLst>
              <a:ext uri="{FF2B5EF4-FFF2-40B4-BE49-F238E27FC236}">
                <a16:creationId xmlns:a16="http://schemas.microsoft.com/office/drawing/2014/main" id="{BFC45B0A-6CF0-47DD-9C35-69729C92865B}"/>
              </a:ext>
            </a:extLst>
          </p:cNvPr>
          <p:cNvPicPr>
            <a:picLocks noChangeAspect="1"/>
          </p:cNvPicPr>
          <p:nvPr/>
        </p:nvPicPr>
        <p:blipFill rotWithShape="1">
          <a:blip r:embed="rId2"/>
          <a:srcRect l="24383" r="20443" b="-3"/>
          <a:stretch/>
        </p:blipFill>
        <p:spPr>
          <a:xfrm>
            <a:off x="6515100" y="10"/>
            <a:ext cx="5676900" cy="6857990"/>
          </a:xfrm>
          <a:prstGeom prst="rect">
            <a:avLst/>
          </a:prstGeom>
        </p:spPr>
      </p:pic>
    </p:spTree>
    <p:extLst>
      <p:ext uri="{BB962C8B-B14F-4D97-AF65-F5344CB8AC3E}">
        <p14:creationId xmlns:p14="http://schemas.microsoft.com/office/powerpoint/2010/main" val="47343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3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598C-3D57-45A7-925F-7AFA211A2AC0}"/>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sz="3200" dirty="0"/>
              <a:t>ATTENDANCE MONITORING</a:t>
            </a:r>
          </a:p>
        </p:txBody>
      </p:sp>
      <p:cxnSp>
        <p:nvCxnSpPr>
          <p:cNvPr id="30" name="Straight Connector 29">
            <a:extLst>
              <a:ext uri="{FF2B5EF4-FFF2-40B4-BE49-F238E27FC236}">
                <a16:creationId xmlns:a16="http://schemas.microsoft.com/office/drawing/2014/main" id="{E0AA8030-FA65-4B8E-8530-372EEE851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8807" y="1540377"/>
            <a:ext cx="9222962" cy="5062662"/>
          </a:xfrm>
        </p:spPr>
      </p:pic>
    </p:spTree>
    <p:extLst>
      <p:ext uri="{BB962C8B-B14F-4D97-AF65-F5344CB8AC3E}">
        <p14:creationId xmlns:p14="http://schemas.microsoft.com/office/powerpoint/2010/main" val="47343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3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598C-3D57-45A7-925F-7AFA211A2AC0}"/>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sz="3200" dirty="0"/>
              <a:t>CURRICULUM PROGRESS MONITORING</a:t>
            </a:r>
          </a:p>
        </p:txBody>
      </p:sp>
      <p:cxnSp>
        <p:nvCxnSpPr>
          <p:cNvPr id="30" name="Straight Connector 29">
            <a:extLst>
              <a:ext uri="{FF2B5EF4-FFF2-40B4-BE49-F238E27FC236}">
                <a16:creationId xmlns:a16="http://schemas.microsoft.com/office/drawing/2014/main" id="{E0AA8030-FA65-4B8E-8530-372EEE851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b="9964"/>
          <a:stretch/>
        </p:blipFill>
        <p:spPr>
          <a:xfrm>
            <a:off x="1679162" y="1447801"/>
            <a:ext cx="8833675" cy="5228341"/>
          </a:xfrm>
          <a:prstGeom prst="rect">
            <a:avLst/>
          </a:prstGeom>
        </p:spPr>
      </p:pic>
    </p:spTree>
    <p:extLst>
      <p:ext uri="{BB962C8B-B14F-4D97-AF65-F5344CB8AC3E}">
        <p14:creationId xmlns:p14="http://schemas.microsoft.com/office/powerpoint/2010/main" val="415073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42308-287E-43A7-BEC8-2FB2BE82B9F3}"/>
              </a:ext>
            </a:extLst>
          </p:cNvPr>
          <p:cNvSpPr>
            <a:spLocks noGrp="1"/>
          </p:cNvSpPr>
          <p:nvPr>
            <p:ph type="title"/>
          </p:nvPr>
        </p:nvSpPr>
        <p:spPr>
          <a:xfrm>
            <a:off x="675915" y="695982"/>
            <a:ext cx="8027898" cy="813319"/>
          </a:xfrm>
        </p:spPr>
        <p:txBody>
          <a:bodyPr>
            <a:normAutofit/>
          </a:bodyPr>
          <a:lstStyle/>
          <a:p>
            <a:r>
              <a:rPr lang="en-US" sz="3200" dirty="0"/>
              <a:t>SPECIAL  ACKNOWLEDGEMENTS</a:t>
            </a:r>
          </a:p>
        </p:txBody>
      </p:sp>
      <p:cxnSp>
        <p:nvCxnSpPr>
          <p:cNvPr id="11" name="Straight Connector 1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5620D9-57D7-4E36-876D-E1BA0C025EE2}"/>
              </a:ext>
            </a:extLst>
          </p:cNvPr>
          <p:cNvGraphicFramePr>
            <a:graphicFrameLocks noGrp="1"/>
          </p:cNvGraphicFramePr>
          <p:nvPr>
            <p:ph idx="1"/>
            <p:extLst>
              <p:ext uri="{D42A27DB-BD31-4B8C-83A1-F6EECF244321}">
                <p14:modId xmlns:p14="http://schemas.microsoft.com/office/powerpoint/2010/main" val="1056532103"/>
              </p:ext>
            </p:extLst>
          </p:nvPr>
        </p:nvGraphicFramePr>
        <p:xfrm>
          <a:off x="2597989" y="1339970"/>
          <a:ext cx="8098587" cy="4458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417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3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598C-3D57-45A7-925F-7AFA211A2AC0}"/>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sz="3200" dirty="0"/>
              <a:t>QUALITY MONITORING  THROUGH ASSESSMENT</a:t>
            </a:r>
          </a:p>
        </p:txBody>
      </p:sp>
      <p:cxnSp>
        <p:nvCxnSpPr>
          <p:cNvPr id="30" name="Straight Connector 29">
            <a:extLst>
              <a:ext uri="{FF2B5EF4-FFF2-40B4-BE49-F238E27FC236}">
                <a16:creationId xmlns:a16="http://schemas.microsoft.com/office/drawing/2014/main" id="{E0AA8030-FA65-4B8E-8530-372EEE851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2307" y="1637549"/>
            <a:ext cx="8715848" cy="4690099"/>
          </a:xfrm>
        </p:spPr>
      </p:pic>
    </p:spTree>
    <p:extLst>
      <p:ext uri="{BB962C8B-B14F-4D97-AF65-F5344CB8AC3E}">
        <p14:creationId xmlns:p14="http://schemas.microsoft.com/office/powerpoint/2010/main" val="293191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3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598C-3D57-45A7-925F-7AFA211A2AC0}"/>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dirty="0"/>
              <a:t>TEACHING AID MONITORING</a:t>
            </a:r>
          </a:p>
        </p:txBody>
      </p:sp>
      <p:cxnSp>
        <p:nvCxnSpPr>
          <p:cNvPr id="30" name="Straight Connector 29">
            <a:extLst>
              <a:ext uri="{FF2B5EF4-FFF2-40B4-BE49-F238E27FC236}">
                <a16:creationId xmlns:a16="http://schemas.microsoft.com/office/drawing/2014/main" id="{E0AA8030-FA65-4B8E-8530-372EEE851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377"/>
          <a:stretch/>
        </p:blipFill>
        <p:spPr>
          <a:xfrm>
            <a:off x="1969411" y="1583425"/>
            <a:ext cx="8198718" cy="5239769"/>
          </a:xfrm>
          <a:prstGeom prst="rect">
            <a:avLst/>
          </a:prstGeom>
        </p:spPr>
      </p:pic>
    </p:spTree>
    <p:extLst>
      <p:ext uri="{BB962C8B-B14F-4D97-AF65-F5344CB8AC3E}">
        <p14:creationId xmlns:p14="http://schemas.microsoft.com/office/powerpoint/2010/main" val="2180920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3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598C-3D57-45A7-925F-7AFA211A2AC0}"/>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dirty="0"/>
              <a:t>PLACEMENT MONITORING</a:t>
            </a:r>
          </a:p>
        </p:txBody>
      </p:sp>
      <p:cxnSp>
        <p:nvCxnSpPr>
          <p:cNvPr id="30" name="Straight Connector 29">
            <a:extLst>
              <a:ext uri="{FF2B5EF4-FFF2-40B4-BE49-F238E27FC236}">
                <a16:creationId xmlns:a16="http://schemas.microsoft.com/office/drawing/2014/main" id="{E0AA8030-FA65-4B8E-8530-372EEE851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98" y="1637549"/>
            <a:ext cx="8525066" cy="4968810"/>
          </a:xfrm>
          <a:prstGeom prst="rect">
            <a:avLst/>
          </a:prstGeom>
        </p:spPr>
      </p:pic>
    </p:spTree>
    <p:extLst>
      <p:ext uri="{BB962C8B-B14F-4D97-AF65-F5344CB8AC3E}">
        <p14:creationId xmlns:p14="http://schemas.microsoft.com/office/powerpoint/2010/main" val="116187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842BC-2BDB-4FAF-BECB-1EE15D71C0DC}"/>
              </a:ext>
            </a:extLst>
          </p:cNvPr>
          <p:cNvSpPr>
            <a:spLocks noGrp="1"/>
          </p:cNvSpPr>
          <p:nvPr>
            <p:ph type="title"/>
          </p:nvPr>
        </p:nvSpPr>
        <p:spPr>
          <a:xfrm>
            <a:off x="5604552" y="871759"/>
            <a:ext cx="5825448" cy="3527514"/>
          </a:xfrm>
        </p:spPr>
        <p:txBody>
          <a:bodyPr vert="horz" lIns="91440" tIns="45720" rIns="91440" bIns="45720" rtlCol="0" anchor="t">
            <a:normAutofit/>
          </a:bodyPr>
          <a:lstStyle/>
          <a:p>
            <a:r>
              <a:rPr lang="en-US" sz="5400" dirty="0"/>
              <a:t>WEB VIEWS</a:t>
            </a:r>
          </a:p>
        </p:txBody>
      </p:sp>
      <p:sp>
        <p:nvSpPr>
          <p:cNvPr id="3" name="Text Placeholder 2">
            <a:extLst>
              <a:ext uri="{FF2B5EF4-FFF2-40B4-BE49-F238E27FC236}">
                <a16:creationId xmlns:a16="http://schemas.microsoft.com/office/drawing/2014/main" id="{02BB72DE-F329-4D61-88F5-132A8CEA0304}"/>
              </a:ext>
            </a:extLst>
          </p:cNvPr>
          <p:cNvSpPr>
            <a:spLocks noGrp="1"/>
          </p:cNvSpPr>
          <p:nvPr>
            <p:ph type="body" idx="1"/>
          </p:nvPr>
        </p:nvSpPr>
        <p:spPr>
          <a:xfrm>
            <a:off x="5604551" y="4265485"/>
            <a:ext cx="5322013" cy="1005657"/>
          </a:xfrm>
        </p:spPr>
        <p:txBody>
          <a:bodyPr vert="horz" lIns="91440" tIns="45720" rIns="91440" bIns="45720" rtlCol="0" anchor="b">
            <a:normAutofit/>
          </a:bodyPr>
          <a:lstStyle/>
          <a:p>
            <a:r>
              <a:rPr lang="en-US" sz="2000" dirty="0">
                <a:solidFill>
                  <a:schemeClr val="tx1"/>
                </a:solidFill>
              </a:rPr>
              <a:t>What the graphical interface for each module will look like when opened on the web</a:t>
            </a:r>
          </a:p>
          <a:p>
            <a:endParaRPr lang="en-US" sz="2000" dirty="0">
              <a:solidFill>
                <a:schemeClr val="tx1"/>
              </a:solidFill>
            </a:endParaRPr>
          </a:p>
        </p:txBody>
      </p:sp>
      <p:pic>
        <p:nvPicPr>
          <p:cNvPr id="5" name="Picture 4">
            <a:extLst>
              <a:ext uri="{FF2B5EF4-FFF2-40B4-BE49-F238E27FC236}">
                <a16:creationId xmlns:a16="http://schemas.microsoft.com/office/drawing/2014/main" id="{5BF5315B-4A2D-4845-92FD-72344250B7EF}"/>
              </a:ext>
            </a:extLst>
          </p:cNvPr>
          <p:cNvPicPr>
            <a:picLocks noChangeAspect="1"/>
          </p:cNvPicPr>
          <p:nvPr/>
        </p:nvPicPr>
        <p:blipFill rotWithShape="1">
          <a:blip r:embed="rId3"/>
          <a:srcRect l="7572" r="45030" b="-3"/>
          <a:stretch/>
        </p:blipFill>
        <p:spPr>
          <a:xfrm>
            <a:off x="1" y="10"/>
            <a:ext cx="4876799" cy="6857989"/>
          </a:xfrm>
          <a:prstGeom prst="rect">
            <a:avLst/>
          </a:prstGeom>
        </p:spPr>
      </p:pic>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3364574911"/>
              </p:ext>
            </p:extLst>
          </p:nvPr>
        </p:nvGraphicFramePr>
        <p:xfrm>
          <a:off x="5723775" y="4980041"/>
          <a:ext cx="4539493" cy="1491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6128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8457F-008E-47BA-9140-8734C95090B8}"/>
              </a:ext>
            </a:extLst>
          </p:cNvPr>
          <p:cNvSpPr>
            <a:spLocks noGrp="1"/>
          </p:cNvSpPr>
          <p:nvPr>
            <p:ph type="title"/>
          </p:nvPr>
        </p:nvSpPr>
        <p:spPr>
          <a:xfrm>
            <a:off x="751167" y="2281214"/>
            <a:ext cx="3396420" cy="1735423"/>
          </a:xfrm>
        </p:spPr>
        <p:txBody>
          <a:bodyPr>
            <a:noAutofit/>
          </a:bodyPr>
          <a:lstStyle/>
          <a:p>
            <a:pPr algn="ctr"/>
            <a:r>
              <a:rPr lang="en-US" sz="5400" dirty="0"/>
              <a:t>FUTURE PLANS</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90043A-4A7E-4487-9497-4A03335D8C0E}"/>
              </a:ext>
            </a:extLst>
          </p:cNvPr>
          <p:cNvSpPr>
            <a:spLocks noGrp="1"/>
          </p:cNvSpPr>
          <p:nvPr>
            <p:ph idx="1"/>
          </p:nvPr>
        </p:nvSpPr>
        <p:spPr>
          <a:xfrm>
            <a:off x="5462178" y="2282051"/>
            <a:ext cx="5809009" cy="2018326"/>
          </a:xfrm>
        </p:spPr>
        <p:txBody>
          <a:bodyPr vert="horz" lIns="91440" tIns="45720" rIns="91440" bIns="45720" rtlCol="0">
            <a:normAutofit/>
          </a:bodyPr>
          <a:lstStyle/>
          <a:p>
            <a:r>
              <a:rPr lang="en-US" dirty="0"/>
              <a:t>Coding – writing program code for the web application to implement all the modules.</a:t>
            </a:r>
          </a:p>
          <a:p>
            <a:r>
              <a:rPr lang="en-US" dirty="0"/>
              <a:t>Testing </a:t>
            </a:r>
          </a:p>
        </p:txBody>
      </p:sp>
    </p:spTree>
    <p:extLst>
      <p:ext uri="{BB962C8B-B14F-4D97-AF65-F5344CB8AC3E}">
        <p14:creationId xmlns:p14="http://schemas.microsoft.com/office/powerpoint/2010/main" val="4171368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02556-B7DA-43AB-93AC-351DB47AF8A5}"/>
              </a:ext>
            </a:extLst>
          </p:cNvPr>
          <p:cNvSpPr txBox="1"/>
          <p:nvPr/>
        </p:nvSpPr>
        <p:spPr>
          <a:xfrm>
            <a:off x="4089400" y="3215341"/>
            <a:ext cx="401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latin typeface="Univers"/>
              </a:rPr>
              <a:t>THANK  YOU</a:t>
            </a:r>
            <a:endParaRPr lang="en-US">
              <a:latin typeface="Univers"/>
            </a:endParaRPr>
          </a:p>
        </p:txBody>
      </p:sp>
    </p:spTree>
    <p:extLst>
      <p:ext uri="{BB962C8B-B14F-4D97-AF65-F5344CB8AC3E}">
        <p14:creationId xmlns:p14="http://schemas.microsoft.com/office/powerpoint/2010/main" val="140489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BC42F-0ECC-4AF4-A103-64846077C73B}"/>
              </a:ext>
            </a:extLst>
          </p:cNvPr>
          <p:cNvSpPr>
            <a:spLocks noGrp="1"/>
          </p:cNvSpPr>
          <p:nvPr>
            <p:ph type="title"/>
          </p:nvPr>
        </p:nvSpPr>
        <p:spPr>
          <a:xfrm>
            <a:off x="-64168" y="3144711"/>
            <a:ext cx="3368842" cy="716816"/>
          </a:xfrm>
        </p:spPr>
        <p:txBody>
          <a:bodyPr>
            <a:noAutofit/>
          </a:bodyPr>
          <a:lstStyle/>
          <a:p>
            <a:pPr algn="ctr"/>
            <a:r>
              <a:rPr lang="en-US" sz="3200" dirty="0">
                <a:latin typeface="Univers Condensed"/>
              </a:rPr>
              <a:t>INTRODUCTION</a:t>
            </a:r>
            <a:endParaRPr lang="en-US" sz="3200" dirty="0"/>
          </a:p>
        </p:txBody>
      </p:sp>
      <p:cxnSp>
        <p:nvCxnSpPr>
          <p:cNvPr id="34" name="Straight Connector 33">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EE86B8-9F01-4085-B3E2-11655C2E4442}"/>
              </a:ext>
            </a:extLst>
          </p:cNvPr>
          <p:cNvSpPr>
            <a:spLocks noGrp="1"/>
          </p:cNvSpPr>
          <p:nvPr>
            <p:ph idx="1"/>
          </p:nvPr>
        </p:nvSpPr>
        <p:spPr>
          <a:xfrm>
            <a:off x="3871046" y="513035"/>
            <a:ext cx="7518024" cy="5980169"/>
          </a:xfrm>
        </p:spPr>
        <p:txBody>
          <a:bodyPr vert="horz" lIns="91440" tIns="45720" rIns="91440" bIns="45720" rtlCol="0" anchor="t">
            <a:noAutofit/>
          </a:bodyPr>
          <a:lstStyle/>
          <a:p>
            <a:pPr>
              <a:lnSpc>
                <a:spcPct val="115000"/>
              </a:lnSpc>
              <a:spcAft>
                <a:spcPts val="1000"/>
              </a:spcAft>
            </a:pPr>
            <a:r>
              <a:rPr lang="en-IN" sz="1700" dirty="0">
                <a:ea typeface="+mn-lt"/>
                <a:cs typeface="+mn-lt"/>
              </a:rPr>
              <a:t>DGT: </a:t>
            </a:r>
            <a:r>
              <a:rPr lang="en-IN" sz="1700" dirty="0">
                <a:solidFill>
                  <a:srgbClr val="212529"/>
                </a:solidFill>
                <a:highlight>
                  <a:srgbClr val="FFFFFF"/>
                </a:highlight>
                <a:latin typeface="Book Antiqua" panose="02040602050305030304" pitchFamily="18" charset="0"/>
                <a:ea typeface="Book Antiqua" panose="02040602050305030304" pitchFamily="18" charset="0"/>
                <a:cs typeface="Book Antiqua" panose="02040602050305030304" pitchFamily="18" charset="0"/>
              </a:rPr>
              <a:t>DGT is the apex organisation in </a:t>
            </a:r>
            <a:r>
              <a:rPr lang="en-IN" sz="1700" dirty="0">
                <a:solidFill>
                  <a:srgbClr val="212529"/>
                </a:solidFill>
                <a:effectLst/>
                <a:highlight>
                  <a:srgbClr val="FFFFFF"/>
                </a:highlight>
                <a:latin typeface="Book Antiqua" panose="02040602050305030304" pitchFamily="18" charset="0"/>
                <a:ea typeface="Book Antiqua" panose="02040602050305030304" pitchFamily="18" charset="0"/>
                <a:cs typeface="Book Antiqua" panose="02040602050305030304" pitchFamily="18" charset="0"/>
              </a:rPr>
              <a:t>Ministry of Skill Development and Entrepreneurship for development and coordination at National level for the programmes relating to vocational training.</a:t>
            </a:r>
          </a:p>
          <a:p>
            <a:pPr>
              <a:lnSpc>
                <a:spcPct val="115000"/>
              </a:lnSpc>
              <a:spcAft>
                <a:spcPts val="1000"/>
              </a:spcAft>
            </a:pPr>
            <a:endParaRPr lang="en-IN" sz="1700" dirty="0">
              <a:ea typeface="+mn-lt"/>
              <a:cs typeface="+mn-lt"/>
            </a:endParaRPr>
          </a:p>
          <a:p>
            <a:pPr>
              <a:lnSpc>
                <a:spcPct val="110000"/>
              </a:lnSpc>
            </a:pPr>
            <a:r>
              <a:rPr lang="en-IN" sz="1700" dirty="0">
                <a:ea typeface="+mn-lt"/>
                <a:cs typeface="+mn-lt"/>
              </a:rPr>
              <a:t>NCVT: </a:t>
            </a:r>
            <a:r>
              <a:rPr lang="en-IN" sz="1700" dirty="0">
                <a:solidFill>
                  <a:srgbClr val="000000"/>
                </a:solidFill>
                <a:effectLst/>
                <a:highlight>
                  <a:srgbClr val="FFFFFF"/>
                </a:highlight>
                <a:latin typeface="Book Antiqua" panose="02040602050305030304" pitchFamily="18" charset="0"/>
                <a:ea typeface="Book Antiqua" panose="02040602050305030304" pitchFamily="18" charset="0"/>
                <a:cs typeface="Book Antiqua" panose="02040602050305030304" pitchFamily="18" charset="0"/>
              </a:rPr>
              <a:t>The National Council for Vocational Training, an advisory body, was set up by the Government of India in 1956 </a:t>
            </a:r>
            <a:r>
              <a:rPr lang="en-IN" sz="1700" dirty="0">
                <a:ea typeface="+mn-lt"/>
                <a:cs typeface="+mn-lt"/>
              </a:rPr>
              <a:t>.</a:t>
            </a:r>
          </a:p>
          <a:p>
            <a:pPr>
              <a:lnSpc>
                <a:spcPct val="110000"/>
              </a:lnSpc>
            </a:pPr>
            <a:endParaRPr lang="en-IN" sz="1700" dirty="0">
              <a:ea typeface="+mn-lt"/>
              <a:cs typeface="+mn-lt"/>
            </a:endParaRPr>
          </a:p>
          <a:p>
            <a:pPr>
              <a:lnSpc>
                <a:spcPct val="110000"/>
              </a:lnSpc>
            </a:pPr>
            <a:r>
              <a:rPr lang="en-IN" sz="1700" dirty="0">
                <a:ea typeface="+mn-lt"/>
                <a:cs typeface="+mn-lt"/>
              </a:rPr>
              <a:t>DIT: </a:t>
            </a:r>
            <a:r>
              <a:rPr lang="en-IN" sz="1700" dirty="0">
                <a:solidFill>
                  <a:srgbClr val="000000"/>
                </a:solidFill>
                <a:highlight>
                  <a:srgbClr val="FFFFFF"/>
                </a:highlight>
                <a:latin typeface="Book Antiqua" panose="02040602050305030304" pitchFamily="18" charset="0"/>
                <a:ea typeface="+mn-lt"/>
                <a:cs typeface="+mn-lt"/>
              </a:rPr>
              <a:t>DIT </a:t>
            </a:r>
            <a:r>
              <a:rPr lang="en-IN" sz="1700" dirty="0">
                <a:solidFill>
                  <a:srgbClr val="000000"/>
                </a:solidFill>
                <a:effectLst/>
                <a:highlight>
                  <a:srgbClr val="FFFFFF"/>
                </a:highlight>
                <a:latin typeface="Book Antiqua" panose="02040602050305030304" pitchFamily="18" charset="0"/>
                <a:ea typeface="Book Antiqua" panose="02040602050305030304" pitchFamily="18" charset="0"/>
                <a:cs typeface="Book Antiqua" panose="02040602050305030304" pitchFamily="18" charset="0"/>
              </a:rPr>
              <a:t>imparts craftsmen &amp; training to a substantial number of youth in different trades for supply of skilled manpower to different industries.</a:t>
            </a:r>
          </a:p>
          <a:p>
            <a:pPr>
              <a:lnSpc>
                <a:spcPct val="110000"/>
              </a:lnSpc>
            </a:pPr>
            <a:endParaRPr lang="en-IN" sz="1700" dirty="0">
              <a:ea typeface="+mn-lt"/>
              <a:cs typeface="+mn-lt"/>
            </a:endParaRPr>
          </a:p>
          <a:p>
            <a:pPr>
              <a:lnSpc>
                <a:spcPct val="110000"/>
              </a:lnSpc>
            </a:pPr>
            <a:r>
              <a:rPr lang="en-IN" sz="1700" dirty="0">
                <a:ea typeface="+mn-lt"/>
                <a:cs typeface="+mn-lt"/>
              </a:rPr>
              <a:t>ITI: Industrial Training Institutes, also known as ITIs have been established with an aim to provide industrial training to students.</a:t>
            </a:r>
          </a:p>
          <a:p>
            <a:pPr>
              <a:lnSpc>
                <a:spcPct val="110000"/>
              </a:lnSpc>
            </a:pPr>
            <a:endParaRPr lang="en-IN" sz="1700" dirty="0">
              <a:ea typeface="+mn-lt"/>
              <a:cs typeface="+mn-lt"/>
            </a:endParaRPr>
          </a:p>
          <a:p>
            <a:pPr>
              <a:lnSpc>
                <a:spcPct val="110000"/>
              </a:lnSpc>
            </a:pPr>
            <a:r>
              <a:rPr lang="en-IN" sz="1700" dirty="0">
                <a:ea typeface="+mn-lt"/>
                <a:cs typeface="+mn-lt"/>
              </a:rPr>
              <a:t>PPP Mode:  A public–private partnership is a cooperative arrangement between two or more public and private sectors, typically of a long-term nature.</a:t>
            </a:r>
            <a:endParaRPr lang="en-IN" sz="1700" dirty="0">
              <a:latin typeface="Calisto MT"/>
              <a:cs typeface="Times New Roman"/>
            </a:endParaRPr>
          </a:p>
          <a:p>
            <a:pPr>
              <a:lnSpc>
                <a:spcPct val="110000"/>
              </a:lnSpc>
            </a:pPr>
            <a:endParaRPr lang="en-IN" sz="1700" dirty="0">
              <a:latin typeface="Calisto MT"/>
              <a:cs typeface="Times New Roman"/>
            </a:endParaRPr>
          </a:p>
          <a:p>
            <a:pPr>
              <a:lnSpc>
                <a:spcPct val="110000"/>
              </a:lnSpc>
            </a:pPr>
            <a:endParaRPr lang="en-IN" sz="1600" dirty="0">
              <a:latin typeface="Courier New"/>
              <a:cs typeface="Times New Roman"/>
            </a:endParaRPr>
          </a:p>
        </p:txBody>
      </p:sp>
    </p:spTree>
    <p:extLst>
      <p:ext uri="{BB962C8B-B14F-4D97-AF65-F5344CB8AC3E}">
        <p14:creationId xmlns:p14="http://schemas.microsoft.com/office/powerpoint/2010/main" val="285065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6287F-E187-4C67-9200-A98258EBD7ED}"/>
              </a:ext>
            </a:extLst>
          </p:cNvPr>
          <p:cNvSpPr>
            <a:spLocks noGrp="1"/>
          </p:cNvSpPr>
          <p:nvPr>
            <p:ph type="title"/>
          </p:nvPr>
        </p:nvSpPr>
        <p:spPr>
          <a:xfrm>
            <a:off x="64008" y="2875771"/>
            <a:ext cx="3164257" cy="1082875"/>
          </a:xfrm>
        </p:spPr>
        <p:txBody>
          <a:bodyPr>
            <a:noAutofit/>
          </a:bodyPr>
          <a:lstStyle/>
          <a:p>
            <a:pPr algn="ctr"/>
            <a:r>
              <a:rPr lang="en-US" sz="3200" dirty="0">
                <a:latin typeface="Univers Condensed"/>
              </a:rPr>
              <a:t>BACKGROUND STUDY</a:t>
            </a:r>
            <a:endParaRPr lang="en-US" dirty="0"/>
          </a:p>
        </p:txBody>
      </p:sp>
      <p:cxnSp>
        <p:nvCxnSpPr>
          <p:cNvPr id="17" name="Straight Connector 16">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94B8F2-DF05-4068-87E2-1833FC355329}"/>
              </a:ext>
            </a:extLst>
          </p:cNvPr>
          <p:cNvSpPr>
            <a:spLocks noGrp="1"/>
          </p:cNvSpPr>
          <p:nvPr>
            <p:ph idx="1"/>
          </p:nvPr>
        </p:nvSpPr>
        <p:spPr>
          <a:xfrm>
            <a:off x="3959268" y="2085254"/>
            <a:ext cx="7518024" cy="4708738"/>
          </a:xfrm>
        </p:spPr>
        <p:txBody>
          <a:bodyPr vert="horz" lIns="91440" tIns="45720" rIns="91440" bIns="45720" rtlCol="0" anchor="t">
            <a:normAutofit/>
          </a:bodyPr>
          <a:lstStyle/>
          <a:p>
            <a:pPr>
              <a:lnSpc>
                <a:spcPct val="110000"/>
              </a:lnSpc>
            </a:pPr>
            <a:r>
              <a:rPr lang="en-US" sz="1650" dirty="0"/>
              <a:t>Attendance Monitoring.</a:t>
            </a:r>
            <a:endParaRPr lang="en-US" sz="1650" dirty="0">
              <a:ea typeface="+mn-lt"/>
              <a:cs typeface="+mn-lt"/>
            </a:endParaRPr>
          </a:p>
          <a:p>
            <a:r>
              <a:rPr lang="en-US" sz="1650" dirty="0"/>
              <a:t>Curriculum Progress Monitoring.</a:t>
            </a:r>
            <a:endParaRPr lang="en-US" sz="1650" dirty="0">
              <a:ea typeface="+mn-lt"/>
              <a:cs typeface="+mn-lt"/>
            </a:endParaRPr>
          </a:p>
          <a:p>
            <a:r>
              <a:rPr lang="en-US" sz="1650" dirty="0"/>
              <a:t>Quality monitoring through weekly/monthly Assessment.</a:t>
            </a:r>
            <a:endParaRPr lang="en-US" sz="1650" dirty="0">
              <a:ea typeface="+mn-lt"/>
              <a:cs typeface="+mn-lt"/>
            </a:endParaRPr>
          </a:p>
          <a:p>
            <a:r>
              <a:rPr lang="en-US" sz="1650" dirty="0"/>
              <a:t>Student rating &amp; review of a teacher based on communication, teaching, and discipline.</a:t>
            </a:r>
            <a:endParaRPr lang="en-US" sz="1650" dirty="0">
              <a:ea typeface="+mn-lt"/>
              <a:cs typeface="+mn-lt"/>
            </a:endParaRPr>
          </a:p>
          <a:p>
            <a:r>
              <a:rPr lang="en-US" sz="1650" dirty="0"/>
              <a:t>Teacher’s approval of adequate material and technical support from ITI’s.</a:t>
            </a:r>
            <a:endParaRPr lang="en-US" sz="1650" dirty="0">
              <a:ea typeface="+mn-lt"/>
              <a:cs typeface="+mn-lt"/>
            </a:endParaRPr>
          </a:p>
          <a:p>
            <a:r>
              <a:rPr lang="en-US" sz="1650" dirty="0"/>
              <a:t>Average earnings of graduates in their profession compared to the nationwide average for the particular trade</a:t>
            </a:r>
            <a:endParaRPr lang="en-US" sz="1650" dirty="0">
              <a:ea typeface="+mn-lt"/>
              <a:cs typeface="+mn-lt"/>
            </a:endParaRPr>
          </a:p>
          <a:p>
            <a:r>
              <a:rPr lang="en-US" sz="1650" dirty="0"/>
              <a:t>Student feedback</a:t>
            </a:r>
          </a:p>
          <a:p>
            <a:pPr>
              <a:lnSpc>
                <a:spcPct val="110000"/>
              </a:lnSpc>
            </a:pPr>
            <a:endParaRPr lang="en-US" sz="1600" dirty="0"/>
          </a:p>
        </p:txBody>
      </p:sp>
      <p:sp>
        <p:nvSpPr>
          <p:cNvPr id="4" name="TextBox 3">
            <a:extLst>
              <a:ext uri="{FF2B5EF4-FFF2-40B4-BE49-F238E27FC236}">
                <a16:creationId xmlns:a16="http://schemas.microsoft.com/office/drawing/2014/main" id="{CF27C066-9CE0-4FE5-9B70-2BEF842D4F21}"/>
              </a:ext>
            </a:extLst>
          </p:cNvPr>
          <p:cNvSpPr txBox="1"/>
          <p:nvPr/>
        </p:nvSpPr>
        <p:spPr>
          <a:xfrm>
            <a:off x="3958665" y="1116105"/>
            <a:ext cx="7516906"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50" b="1" dirty="0">
                <a:ea typeface="+mn-lt"/>
                <a:cs typeface="+mn-lt"/>
              </a:rPr>
              <a:t>After going through details we thought that following parameters may be monitored centrally for better training:</a:t>
            </a:r>
            <a:endParaRPr lang="en-US" sz="1650" b="1" dirty="0"/>
          </a:p>
          <a:p>
            <a:pPr algn="l"/>
            <a:endParaRPr lang="en-US" dirty="0"/>
          </a:p>
        </p:txBody>
      </p:sp>
    </p:spTree>
    <p:extLst>
      <p:ext uri="{BB962C8B-B14F-4D97-AF65-F5344CB8AC3E}">
        <p14:creationId xmlns:p14="http://schemas.microsoft.com/office/powerpoint/2010/main" val="83224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D03D0-62D6-45A5-9D61-1A212C284EF0}"/>
              </a:ext>
            </a:extLst>
          </p:cNvPr>
          <p:cNvSpPr>
            <a:spLocks noGrp="1"/>
          </p:cNvSpPr>
          <p:nvPr>
            <p:ph type="title"/>
          </p:nvPr>
        </p:nvSpPr>
        <p:spPr>
          <a:xfrm>
            <a:off x="433853" y="2999036"/>
            <a:ext cx="2562985" cy="1015640"/>
          </a:xfrm>
        </p:spPr>
        <p:txBody>
          <a:bodyPr>
            <a:noAutofit/>
          </a:bodyPr>
          <a:lstStyle/>
          <a:p>
            <a:pPr algn="ctr"/>
            <a:r>
              <a:rPr lang="en-US" sz="3200" dirty="0"/>
              <a:t>Problem Definition</a:t>
            </a:r>
            <a:endParaRPr lang="en-IN" sz="3200"/>
          </a:p>
        </p:txBody>
      </p:sp>
      <p:cxnSp>
        <p:nvCxnSpPr>
          <p:cNvPr id="35" name="Straight Connector 34">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A77325-0374-47AF-BF82-0B95E185434A}"/>
              </a:ext>
            </a:extLst>
          </p:cNvPr>
          <p:cNvSpPr>
            <a:spLocks noGrp="1"/>
          </p:cNvSpPr>
          <p:nvPr>
            <p:ph idx="1"/>
          </p:nvPr>
        </p:nvSpPr>
        <p:spPr>
          <a:xfrm>
            <a:off x="3858415" y="1439049"/>
            <a:ext cx="7518024" cy="4136954"/>
          </a:xfrm>
        </p:spPr>
        <p:txBody>
          <a:bodyPr vert="horz" lIns="91440" tIns="45720" rIns="91440" bIns="45720" rtlCol="0" anchor="t">
            <a:normAutofit/>
          </a:bodyPr>
          <a:lstStyle/>
          <a:p>
            <a:pPr marL="0" indent="0" algn="just">
              <a:lnSpc>
                <a:spcPct val="110000"/>
              </a:lnSpc>
              <a:buNone/>
            </a:pPr>
            <a:r>
              <a:rPr lang="en-US" sz="1650" dirty="0"/>
              <a:t>The objective of this project is to develop an IT/software-based solution to the problem of creating an effective framework for monitoring the quality of Government Industrial Training Institutes (ITIs) operating under the Public-Private Partnership mode.</a:t>
            </a:r>
            <a:endParaRPr lang="en-IN" sz="1650" dirty="0"/>
          </a:p>
          <a:p>
            <a:pPr marL="0" indent="0" algn="just">
              <a:lnSpc>
                <a:spcPct val="110000"/>
              </a:lnSpc>
              <a:buNone/>
            </a:pPr>
            <a:endParaRPr lang="en-US" sz="1650" dirty="0"/>
          </a:p>
          <a:p>
            <a:pPr marL="0" indent="0" algn="just">
              <a:lnSpc>
                <a:spcPct val="110000"/>
              </a:lnSpc>
              <a:buNone/>
            </a:pPr>
            <a:r>
              <a:rPr lang="en-US" sz="1650" dirty="0"/>
              <a:t>The software solution can be delivered through a Desktop Application, Web Application or Mobile Application.</a:t>
            </a:r>
            <a:endParaRPr lang="en-IN" sz="1650" dirty="0"/>
          </a:p>
          <a:p>
            <a:pPr marL="0" indent="0" algn="just">
              <a:lnSpc>
                <a:spcPct val="110000"/>
              </a:lnSpc>
              <a:buNone/>
            </a:pPr>
            <a:endParaRPr lang="en-US" sz="1650" dirty="0"/>
          </a:p>
          <a:p>
            <a:pPr marL="0" indent="0" algn="just">
              <a:lnSpc>
                <a:spcPct val="110000"/>
              </a:lnSpc>
              <a:buNone/>
            </a:pPr>
            <a:r>
              <a:rPr lang="en-US" sz="1650" dirty="0"/>
              <a:t>However, Web Applications are most widely used, and the Web is the most ubiquitous platform across all electronic devices, so it has been decided to develop a Web application, so the monitoring system is most widely and conveniently accessible to anyone who requires it. </a:t>
            </a:r>
          </a:p>
        </p:txBody>
      </p:sp>
    </p:spTree>
    <p:extLst>
      <p:ext uri="{BB962C8B-B14F-4D97-AF65-F5344CB8AC3E}">
        <p14:creationId xmlns:p14="http://schemas.microsoft.com/office/powerpoint/2010/main" val="308566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7544E-5A3E-4E28-92F5-F6539DFB0B03}"/>
              </a:ext>
            </a:extLst>
          </p:cNvPr>
          <p:cNvSpPr>
            <a:spLocks noGrp="1"/>
          </p:cNvSpPr>
          <p:nvPr>
            <p:ph type="ctrTitle"/>
          </p:nvPr>
        </p:nvSpPr>
        <p:spPr>
          <a:xfrm>
            <a:off x="647699" y="871758"/>
            <a:ext cx="5442205" cy="3871143"/>
          </a:xfrm>
        </p:spPr>
        <p:txBody>
          <a:bodyPr>
            <a:normAutofit/>
          </a:bodyPr>
          <a:lstStyle/>
          <a:p>
            <a:r>
              <a:rPr lang="en-US" dirty="0"/>
              <a:t>SOFTWARE DEVELOPMENT LIFE CYCLE</a:t>
            </a:r>
          </a:p>
        </p:txBody>
      </p:sp>
      <p:sp>
        <p:nvSpPr>
          <p:cNvPr id="3" name="Subtitle 2">
            <a:extLst>
              <a:ext uri="{FF2B5EF4-FFF2-40B4-BE49-F238E27FC236}">
                <a16:creationId xmlns:a16="http://schemas.microsoft.com/office/drawing/2014/main" id="{05E28DE8-2E7C-49A5-9A43-44ECE3EEC349}"/>
              </a:ext>
            </a:extLst>
          </p:cNvPr>
          <p:cNvSpPr>
            <a:spLocks noGrp="1"/>
          </p:cNvSpPr>
          <p:nvPr>
            <p:ph type="subTitle" idx="1"/>
          </p:nvPr>
        </p:nvSpPr>
        <p:spPr>
          <a:xfrm>
            <a:off x="695325" y="4785543"/>
            <a:ext cx="4857857" cy="1005657"/>
          </a:xfrm>
        </p:spPr>
        <p:txBody>
          <a:bodyPr>
            <a:normAutofit/>
          </a:bodyPr>
          <a:lstStyle/>
          <a:p>
            <a:r>
              <a:rPr lang="en-US" dirty="0"/>
              <a:t>The process of software development, summarized in a few brief steps</a:t>
            </a:r>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Illuminated technology network on a dark background">
            <a:extLst>
              <a:ext uri="{FF2B5EF4-FFF2-40B4-BE49-F238E27FC236}">
                <a16:creationId xmlns:a16="http://schemas.microsoft.com/office/drawing/2014/main" id="{7127EDAD-D943-42F9-98F3-0315A87DCA6E}"/>
              </a:ext>
            </a:extLst>
          </p:cNvPr>
          <p:cNvPicPr>
            <a:picLocks noChangeAspect="1"/>
          </p:cNvPicPr>
          <p:nvPr/>
        </p:nvPicPr>
        <p:blipFill rotWithShape="1">
          <a:blip r:embed="rId3"/>
          <a:srcRect l="24303" r="29135"/>
          <a:stretch/>
        </p:blipFill>
        <p:spPr>
          <a:xfrm>
            <a:off x="6515100" y="10"/>
            <a:ext cx="5676900" cy="6857990"/>
          </a:xfrm>
          <a:prstGeom prst="rect">
            <a:avLst/>
          </a:prstGeom>
        </p:spPr>
      </p:pic>
    </p:spTree>
    <p:extLst>
      <p:ext uri="{BB962C8B-B14F-4D97-AF65-F5344CB8AC3E}">
        <p14:creationId xmlns:p14="http://schemas.microsoft.com/office/powerpoint/2010/main" val="35154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909D-A833-47C9-9088-6DD7426A3424}"/>
              </a:ext>
            </a:extLst>
          </p:cNvPr>
          <p:cNvSpPr>
            <a:spLocks noGrp="1"/>
          </p:cNvSpPr>
          <p:nvPr>
            <p:ph type="title"/>
          </p:nvPr>
        </p:nvSpPr>
        <p:spPr>
          <a:xfrm>
            <a:off x="389735" y="2427465"/>
            <a:ext cx="2630220" cy="2004787"/>
          </a:xfrm>
        </p:spPr>
        <p:txBody>
          <a:bodyPr>
            <a:normAutofit fontScale="90000"/>
          </a:bodyPr>
          <a:lstStyle/>
          <a:p>
            <a:r>
              <a:rPr lang="en-US" sz="2800" dirty="0"/>
              <a:t>PHASES OF SOFTWARE DEVELOPMENT</a:t>
            </a:r>
            <a:br>
              <a:rPr lang="en-US" sz="2800" dirty="0"/>
            </a:br>
            <a:r>
              <a:rPr lang="en-US" sz="2800" dirty="0"/>
              <a:t>LIFE CYCLE</a:t>
            </a:r>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908004-13D7-4006-A110-39F09C8A2412}"/>
              </a:ext>
            </a:extLst>
          </p:cNvPr>
          <p:cNvSpPr>
            <a:spLocks noGrp="1"/>
          </p:cNvSpPr>
          <p:nvPr>
            <p:ph idx="1"/>
          </p:nvPr>
        </p:nvSpPr>
        <p:spPr>
          <a:xfrm>
            <a:off x="3918180" y="1387107"/>
            <a:ext cx="7518024" cy="4909807"/>
          </a:xfrm>
        </p:spPr>
        <p:txBody>
          <a:bodyPr vert="horz" lIns="91440" tIns="45720" rIns="91440" bIns="45720" rtlCol="0" anchor="t">
            <a:normAutofit/>
          </a:bodyPr>
          <a:lstStyle/>
          <a:p>
            <a:pPr marL="342900" indent="-342900">
              <a:buAutoNum type="arabicPeriod"/>
            </a:pPr>
            <a:r>
              <a:rPr lang="en-US" sz="1600" dirty="0">
                <a:ea typeface="+mn-lt"/>
                <a:cs typeface="+mn-lt"/>
              </a:rPr>
              <a:t>Problem Definition</a:t>
            </a:r>
          </a:p>
          <a:p>
            <a:pPr marL="342900" indent="-342900">
              <a:buAutoNum type="arabicPeriod"/>
            </a:pPr>
            <a:r>
              <a:rPr lang="en-US" sz="1600" dirty="0">
                <a:ea typeface="+mn-lt"/>
                <a:cs typeface="+mn-lt"/>
              </a:rPr>
              <a:t>Feasibility Study </a:t>
            </a:r>
            <a:endParaRPr lang="en-US" dirty="0"/>
          </a:p>
          <a:p>
            <a:pPr marL="342900" indent="-342900">
              <a:buAutoNum type="arabicPeriod"/>
            </a:pPr>
            <a:r>
              <a:rPr lang="en-US" sz="1600" dirty="0">
                <a:ea typeface="+mn-lt"/>
                <a:cs typeface="+mn-lt"/>
              </a:rPr>
              <a:t>Requirement Analysis &amp; Specification </a:t>
            </a:r>
          </a:p>
          <a:p>
            <a:pPr marL="342900" indent="-342900">
              <a:buAutoNum type="arabicPeriod"/>
            </a:pPr>
            <a:r>
              <a:rPr lang="en-US" sz="1600" dirty="0">
                <a:ea typeface="+mn-lt"/>
                <a:cs typeface="+mn-lt"/>
              </a:rPr>
              <a:t>Designing </a:t>
            </a:r>
          </a:p>
          <a:p>
            <a:pPr marL="800100" lvl="1" indent="-342900">
              <a:buAutoNum type="arabicPeriod"/>
            </a:pPr>
            <a:r>
              <a:rPr lang="en-US" sz="1400" dirty="0">
                <a:ea typeface="+mn-lt"/>
                <a:cs typeface="+mn-lt"/>
              </a:rPr>
              <a:t>Front End – HTML, CSS, JS, PHP</a:t>
            </a:r>
          </a:p>
          <a:p>
            <a:pPr marL="800100" lvl="1" indent="-342900">
              <a:buAutoNum type="arabicPeriod"/>
            </a:pPr>
            <a:r>
              <a:rPr lang="en-US" sz="1400" dirty="0">
                <a:ea typeface="+mn-lt"/>
                <a:cs typeface="+mn-lt"/>
              </a:rPr>
              <a:t>Database – Tables to store data (using ER diagram)</a:t>
            </a:r>
          </a:p>
          <a:p>
            <a:pPr marL="800100" lvl="1" indent="-342900">
              <a:buAutoNum type="arabicPeriod"/>
            </a:pPr>
            <a:r>
              <a:rPr lang="en-US" sz="1400" dirty="0">
                <a:ea typeface="+mn-lt"/>
                <a:cs typeface="+mn-lt"/>
              </a:rPr>
              <a:t>Functional – defining users and their requirements, access level, and other functions</a:t>
            </a:r>
          </a:p>
          <a:p>
            <a:pPr marL="342900" indent="-342900">
              <a:buAutoNum type="arabicPeriod"/>
            </a:pPr>
            <a:r>
              <a:rPr lang="en-US" sz="1600" dirty="0">
                <a:ea typeface="+mn-lt"/>
                <a:cs typeface="+mn-lt"/>
              </a:rPr>
              <a:t>Coding (PHP version 8-MySQL) – to implement Designing phase </a:t>
            </a:r>
            <a:endParaRPr lang="en-US" dirty="0"/>
          </a:p>
          <a:p>
            <a:pPr marL="342900" indent="-342900">
              <a:buAutoNum type="arabicPeriod"/>
            </a:pPr>
            <a:r>
              <a:rPr lang="en-US" sz="1600" dirty="0">
                <a:ea typeface="+mn-lt"/>
                <a:cs typeface="+mn-lt"/>
              </a:rPr>
              <a:t>Testing </a:t>
            </a:r>
          </a:p>
          <a:p>
            <a:pPr marL="342900" indent="-342900">
              <a:buAutoNum type="arabicPeriod"/>
            </a:pPr>
            <a:r>
              <a:rPr lang="en-US" sz="1600" dirty="0">
                <a:ea typeface="+mn-lt"/>
                <a:cs typeface="+mn-lt"/>
              </a:rPr>
              <a:t>Documentation</a:t>
            </a:r>
            <a:endParaRPr lang="en-US" sz="1600" dirty="0"/>
          </a:p>
        </p:txBody>
      </p:sp>
    </p:spTree>
    <p:extLst>
      <p:ext uri="{BB962C8B-B14F-4D97-AF65-F5344CB8AC3E}">
        <p14:creationId xmlns:p14="http://schemas.microsoft.com/office/powerpoint/2010/main" val="216959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D9989-CEE0-48FC-95E3-7DF5BD06F8F6}"/>
              </a:ext>
            </a:extLst>
          </p:cNvPr>
          <p:cNvSpPr>
            <a:spLocks noGrp="1"/>
          </p:cNvSpPr>
          <p:nvPr>
            <p:ph type="ctrTitle"/>
          </p:nvPr>
        </p:nvSpPr>
        <p:spPr>
          <a:xfrm>
            <a:off x="647699" y="871758"/>
            <a:ext cx="5622472" cy="3871143"/>
          </a:xfrm>
        </p:spPr>
        <p:txBody>
          <a:bodyPr>
            <a:normAutofit/>
          </a:bodyPr>
          <a:lstStyle/>
          <a:p>
            <a:r>
              <a:rPr lang="en-US" dirty="0">
                <a:ea typeface="+mj-lt"/>
                <a:cs typeface="+mj-lt"/>
              </a:rPr>
              <a:t>FEASIBILITY STUDY OF THE  MODULEs</a:t>
            </a:r>
          </a:p>
        </p:txBody>
      </p:sp>
      <p:cxnSp>
        <p:nvCxnSpPr>
          <p:cNvPr id="18"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4">
            <a:extLst>
              <a:ext uri="{FF2B5EF4-FFF2-40B4-BE49-F238E27FC236}">
                <a16:creationId xmlns:a16="http://schemas.microsoft.com/office/drawing/2014/main" id="{DEAC607D-CB54-4786-84FB-AF932E71B180}"/>
              </a:ext>
            </a:extLst>
          </p:cNvPr>
          <p:cNvPicPr>
            <a:picLocks noChangeAspect="1"/>
          </p:cNvPicPr>
          <p:nvPr/>
        </p:nvPicPr>
        <p:blipFill rotWithShape="1">
          <a:blip r:embed="rId2"/>
          <a:srcRect l="26153" r="8" b="8"/>
          <a:stretch/>
        </p:blipFill>
        <p:spPr>
          <a:xfrm>
            <a:off x="6515100" y="10"/>
            <a:ext cx="5676900" cy="6857990"/>
          </a:xfrm>
          <a:prstGeom prst="rect">
            <a:avLst/>
          </a:prstGeom>
        </p:spPr>
      </p:pic>
    </p:spTree>
    <p:extLst>
      <p:ext uri="{BB962C8B-B14F-4D97-AF65-F5344CB8AC3E}">
        <p14:creationId xmlns:p14="http://schemas.microsoft.com/office/powerpoint/2010/main" val="359821695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375</TotalTime>
  <Words>2024</Words>
  <Application>Microsoft Office PowerPoint</Application>
  <PresentationFormat>Widescreen</PresentationFormat>
  <Paragraphs>282</Paragraphs>
  <Slides>35</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Arial,Sans-Serif</vt:lpstr>
      <vt:lpstr>Book Antiqua</vt:lpstr>
      <vt:lpstr>Calibri</vt:lpstr>
      <vt:lpstr>Calisto MT</vt:lpstr>
      <vt:lpstr>Consolas</vt:lpstr>
      <vt:lpstr>Courier New</vt:lpstr>
      <vt:lpstr>Franklin Gothic Book</vt:lpstr>
      <vt:lpstr>Tenorite</vt:lpstr>
      <vt:lpstr>Times New Roman</vt:lpstr>
      <vt:lpstr>Univers</vt:lpstr>
      <vt:lpstr>Univers Condensed</vt:lpstr>
      <vt:lpstr>Wingdings</vt:lpstr>
      <vt:lpstr>ChronicleVTI</vt:lpstr>
      <vt:lpstr>Quality Monitoring Framework for Government ITIs running under Public-Private Partnership (PPP)</vt:lpstr>
      <vt:lpstr>Mentors</vt:lpstr>
      <vt:lpstr>SPECIAL  ACKNOWLEDGEMENTS</vt:lpstr>
      <vt:lpstr>INTRODUCTION</vt:lpstr>
      <vt:lpstr>BACKGROUND STUDY</vt:lpstr>
      <vt:lpstr>Problem Definition</vt:lpstr>
      <vt:lpstr>SOFTWARE DEVELOPMENT LIFE CYCLE</vt:lpstr>
      <vt:lpstr>PHASES OF SOFTWARE DEVELOPMENT LIFE CYCLE</vt:lpstr>
      <vt:lpstr>FEASIBILITY STUDY OF THE  MODULEs</vt:lpstr>
      <vt:lpstr>PowerPoint Presentation</vt:lpstr>
      <vt:lpstr>ATTENDANCE MONITORING</vt:lpstr>
      <vt:lpstr>CURRICULUM PROGRESS MONITORING</vt:lpstr>
      <vt:lpstr>QUALITY MONITORING THROUGH ASSESSMENT</vt:lpstr>
      <vt:lpstr>TEACHING AIDS MONITORING</vt:lpstr>
      <vt:lpstr>PLACEMENT MONITORING</vt:lpstr>
      <vt:lpstr>STUDENT FEEDBACK</vt:lpstr>
      <vt:lpstr>Feasibility Study </vt:lpstr>
      <vt:lpstr>REQUIREMENT ANALYSIS &amp; SPECIFICATION</vt:lpstr>
      <vt:lpstr>DATA REQUIREMENTS</vt:lpstr>
      <vt:lpstr>Attendance Monitoring</vt:lpstr>
      <vt:lpstr>CURRICULUM Progress Monitoring</vt:lpstr>
      <vt:lpstr>QUALITY Monitoring THROUGH ASSESSMENT</vt:lpstr>
      <vt:lpstr> Teaching Aids MONITORING</vt:lpstr>
      <vt:lpstr>Placement Monitoring</vt:lpstr>
      <vt:lpstr>ENTITY  RELATIONSHIP DIAGRAM</vt:lpstr>
      <vt:lpstr>PowerPoint Presentation</vt:lpstr>
      <vt:lpstr>DATA CONTROL FLOW</vt:lpstr>
      <vt:lpstr>ATTENDANCE MONITORING</vt:lpstr>
      <vt:lpstr>CURRICULUM PROGRESS MONITORING</vt:lpstr>
      <vt:lpstr>QUALITY MONITORING  THROUGH ASSESSMENT</vt:lpstr>
      <vt:lpstr>TEACHING AID MONITORING</vt:lpstr>
      <vt:lpstr>PLACEMENT MONITORING</vt:lpstr>
      <vt:lpstr>WEB VIEWS</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solutions for Quality Monitoring Framework for Government ITIs running under Public-Private Partnership (PPP)</dc:title>
  <dc:creator>Jay Sharma</dc:creator>
  <cp:lastModifiedBy>Shubh Priyadarshi</cp:lastModifiedBy>
  <cp:revision>727</cp:revision>
  <dcterms:created xsi:type="dcterms:W3CDTF">2021-06-15T09:01:47Z</dcterms:created>
  <dcterms:modified xsi:type="dcterms:W3CDTF">2021-07-16T12:18:09Z</dcterms:modified>
</cp:coreProperties>
</file>