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 Id="rId5" Type="http://schemas.openxmlformats.org/officeDocument/2006/relationships/image" Target="../media/image13.png"/><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6396734" y="2406445"/>
            <a:ext cx="3966465" cy="1014380"/>
          </a:xfrm>
          <a:prstGeom prst="rect">
            <a:avLst/>
          </a:prstGeom>
        </p:spPr>
        <p:txBody>
          <a:bodyPr vert="horz" wrap="square" lIns="0" tIns="16510" rIns="0" bIns="0" rtlCol="0">
            <a:spAutoFit/>
          </a:bodyPr>
          <a:lstStyle/>
          <a:p>
            <a:pPr marL="12700">
              <a:lnSpc>
                <a:spcPct val="100000"/>
              </a:lnSpc>
              <a:spcBef>
                <a:spcPts val="130"/>
              </a:spcBef>
            </a:pPr>
            <a:r>
              <a:rPr lang="en-IN" sz="3200" spc="-114" dirty="0">
                <a:latin typeface="Trebuchet MS"/>
                <a:cs typeface="Trebuchet MS"/>
              </a:rPr>
              <a:t>PRIYADARSHNI V</a:t>
            </a:r>
          </a:p>
          <a:p>
            <a:pPr marL="12700">
              <a:lnSpc>
                <a:spcPct val="100000"/>
              </a:lnSpc>
              <a:spcBef>
                <a:spcPts val="130"/>
              </a:spcBef>
            </a:pPr>
            <a:r>
              <a:rPr lang="en-IN" sz="3200" spc="-114" dirty="0">
                <a:latin typeface="Trebuchet MS"/>
                <a:cs typeface="Trebuchet MS"/>
              </a:rPr>
              <a:t>- 2021503538 </a:t>
            </a:r>
            <a:endParaRPr lang="en-IN" sz="3200" dirty="0">
              <a:latin typeface="Trebuchet MS"/>
              <a:cs typeface="Trebuchet MS"/>
            </a:endParaRPr>
          </a:p>
        </p:txBody>
      </p:sp>
      <p:sp>
        <p:nvSpPr>
          <p:cNvPr id="8" name="object 8"/>
          <p:cNvSpPr txBox="1"/>
          <p:nvPr/>
        </p:nvSpPr>
        <p:spPr>
          <a:xfrm>
            <a:off x="6396734" y="1666875"/>
            <a:ext cx="1859280" cy="391795"/>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2D936B"/>
                </a:solidFill>
                <a:latin typeface="Trebuchet MS"/>
                <a:cs typeface="Trebuchet MS"/>
              </a:rPr>
              <a:t>Final</a:t>
            </a:r>
            <a:r>
              <a:rPr sz="2400" b="1" spc="-40" dirty="0">
                <a:solidFill>
                  <a:srgbClr val="2D936B"/>
                </a:solidFill>
                <a:latin typeface="Trebuchet MS"/>
                <a:cs typeface="Trebuchet MS"/>
              </a:rPr>
              <a:t> </a:t>
            </a:r>
            <a:r>
              <a:rPr sz="2400" b="1" spc="-10"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2143125" cy="176330"/>
          </a:xfrm>
          <a:prstGeom prst="rect">
            <a:avLst/>
          </a:prstGeom>
        </p:spPr>
        <p:txBody>
          <a:bodyPr vert="horz" wrap="square" lIns="0" tIns="6985" rIns="0" bIns="0" rtlCol="0">
            <a:spAutoFit/>
          </a:bodyPr>
          <a:lstStyle/>
          <a:p>
            <a:pPr marL="12700">
              <a:lnSpc>
                <a:spcPct val="100000"/>
              </a:lnSpc>
              <a:spcBef>
                <a:spcPts val="55"/>
              </a:spcBef>
            </a:pPr>
            <a:r>
              <a:rPr lang="en-IN" sz="1100" dirty="0">
                <a:solidFill>
                  <a:srgbClr val="2D83C3"/>
                </a:solidFill>
                <a:latin typeface="Trebuchet MS"/>
                <a:cs typeface="Trebuchet MS"/>
              </a:rPr>
              <a:t>05/04/2024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dirty="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11" name="TextBox 10">
            <a:extLst>
              <a:ext uri="{FF2B5EF4-FFF2-40B4-BE49-F238E27FC236}">
                <a16:creationId xmlns:a16="http://schemas.microsoft.com/office/drawing/2014/main" id="{E6A0306F-AE0B-7539-5DF5-65DA22F932FB}"/>
              </a:ext>
            </a:extLst>
          </p:cNvPr>
          <p:cNvSpPr txBox="1"/>
          <p:nvPr/>
        </p:nvSpPr>
        <p:spPr>
          <a:xfrm>
            <a:off x="838200" y="6384556"/>
            <a:ext cx="3197942" cy="259045"/>
          </a:xfrm>
          <a:prstGeom prst="rect">
            <a:avLst/>
          </a:prstGeom>
          <a:noFill/>
        </p:spPr>
        <p:txBody>
          <a:bodyPr wrap="square">
            <a:spAutoFit/>
          </a:bodyPr>
          <a:lstStyle/>
          <a:p>
            <a:pPr marL="12700">
              <a:lnSpc>
                <a:spcPts val="1275"/>
              </a:lnSpc>
              <a:spcBef>
                <a:spcPts val="55"/>
              </a:spcBef>
            </a:pPr>
            <a:r>
              <a:rPr lang="en-IN" sz="1100" dirty="0">
                <a:solidFill>
                  <a:srgbClr val="2D83C3"/>
                </a:solidFill>
                <a:latin typeface="Trebuchet MS"/>
              </a:rPr>
              <a:t>05/04/2024  Annual Review</a:t>
            </a:r>
          </a:p>
        </p:txBody>
      </p:sp>
      <p:pic>
        <p:nvPicPr>
          <p:cNvPr id="13" name="Picture 12">
            <a:extLst>
              <a:ext uri="{FF2B5EF4-FFF2-40B4-BE49-F238E27FC236}">
                <a16:creationId xmlns:a16="http://schemas.microsoft.com/office/drawing/2014/main" id="{064467E9-AAC9-9378-D95B-1FE80B405112}"/>
              </a:ext>
            </a:extLst>
          </p:cNvPr>
          <p:cNvPicPr>
            <a:picLocks noChangeAspect="1"/>
          </p:cNvPicPr>
          <p:nvPr/>
        </p:nvPicPr>
        <p:blipFill>
          <a:blip r:embed="rId3"/>
          <a:stretch>
            <a:fillRect/>
          </a:stretch>
        </p:blipFill>
        <p:spPr>
          <a:xfrm>
            <a:off x="3764198" y="3657600"/>
            <a:ext cx="3352327" cy="2381250"/>
          </a:xfrm>
          <a:prstGeom prst="rect">
            <a:avLst/>
          </a:prstGeom>
        </p:spPr>
      </p:pic>
      <p:pic>
        <p:nvPicPr>
          <p:cNvPr id="15" name="Picture 14">
            <a:extLst>
              <a:ext uri="{FF2B5EF4-FFF2-40B4-BE49-F238E27FC236}">
                <a16:creationId xmlns:a16="http://schemas.microsoft.com/office/drawing/2014/main" id="{B852E2AC-2FFA-DE0E-57D4-62A52632B160}"/>
              </a:ext>
            </a:extLst>
          </p:cNvPr>
          <p:cNvPicPr>
            <a:picLocks noChangeAspect="1"/>
          </p:cNvPicPr>
          <p:nvPr/>
        </p:nvPicPr>
        <p:blipFill>
          <a:blip r:embed="rId4"/>
          <a:stretch>
            <a:fillRect/>
          </a:stretch>
        </p:blipFill>
        <p:spPr>
          <a:xfrm>
            <a:off x="7413606" y="3657600"/>
            <a:ext cx="2819400" cy="2241254"/>
          </a:xfrm>
          <a:prstGeom prst="rect">
            <a:avLst/>
          </a:prstGeom>
        </p:spPr>
      </p:pic>
      <p:pic>
        <p:nvPicPr>
          <p:cNvPr id="17" name="Picture 16">
            <a:extLst>
              <a:ext uri="{FF2B5EF4-FFF2-40B4-BE49-F238E27FC236}">
                <a16:creationId xmlns:a16="http://schemas.microsoft.com/office/drawing/2014/main" id="{88B18BA5-FBB9-3514-567C-F9E4F8605C48}"/>
              </a:ext>
            </a:extLst>
          </p:cNvPr>
          <p:cNvPicPr>
            <a:picLocks noChangeAspect="1"/>
          </p:cNvPicPr>
          <p:nvPr/>
        </p:nvPicPr>
        <p:blipFill>
          <a:blip r:embed="rId5"/>
          <a:stretch>
            <a:fillRect/>
          </a:stretch>
        </p:blipFill>
        <p:spPr>
          <a:xfrm>
            <a:off x="914400" y="3657600"/>
            <a:ext cx="2454296" cy="2381251"/>
          </a:xfrm>
          <a:prstGeom prst="rect">
            <a:avLst/>
          </a:prstGeom>
        </p:spPr>
      </p:pic>
      <p:sp>
        <p:nvSpPr>
          <p:cNvPr id="18" name="TextBox 17">
            <a:extLst>
              <a:ext uri="{FF2B5EF4-FFF2-40B4-BE49-F238E27FC236}">
                <a16:creationId xmlns:a16="http://schemas.microsoft.com/office/drawing/2014/main" id="{BEC6506E-5064-543F-8BFA-4EC76EBB5B9A}"/>
              </a:ext>
            </a:extLst>
          </p:cNvPr>
          <p:cNvSpPr txBox="1"/>
          <p:nvPr/>
        </p:nvSpPr>
        <p:spPr>
          <a:xfrm>
            <a:off x="838200" y="1342479"/>
            <a:ext cx="9394806" cy="1754326"/>
          </a:xfrm>
          <a:prstGeom prst="rect">
            <a:avLst/>
          </a:prstGeom>
          <a:noFill/>
        </p:spPr>
        <p:txBody>
          <a:bodyPr wrap="square" rtlCol="0">
            <a:spAutoFit/>
          </a:bodyPr>
          <a:lstStyle/>
          <a:p>
            <a:pPr marL="285750" indent="-285750">
              <a:buFont typeface="Wingdings" panose="05000000000000000000" pitchFamily="2" charset="2"/>
              <a:buChar char="q"/>
            </a:pPr>
            <a:r>
              <a:rPr lang="en-US" dirty="0"/>
              <a:t>The CNN model achieved a validation accuracy indicating its effectiveness in identifying plant diseases from images.</a:t>
            </a:r>
          </a:p>
          <a:p>
            <a:endParaRPr lang="en-US" dirty="0"/>
          </a:p>
          <a:p>
            <a:pPr marL="285750" indent="-285750">
              <a:buFont typeface="Wingdings" panose="05000000000000000000" pitchFamily="2" charset="2"/>
              <a:buChar char="q"/>
            </a:pPr>
            <a:r>
              <a:rPr lang="en-US" dirty="0"/>
              <a:t>The developed CNN model demonstrates promising performance in automated plant disease identification, offering a scalable and accurate solution for farmers and agricultural stakeholders.</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51517" y="123825"/>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81460" y="2409797"/>
            <a:ext cx="10377827" cy="1119216"/>
          </a:xfrm>
          <a:prstGeom prst="rect">
            <a:avLst/>
          </a:prstGeom>
        </p:spPr>
        <p:txBody>
          <a:bodyPr vert="horz" wrap="square" lIns="0" tIns="460692" rIns="0" bIns="0" rtlCol="0">
            <a:spAutoFit/>
          </a:bodyPr>
          <a:lstStyle/>
          <a:p>
            <a:pPr marL="193675">
              <a:lnSpc>
                <a:spcPct val="100000"/>
              </a:lnSpc>
              <a:spcBef>
                <a:spcPts val="130"/>
              </a:spcBef>
            </a:pPr>
            <a:r>
              <a:rPr lang="en-US" sz="4250" dirty="0"/>
              <a:t>PLANT DISEASE PREDICTION USING CNN</a:t>
            </a:r>
            <a:endParaRPr sz="4250"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
        <p:nvSpPr>
          <p:cNvPr id="24" name="object 10">
            <a:extLst>
              <a:ext uri="{FF2B5EF4-FFF2-40B4-BE49-F238E27FC236}">
                <a16:creationId xmlns:a16="http://schemas.microsoft.com/office/drawing/2014/main" id="{6BEC18DB-2C1A-16EF-291A-2D9A44304EC5}"/>
              </a:ext>
            </a:extLst>
          </p:cNvPr>
          <p:cNvSpPr txBox="1"/>
          <p:nvPr/>
        </p:nvSpPr>
        <p:spPr>
          <a:xfrm>
            <a:off x="739775" y="6473337"/>
            <a:ext cx="2143125" cy="176330"/>
          </a:xfrm>
          <a:prstGeom prst="rect">
            <a:avLst/>
          </a:prstGeom>
        </p:spPr>
        <p:txBody>
          <a:bodyPr vert="horz" wrap="square" lIns="0" tIns="6985" rIns="0" bIns="0" rtlCol="0">
            <a:spAutoFit/>
          </a:bodyPr>
          <a:lstStyle/>
          <a:p>
            <a:pPr marL="12700">
              <a:lnSpc>
                <a:spcPct val="100000"/>
              </a:lnSpc>
              <a:spcBef>
                <a:spcPts val="55"/>
              </a:spcBef>
            </a:pPr>
            <a:r>
              <a:rPr lang="en-IN" sz="1100" dirty="0">
                <a:solidFill>
                  <a:srgbClr val="2D83C3"/>
                </a:solidFill>
                <a:latin typeface="Trebuchet MS"/>
                <a:cs typeface="Trebuchet MS"/>
              </a:rPr>
              <a:t>05/04/2024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dirty="0">
              <a:latin typeface="Trebuchet MS"/>
              <a:cs typeface="Trebuchet M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1246505" y="577058"/>
            <a:ext cx="9764395" cy="1122362"/>
          </a:xfrm>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3" name="TextBox 22">
            <a:extLst>
              <a:ext uri="{FF2B5EF4-FFF2-40B4-BE49-F238E27FC236}">
                <a16:creationId xmlns:a16="http://schemas.microsoft.com/office/drawing/2014/main" id="{BCE5461F-77BB-9821-B957-AACFC49BB0CC}"/>
              </a:ext>
            </a:extLst>
          </p:cNvPr>
          <p:cNvSpPr txBox="1"/>
          <p:nvPr/>
        </p:nvSpPr>
        <p:spPr>
          <a:xfrm>
            <a:off x="1426624" y="1787915"/>
            <a:ext cx="9843516" cy="3416320"/>
          </a:xfrm>
          <a:prstGeom prst="rect">
            <a:avLst/>
          </a:prstGeom>
          <a:noFill/>
        </p:spPr>
        <p:txBody>
          <a:bodyPr wrap="square" rtlCol="0">
            <a:spAutoFit/>
          </a:bodyPr>
          <a:lstStyle/>
          <a:p>
            <a:pPr marL="285750" indent="-285750">
              <a:buFont typeface="Wingdings" panose="05000000000000000000" pitchFamily="2" charset="2"/>
              <a:buChar char="q"/>
            </a:pPr>
            <a:r>
              <a:rPr lang="en-US" dirty="0"/>
              <a:t>The objective of the project is to develop a predictive system capable of identifying plant diseases from images. </a:t>
            </a:r>
          </a:p>
          <a:p>
            <a:endParaRPr lang="en-US" dirty="0"/>
          </a:p>
          <a:p>
            <a:pPr marL="285750" indent="-285750">
              <a:buFont typeface="Wingdings" panose="05000000000000000000" pitchFamily="2" charset="2"/>
              <a:buChar char="q"/>
            </a:pPr>
            <a:r>
              <a:rPr lang="en-US" dirty="0"/>
              <a:t>By leveraging deep learning techniques, specifically convolutional neural networks (CNNs), the goal is to create a model that can accurately classify images of plant leaves or crops into various disease categories.</a:t>
            </a:r>
          </a:p>
          <a:p>
            <a:endParaRPr lang="en-US" dirty="0"/>
          </a:p>
          <a:p>
            <a:pPr marL="285750" indent="-285750">
              <a:buFont typeface="Wingdings" panose="05000000000000000000" pitchFamily="2" charset="2"/>
              <a:buChar char="q"/>
            </a:pPr>
            <a:r>
              <a:rPr lang="en-US" dirty="0"/>
              <a:t>To automate the process of disease diagnosis, reducing the reliance on human expertise and enabling scalable solutions for disease detection across large agricultural areas. </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t>This can lead to more efficient resource allocation and decision-making in farming practices.</a:t>
            </a:r>
          </a:p>
          <a:p>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29229" y="25146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2222500" cy="358431"/>
          </a:xfrm>
          <a:prstGeom prst="rect">
            <a:avLst/>
          </a:prstGeom>
        </p:spPr>
        <p:txBody>
          <a:bodyPr vert="horz" wrap="square" lIns="0" tIns="6985" rIns="0" bIns="0" rtlCol="0">
            <a:spAutoFit/>
          </a:bodyPr>
          <a:lstStyle/>
          <a:p>
            <a:pPr marL="12700">
              <a:spcBef>
                <a:spcPts val="55"/>
              </a:spcBef>
            </a:pPr>
            <a:r>
              <a:rPr lang="en-IN" sz="1100" dirty="0">
                <a:solidFill>
                  <a:srgbClr val="2D83C3"/>
                </a:solidFill>
                <a:latin typeface="Trebuchet MS"/>
                <a:cs typeface="Trebuchet MS"/>
              </a:rPr>
              <a:t>05/04/2024</a:t>
            </a:r>
            <a:r>
              <a:rPr lang="en-IN" sz="1100" spc="180" dirty="0">
                <a:solidFill>
                  <a:srgbClr val="2D83C3"/>
                </a:solidFill>
                <a:latin typeface="Trebuchet MS"/>
                <a:cs typeface="Trebuchet MS"/>
              </a:rPr>
              <a:t>  </a:t>
            </a:r>
            <a:r>
              <a:rPr lang="en-IN" sz="1100" b="1" dirty="0">
                <a:solidFill>
                  <a:srgbClr val="2D83C3"/>
                </a:solidFill>
                <a:latin typeface="Trebuchet MS"/>
                <a:cs typeface="Trebuchet MS"/>
              </a:rPr>
              <a:t>Annual</a:t>
            </a:r>
            <a:r>
              <a:rPr lang="en-IN" sz="1100" b="1" spc="-75" dirty="0">
                <a:solidFill>
                  <a:srgbClr val="2D83C3"/>
                </a:solidFill>
                <a:latin typeface="Trebuchet MS"/>
                <a:cs typeface="Trebuchet MS"/>
              </a:rPr>
              <a:t> </a:t>
            </a:r>
            <a:r>
              <a:rPr lang="en-IN" sz="1100" b="1" spc="-10" dirty="0">
                <a:solidFill>
                  <a:srgbClr val="2D83C3"/>
                </a:solidFill>
                <a:latin typeface="Trebuchet MS"/>
                <a:cs typeface="Trebuchet MS"/>
              </a:rPr>
              <a:t>Review</a:t>
            </a:r>
            <a:endParaRPr lang="en-IN" sz="1100" dirty="0">
              <a:latin typeface="Trebuchet MS"/>
              <a:cs typeface="Trebuchet MS"/>
            </a:endParaRPr>
          </a:p>
          <a:p>
            <a:pPr marL="12700">
              <a:lnSpc>
                <a:spcPct val="100000"/>
              </a:lnSpc>
              <a:spcBef>
                <a:spcPts val="55"/>
              </a:spcBef>
            </a:pPr>
            <a:endParaRPr sz="1100" dirty="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11" name="TextBox 10">
            <a:extLst>
              <a:ext uri="{FF2B5EF4-FFF2-40B4-BE49-F238E27FC236}">
                <a16:creationId xmlns:a16="http://schemas.microsoft.com/office/drawing/2014/main" id="{9152D7A0-EF60-1186-BC5D-9D9A155B4790}"/>
              </a:ext>
            </a:extLst>
          </p:cNvPr>
          <p:cNvSpPr txBox="1"/>
          <p:nvPr/>
        </p:nvSpPr>
        <p:spPr>
          <a:xfrm>
            <a:off x="533400" y="2039793"/>
            <a:ext cx="7997285" cy="4524315"/>
          </a:xfrm>
          <a:prstGeom prst="rect">
            <a:avLst/>
          </a:prstGeom>
          <a:noFill/>
        </p:spPr>
        <p:txBody>
          <a:bodyPr wrap="square" rtlCol="0">
            <a:spAutoFit/>
          </a:bodyPr>
          <a:lstStyle/>
          <a:p>
            <a:pPr marL="285750" indent="-285750">
              <a:buFont typeface="Wingdings" panose="05000000000000000000" pitchFamily="2" charset="2"/>
              <a:buChar char="q"/>
            </a:pPr>
            <a:r>
              <a:rPr lang="en-US" dirty="0"/>
              <a:t>Traditional manual inspection methods for identifying plant diseases in agriculture are inefficient, leading to delays and potential inaccuracies in diagnosis.</a:t>
            </a:r>
          </a:p>
          <a:p>
            <a:endParaRPr lang="en-US" dirty="0"/>
          </a:p>
          <a:p>
            <a:pPr marL="285750" indent="-285750">
              <a:buFont typeface="Wingdings" panose="05000000000000000000" pitchFamily="2" charset="2"/>
              <a:buChar char="q"/>
            </a:pPr>
            <a:r>
              <a:rPr lang="en-US" dirty="0"/>
              <a:t>Implementing automated disease detection systems using image analysis technologies is crucial to enable prompt intervention and ensure sustainable farming practices.</a:t>
            </a:r>
          </a:p>
          <a:p>
            <a:endParaRPr lang="en-US" dirty="0"/>
          </a:p>
          <a:p>
            <a:pPr marL="285750" indent="-285750">
              <a:buFont typeface="Wingdings" panose="05000000000000000000" pitchFamily="2" charset="2"/>
              <a:buChar char="q"/>
            </a:pPr>
            <a:r>
              <a:rPr lang="en-US" dirty="0"/>
              <a:t>By automating disease detection, we can mitigate crop losses, enhance food security, and improve livelihoods in agricultural communities.</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endParaRPr lang="en-US" dirty="0"/>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676275" y="533400"/>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2232025" cy="358431"/>
          </a:xfrm>
          <a:prstGeom prst="rect">
            <a:avLst/>
          </a:prstGeom>
        </p:spPr>
        <p:txBody>
          <a:bodyPr vert="horz" wrap="square" lIns="0" tIns="6985" rIns="0" bIns="0" rtlCol="0">
            <a:spAutoFit/>
          </a:bodyPr>
          <a:lstStyle/>
          <a:p>
            <a:pPr marL="12700">
              <a:spcBef>
                <a:spcPts val="55"/>
              </a:spcBef>
            </a:pPr>
            <a:r>
              <a:rPr lang="en-IN" sz="1100" dirty="0">
                <a:solidFill>
                  <a:srgbClr val="2D83C3"/>
                </a:solidFill>
                <a:latin typeface="Trebuchet MS"/>
                <a:cs typeface="Trebuchet MS"/>
              </a:rPr>
              <a:t>05/04/2024</a:t>
            </a:r>
            <a:r>
              <a:rPr lang="en-IN" sz="1100" spc="180" dirty="0">
                <a:solidFill>
                  <a:srgbClr val="2D83C3"/>
                </a:solidFill>
                <a:latin typeface="Trebuchet MS"/>
                <a:cs typeface="Trebuchet MS"/>
              </a:rPr>
              <a:t>  </a:t>
            </a:r>
            <a:r>
              <a:rPr lang="en-IN" sz="1100" b="1" dirty="0">
                <a:solidFill>
                  <a:srgbClr val="2D83C3"/>
                </a:solidFill>
                <a:latin typeface="Trebuchet MS"/>
                <a:cs typeface="Trebuchet MS"/>
              </a:rPr>
              <a:t>Annual</a:t>
            </a:r>
            <a:r>
              <a:rPr lang="en-IN" sz="1100" b="1" spc="-75" dirty="0">
                <a:solidFill>
                  <a:srgbClr val="2D83C3"/>
                </a:solidFill>
                <a:latin typeface="Trebuchet MS"/>
                <a:cs typeface="Trebuchet MS"/>
              </a:rPr>
              <a:t> </a:t>
            </a:r>
            <a:r>
              <a:rPr lang="en-IN" sz="1100" b="1" spc="-10" dirty="0">
                <a:solidFill>
                  <a:srgbClr val="2D83C3"/>
                </a:solidFill>
                <a:latin typeface="Trebuchet MS"/>
                <a:cs typeface="Trebuchet MS"/>
              </a:rPr>
              <a:t>Review</a:t>
            </a:r>
            <a:endParaRPr lang="en-IN" sz="1100" dirty="0">
              <a:latin typeface="Trebuchet MS"/>
              <a:cs typeface="Trebuchet MS"/>
            </a:endParaRPr>
          </a:p>
          <a:p>
            <a:pPr marL="12700">
              <a:lnSpc>
                <a:spcPct val="100000"/>
              </a:lnSpc>
              <a:spcBef>
                <a:spcPts val="55"/>
              </a:spcBef>
            </a:pPr>
            <a:endParaRPr sz="1100" dirty="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11" name="TextBox 10">
            <a:extLst>
              <a:ext uri="{FF2B5EF4-FFF2-40B4-BE49-F238E27FC236}">
                <a16:creationId xmlns:a16="http://schemas.microsoft.com/office/drawing/2014/main" id="{12554B22-5C45-3B06-C512-3CEA5FAC8446}"/>
              </a:ext>
            </a:extLst>
          </p:cNvPr>
          <p:cNvSpPr txBox="1"/>
          <p:nvPr/>
        </p:nvSpPr>
        <p:spPr>
          <a:xfrm>
            <a:off x="533400" y="1525596"/>
            <a:ext cx="8541385" cy="4524315"/>
          </a:xfrm>
          <a:prstGeom prst="rect">
            <a:avLst/>
          </a:prstGeom>
          <a:noFill/>
        </p:spPr>
        <p:txBody>
          <a:bodyPr wrap="square" rtlCol="0">
            <a:spAutoFit/>
          </a:bodyPr>
          <a:lstStyle/>
          <a:p>
            <a:pPr marL="285750" indent="-285750">
              <a:buFont typeface="Wingdings" panose="05000000000000000000" pitchFamily="2" charset="2"/>
              <a:buChar char="q"/>
            </a:pPr>
            <a:r>
              <a:rPr lang="en-US" b="1" dirty="0"/>
              <a:t>Objective: </a:t>
            </a:r>
            <a:r>
              <a:rPr lang="en-US" dirty="0"/>
              <a:t>The project aims to develop an automated system for identifying plant diseases in agriculture using deep learning techniques, specifically convolutional neural networks (CNNs).</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b="1" dirty="0"/>
              <a:t>Challenges</a:t>
            </a:r>
            <a:r>
              <a:rPr lang="en-US" dirty="0"/>
              <a:t>: Current methods of disease identification rely on manual inspection, leading to inefficiencies and delays. Automating disease detection through image analysis can address these challenges and enable timely intervention.</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b="1" dirty="0"/>
              <a:t>Solution</a:t>
            </a:r>
            <a:r>
              <a:rPr lang="en-US" dirty="0"/>
              <a:t>: By leveraging CNNs and image analysis, the project seeks to create a scalable and accurate solution for detecting plant diseases from images of plant leaves or crops.</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b="1" dirty="0"/>
              <a:t>Impact</a:t>
            </a:r>
            <a:r>
              <a:rPr lang="en-US" dirty="0"/>
              <a:t>: Implementing automated disease detection systems can mitigate crop losses, enhance food security, and improve agricultural productivity by enabling prompt intervention and sustainable farming practices.</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2308225" cy="358431"/>
          </a:xfrm>
          <a:prstGeom prst="rect">
            <a:avLst/>
          </a:prstGeom>
        </p:spPr>
        <p:txBody>
          <a:bodyPr vert="horz" wrap="square" lIns="0" tIns="6985" rIns="0" bIns="0" rtlCol="0">
            <a:spAutoFit/>
          </a:bodyPr>
          <a:lstStyle/>
          <a:p>
            <a:pPr marL="12700">
              <a:spcBef>
                <a:spcPts val="55"/>
              </a:spcBef>
            </a:pPr>
            <a:r>
              <a:rPr lang="en-IN" sz="1100" dirty="0">
                <a:solidFill>
                  <a:srgbClr val="2D83C3"/>
                </a:solidFill>
                <a:latin typeface="Trebuchet MS"/>
                <a:cs typeface="Trebuchet MS"/>
              </a:rPr>
              <a:t>05/04/2024</a:t>
            </a:r>
            <a:r>
              <a:rPr lang="en-IN" sz="1100" spc="180" dirty="0">
                <a:solidFill>
                  <a:srgbClr val="2D83C3"/>
                </a:solidFill>
                <a:latin typeface="Trebuchet MS"/>
                <a:cs typeface="Trebuchet MS"/>
              </a:rPr>
              <a:t>  </a:t>
            </a:r>
            <a:r>
              <a:rPr lang="en-IN" sz="1100" b="1" dirty="0">
                <a:solidFill>
                  <a:srgbClr val="2D83C3"/>
                </a:solidFill>
                <a:latin typeface="Trebuchet MS"/>
                <a:cs typeface="Trebuchet MS"/>
              </a:rPr>
              <a:t>Annual</a:t>
            </a:r>
            <a:r>
              <a:rPr lang="en-IN" sz="1100" b="1" spc="-75" dirty="0">
                <a:solidFill>
                  <a:srgbClr val="2D83C3"/>
                </a:solidFill>
                <a:latin typeface="Trebuchet MS"/>
                <a:cs typeface="Trebuchet MS"/>
              </a:rPr>
              <a:t> </a:t>
            </a:r>
            <a:r>
              <a:rPr lang="en-IN" sz="1100" b="1" spc="-10" dirty="0">
                <a:solidFill>
                  <a:srgbClr val="2D83C3"/>
                </a:solidFill>
                <a:latin typeface="Trebuchet MS"/>
                <a:cs typeface="Trebuchet MS"/>
              </a:rPr>
              <a:t>Review</a:t>
            </a:r>
            <a:endParaRPr lang="en-IN" sz="1100" dirty="0">
              <a:latin typeface="Trebuchet MS"/>
              <a:cs typeface="Trebuchet MS"/>
            </a:endParaRPr>
          </a:p>
          <a:p>
            <a:pPr marL="12700">
              <a:lnSpc>
                <a:spcPct val="100000"/>
              </a:lnSpc>
              <a:spcBef>
                <a:spcPts val="55"/>
              </a:spcBef>
            </a:pPr>
            <a:endParaRPr sz="1100" dirty="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9" name="TextBox 8">
            <a:extLst>
              <a:ext uri="{FF2B5EF4-FFF2-40B4-BE49-F238E27FC236}">
                <a16:creationId xmlns:a16="http://schemas.microsoft.com/office/drawing/2014/main" id="{3D703087-AB2E-F434-CD9E-0EAE8B9E3A48}"/>
              </a:ext>
            </a:extLst>
          </p:cNvPr>
          <p:cNvSpPr txBox="1"/>
          <p:nvPr/>
        </p:nvSpPr>
        <p:spPr>
          <a:xfrm>
            <a:off x="838200" y="2143647"/>
            <a:ext cx="7108825" cy="2585323"/>
          </a:xfrm>
          <a:prstGeom prst="rect">
            <a:avLst/>
          </a:prstGeom>
          <a:noFill/>
        </p:spPr>
        <p:txBody>
          <a:bodyPr wrap="square" rtlCol="0">
            <a:spAutoFit/>
          </a:bodyPr>
          <a:lstStyle/>
          <a:p>
            <a:pPr marL="285750" indent="-285750">
              <a:buFont typeface="Wingdings" panose="05000000000000000000" pitchFamily="2" charset="2"/>
              <a:buChar char="q"/>
            </a:pPr>
            <a:r>
              <a:rPr lang="en-US" dirty="0"/>
              <a:t>Farmers</a:t>
            </a:r>
          </a:p>
          <a:p>
            <a:endParaRPr lang="en-US" dirty="0"/>
          </a:p>
          <a:p>
            <a:pPr marL="285750" indent="-285750">
              <a:buFont typeface="Wingdings" panose="05000000000000000000" pitchFamily="2" charset="2"/>
              <a:buChar char="q"/>
            </a:pPr>
            <a:r>
              <a:rPr lang="en-US" dirty="0"/>
              <a:t>Agricultural Extension Workers</a:t>
            </a:r>
          </a:p>
          <a:p>
            <a:endParaRPr lang="en-US" dirty="0"/>
          </a:p>
          <a:p>
            <a:pPr marL="285750" indent="-285750">
              <a:buFont typeface="Wingdings" panose="05000000000000000000" pitchFamily="2" charset="2"/>
              <a:buChar char="q"/>
            </a:pPr>
            <a:r>
              <a:rPr lang="en-US" dirty="0"/>
              <a:t>Researchers</a:t>
            </a:r>
          </a:p>
          <a:p>
            <a:endParaRPr lang="en-US" dirty="0"/>
          </a:p>
          <a:p>
            <a:pPr marL="285750" indent="-285750">
              <a:buFont typeface="Wingdings" panose="05000000000000000000" pitchFamily="2" charset="2"/>
              <a:buChar char="q"/>
            </a:pPr>
            <a:r>
              <a:rPr lang="en-US" dirty="0"/>
              <a:t>Agribusinesses</a:t>
            </a:r>
          </a:p>
          <a:p>
            <a:endParaRPr lang="en-US" dirty="0"/>
          </a:p>
          <a:p>
            <a:pPr marL="285750" indent="-285750">
              <a:buFont typeface="Wingdings" panose="05000000000000000000" pitchFamily="2" charset="2"/>
              <a:buChar char="q"/>
            </a:pPr>
            <a:r>
              <a:rPr lang="en-US" dirty="0"/>
              <a:t>Government Agencies</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2384425" cy="358431"/>
          </a:xfrm>
          <a:prstGeom prst="rect">
            <a:avLst/>
          </a:prstGeom>
        </p:spPr>
        <p:txBody>
          <a:bodyPr vert="horz" wrap="square" lIns="0" tIns="6985" rIns="0" bIns="0" rtlCol="0">
            <a:spAutoFit/>
          </a:bodyPr>
          <a:lstStyle/>
          <a:p>
            <a:pPr marL="12700">
              <a:spcBef>
                <a:spcPts val="55"/>
              </a:spcBef>
            </a:pPr>
            <a:r>
              <a:rPr lang="en-IN" sz="1100" dirty="0">
                <a:solidFill>
                  <a:srgbClr val="2D83C3"/>
                </a:solidFill>
                <a:latin typeface="Trebuchet MS"/>
                <a:cs typeface="Trebuchet MS"/>
              </a:rPr>
              <a:t>05/04/2024</a:t>
            </a:r>
            <a:r>
              <a:rPr lang="en-IN" sz="1100" spc="180" dirty="0">
                <a:solidFill>
                  <a:srgbClr val="2D83C3"/>
                </a:solidFill>
                <a:latin typeface="Trebuchet MS"/>
                <a:cs typeface="Trebuchet MS"/>
              </a:rPr>
              <a:t>  </a:t>
            </a:r>
            <a:r>
              <a:rPr lang="en-IN" sz="1100" b="1" dirty="0">
                <a:solidFill>
                  <a:srgbClr val="2D83C3"/>
                </a:solidFill>
                <a:latin typeface="Trebuchet MS"/>
                <a:cs typeface="Trebuchet MS"/>
              </a:rPr>
              <a:t>Annual</a:t>
            </a:r>
            <a:r>
              <a:rPr lang="en-IN" sz="1100" b="1" spc="-75" dirty="0">
                <a:solidFill>
                  <a:srgbClr val="2D83C3"/>
                </a:solidFill>
                <a:latin typeface="Trebuchet MS"/>
                <a:cs typeface="Trebuchet MS"/>
              </a:rPr>
              <a:t> </a:t>
            </a:r>
            <a:r>
              <a:rPr lang="en-IN" sz="1100" b="1" spc="-10" dirty="0">
                <a:solidFill>
                  <a:srgbClr val="2D83C3"/>
                </a:solidFill>
                <a:latin typeface="Trebuchet MS"/>
                <a:cs typeface="Trebuchet MS"/>
              </a:rPr>
              <a:t>Review</a:t>
            </a:r>
            <a:endParaRPr lang="en-IN" sz="1100" dirty="0">
              <a:latin typeface="Trebuchet MS"/>
              <a:cs typeface="Trebuchet MS"/>
            </a:endParaRPr>
          </a:p>
          <a:p>
            <a:pPr marL="12700">
              <a:lnSpc>
                <a:spcPct val="100000"/>
              </a:lnSpc>
              <a:spcBef>
                <a:spcPts val="55"/>
              </a:spcBef>
            </a:pPr>
            <a:endParaRPr sz="1100" dirty="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10" name="TextBox 9">
            <a:extLst>
              <a:ext uri="{FF2B5EF4-FFF2-40B4-BE49-F238E27FC236}">
                <a16:creationId xmlns:a16="http://schemas.microsoft.com/office/drawing/2014/main" id="{C59F9DE7-DC93-AEE2-E7F6-4E9CFA21190D}"/>
              </a:ext>
            </a:extLst>
          </p:cNvPr>
          <p:cNvSpPr txBox="1"/>
          <p:nvPr/>
        </p:nvSpPr>
        <p:spPr>
          <a:xfrm>
            <a:off x="3429000" y="1951672"/>
            <a:ext cx="6562725" cy="1477328"/>
          </a:xfrm>
          <a:prstGeom prst="rect">
            <a:avLst/>
          </a:prstGeom>
          <a:noFill/>
        </p:spPr>
        <p:txBody>
          <a:bodyPr wrap="square" rtlCol="0">
            <a:spAutoFit/>
          </a:bodyPr>
          <a:lstStyle/>
          <a:p>
            <a:r>
              <a:rPr lang="en-US" dirty="0"/>
              <a:t>The use of deep learning techniques ensures accurate classification of diseases from images, leading to more reliable diagnoses compared to traditional methods. </a:t>
            </a:r>
          </a:p>
          <a:p>
            <a:endParaRPr lang="en-US" dirty="0"/>
          </a:p>
          <a:p>
            <a:endParaRPr lang="en-IN" dirty="0"/>
          </a:p>
        </p:txBody>
      </p:sp>
      <p:graphicFrame>
        <p:nvGraphicFramePr>
          <p:cNvPr id="11" name="Table 10">
            <a:extLst>
              <a:ext uri="{FF2B5EF4-FFF2-40B4-BE49-F238E27FC236}">
                <a16:creationId xmlns:a16="http://schemas.microsoft.com/office/drawing/2014/main" id="{DE247F53-04AA-5FA5-45C9-5027947A41D5}"/>
              </a:ext>
            </a:extLst>
          </p:cNvPr>
          <p:cNvGraphicFramePr>
            <a:graphicFrameLocks noGrp="1"/>
          </p:cNvGraphicFramePr>
          <p:nvPr>
            <p:extLst>
              <p:ext uri="{D42A27DB-BD31-4B8C-83A1-F6EECF244321}">
                <p14:modId xmlns:p14="http://schemas.microsoft.com/office/powerpoint/2010/main" val="3161776100"/>
              </p:ext>
            </p:extLst>
          </p:nvPr>
        </p:nvGraphicFramePr>
        <p:xfrm>
          <a:off x="3575422" y="3275171"/>
          <a:ext cx="5450730" cy="2194560"/>
        </p:xfrm>
        <a:graphic>
          <a:graphicData uri="http://schemas.openxmlformats.org/drawingml/2006/table">
            <a:tbl>
              <a:tblPr firstRow="1" bandRow="1">
                <a:tableStyleId>{5C22544A-7EE6-4342-B048-85BDC9FD1C3A}</a:tableStyleId>
              </a:tblPr>
              <a:tblGrid>
                <a:gridCol w="2755155">
                  <a:extLst>
                    <a:ext uri="{9D8B030D-6E8A-4147-A177-3AD203B41FA5}">
                      <a16:colId xmlns:a16="http://schemas.microsoft.com/office/drawing/2014/main" val="1396240562"/>
                    </a:ext>
                  </a:extLst>
                </a:gridCol>
                <a:gridCol w="2695575">
                  <a:extLst>
                    <a:ext uri="{9D8B030D-6E8A-4147-A177-3AD203B41FA5}">
                      <a16:colId xmlns:a16="http://schemas.microsoft.com/office/drawing/2014/main" val="750101699"/>
                    </a:ext>
                  </a:extLst>
                </a:gridCol>
              </a:tblGrid>
              <a:tr h="0">
                <a:tc gridSpan="2">
                  <a:txBody>
                    <a:bodyPr/>
                    <a:lstStyle/>
                    <a:p>
                      <a:pPr algn="ctr"/>
                      <a:r>
                        <a:rPr lang="en-US" dirty="0"/>
                        <a:t>ACCURACY</a:t>
                      </a:r>
                      <a:endParaRPr lang="en-IN" dirty="0"/>
                    </a:p>
                  </a:txBody>
                  <a:tcPr/>
                </a:tc>
                <a:tc hMerge="1">
                  <a:txBody>
                    <a:bodyPr/>
                    <a:lstStyle/>
                    <a:p>
                      <a:endParaRPr lang="en-IN" dirty="0"/>
                    </a:p>
                  </a:txBody>
                  <a:tcPr/>
                </a:tc>
                <a:extLst>
                  <a:ext uri="{0D108BD9-81ED-4DB2-BD59-A6C34878D82A}">
                    <a16:rowId xmlns:a16="http://schemas.microsoft.com/office/drawing/2014/main" val="2531917333"/>
                  </a:ext>
                </a:extLst>
              </a:tr>
              <a:tr h="339725">
                <a:tc>
                  <a:txBody>
                    <a:bodyPr/>
                    <a:lstStyle/>
                    <a:p>
                      <a:pPr algn="ctr"/>
                      <a:r>
                        <a:rPr lang="en-US" dirty="0"/>
                        <a:t>TRAINING</a:t>
                      </a:r>
                      <a:endParaRPr lang="en-IN" dirty="0"/>
                    </a:p>
                  </a:txBody>
                  <a:tcPr/>
                </a:tc>
                <a:tc>
                  <a:txBody>
                    <a:bodyPr/>
                    <a:lstStyle/>
                    <a:p>
                      <a:pPr algn="ctr"/>
                      <a:r>
                        <a:rPr lang="en-US" dirty="0"/>
                        <a:t>97</a:t>
                      </a:r>
                      <a:endParaRPr lang="en-IN" dirty="0"/>
                    </a:p>
                  </a:txBody>
                  <a:tcPr/>
                </a:tc>
                <a:extLst>
                  <a:ext uri="{0D108BD9-81ED-4DB2-BD59-A6C34878D82A}">
                    <a16:rowId xmlns:a16="http://schemas.microsoft.com/office/drawing/2014/main" val="151531296"/>
                  </a:ext>
                </a:extLst>
              </a:tr>
              <a:tr h="339725">
                <a:tc>
                  <a:txBody>
                    <a:bodyPr/>
                    <a:lstStyle/>
                    <a:p>
                      <a:pPr algn="ctr"/>
                      <a:r>
                        <a:rPr lang="en-US" dirty="0"/>
                        <a:t>TESTING</a:t>
                      </a:r>
                      <a:endParaRPr lang="en-IN" dirty="0"/>
                    </a:p>
                  </a:txBody>
                  <a:tcPr/>
                </a:tc>
                <a:tc>
                  <a:txBody>
                    <a:bodyPr/>
                    <a:lstStyle/>
                    <a:p>
                      <a:pPr algn="ctr"/>
                      <a:r>
                        <a:rPr lang="en-US" dirty="0"/>
                        <a:t>86</a:t>
                      </a:r>
                      <a:endParaRPr lang="en-IN" dirty="0"/>
                    </a:p>
                  </a:txBody>
                  <a:tcPr/>
                </a:tc>
                <a:extLst>
                  <a:ext uri="{0D108BD9-81ED-4DB2-BD59-A6C34878D82A}">
                    <a16:rowId xmlns:a16="http://schemas.microsoft.com/office/drawing/2014/main" val="1245693541"/>
                  </a:ext>
                </a:extLst>
              </a:tr>
              <a:tr h="339725">
                <a:tc gridSpan="2">
                  <a:txBody>
                    <a:bodyPr/>
                    <a:lstStyle/>
                    <a:p>
                      <a:pPr marL="0" algn="ctr"/>
                      <a:r>
                        <a:rPr lang="en-US" b="1" dirty="0">
                          <a:solidFill>
                            <a:schemeClr val="lt1"/>
                          </a:solidFill>
                          <a:latin typeface="+mn-lt"/>
                          <a:ea typeface="+mn-ea"/>
                          <a:cs typeface="+mn-cs"/>
                        </a:rPr>
                        <a:t>LOSS</a:t>
                      </a:r>
                      <a:endParaRPr lang="en-IN" b="1" dirty="0">
                        <a:solidFill>
                          <a:schemeClr val="lt1"/>
                        </a:solidFill>
                        <a:latin typeface="+mn-lt"/>
                        <a:ea typeface="+mn-ea"/>
                        <a:cs typeface="+mn-cs"/>
                      </a:endParaRPr>
                    </a:p>
                  </a:txBody>
                  <a:tcPr>
                    <a:solidFill>
                      <a:schemeClr val="accent1"/>
                    </a:solidFill>
                  </a:tcPr>
                </a:tc>
                <a:tc hMerge="1">
                  <a:txBody>
                    <a:bodyPr/>
                    <a:lstStyle/>
                    <a:p>
                      <a:pPr algn="ctr"/>
                      <a:endParaRPr lang="en-IN" dirty="0"/>
                    </a:p>
                  </a:txBody>
                  <a:tcPr>
                    <a:solidFill>
                      <a:schemeClr val="accent1"/>
                    </a:solidFill>
                  </a:tcPr>
                </a:tc>
                <a:extLst>
                  <a:ext uri="{0D108BD9-81ED-4DB2-BD59-A6C34878D82A}">
                    <a16:rowId xmlns:a16="http://schemas.microsoft.com/office/drawing/2014/main" val="2449592917"/>
                  </a:ext>
                </a:extLst>
              </a:tr>
              <a:tr h="339725">
                <a:tc>
                  <a:txBody>
                    <a:bodyPr/>
                    <a:lstStyle/>
                    <a:p>
                      <a:pPr algn="ctr"/>
                      <a:r>
                        <a:rPr lang="en-US" dirty="0"/>
                        <a:t>TRAINING</a:t>
                      </a:r>
                      <a:endParaRPr lang="en-IN" dirty="0"/>
                    </a:p>
                  </a:txBody>
                  <a:tcPr/>
                </a:tc>
                <a:tc>
                  <a:txBody>
                    <a:bodyPr/>
                    <a:lstStyle/>
                    <a:p>
                      <a:pPr algn="ctr"/>
                      <a:r>
                        <a:rPr lang="en-US" dirty="0"/>
                        <a:t>4.0</a:t>
                      </a:r>
                      <a:endParaRPr lang="en-IN" dirty="0"/>
                    </a:p>
                  </a:txBody>
                  <a:tcPr/>
                </a:tc>
                <a:extLst>
                  <a:ext uri="{0D108BD9-81ED-4DB2-BD59-A6C34878D82A}">
                    <a16:rowId xmlns:a16="http://schemas.microsoft.com/office/drawing/2014/main" val="1645492040"/>
                  </a:ext>
                </a:extLst>
              </a:tr>
              <a:tr h="339725">
                <a:tc>
                  <a:txBody>
                    <a:bodyPr/>
                    <a:lstStyle/>
                    <a:p>
                      <a:pPr algn="ctr"/>
                      <a:r>
                        <a:rPr lang="en-US" dirty="0"/>
                        <a:t>TESTING</a:t>
                      </a:r>
                      <a:endParaRPr lang="en-IN" dirty="0"/>
                    </a:p>
                  </a:txBody>
                  <a:tcPr/>
                </a:tc>
                <a:tc>
                  <a:txBody>
                    <a:bodyPr/>
                    <a:lstStyle/>
                    <a:p>
                      <a:pPr algn="ctr"/>
                      <a:r>
                        <a:rPr lang="en-US" dirty="0"/>
                        <a:t>4.0</a:t>
                      </a:r>
                      <a:endParaRPr lang="en-IN" dirty="0"/>
                    </a:p>
                  </a:txBody>
                  <a:tcPr/>
                </a:tc>
                <a:extLst>
                  <a:ext uri="{0D108BD9-81ED-4DB2-BD59-A6C34878D82A}">
                    <a16:rowId xmlns:a16="http://schemas.microsoft.com/office/drawing/2014/main" val="3228260078"/>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2600325" cy="333425"/>
          </a:xfrm>
          <a:prstGeom prst="rect">
            <a:avLst/>
          </a:prstGeom>
        </p:spPr>
        <p:txBody>
          <a:bodyPr vert="horz" wrap="square" lIns="0" tIns="0" rIns="0" bIns="0" rtlCol="0">
            <a:spAutoFit/>
          </a:bodyPr>
          <a:lstStyle/>
          <a:p>
            <a:pPr>
              <a:lnSpc>
                <a:spcPts val="1275"/>
              </a:lnSpc>
            </a:pPr>
            <a:r>
              <a:rPr lang="en-IN" sz="1100" dirty="0">
                <a:solidFill>
                  <a:srgbClr val="2D83C3"/>
                </a:solidFill>
                <a:latin typeface="Trebuchet MS"/>
                <a:cs typeface="Trebuchet MS"/>
              </a:rPr>
              <a:t>05/04/2024</a:t>
            </a:r>
            <a:r>
              <a:rPr lang="en-IN" sz="1100" spc="180" dirty="0">
                <a:solidFill>
                  <a:srgbClr val="2D83C3"/>
                </a:solidFill>
                <a:latin typeface="Trebuchet MS"/>
                <a:cs typeface="Trebuchet MS"/>
              </a:rPr>
              <a:t>  </a:t>
            </a:r>
            <a:r>
              <a:rPr lang="en-IN" sz="1100" b="1" dirty="0">
                <a:solidFill>
                  <a:srgbClr val="2D83C3"/>
                </a:solidFill>
                <a:latin typeface="Trebuchet MS"/>
                <a:cs typeface="Trebuchet MS"/>
              </a:rPr>
              <a:t>Annual</a:t>
            </a:r>
            <a:r>
              <a:rPr lang="en-IN" sz="1100" b="1" spc="-75" dirty="0">
                <a:solidFill>
                  <a:srgbClr val="2D83C3"/>
                </a:solidFill>
                <a:latin typeface="Trebuchet MS"/>
                <a:cs typeface="Trebuchet MS"/>
              </a:rPr>
              <a:t> </a:t>
            </a:r>
            <a:r>
              <a:rPr lang="en-IN" sz="1100" b="1" spc="-10" dirty="0">
                <a:solidFill>
                  <a:srgbClr val="2D83C3"/>
                </a:solidFill>
                <a:latin typeface="Trebuchet MS"/>
                <a:cs typeface="Trebuchet MS"/>
              </a:rPr>
              <a:t>Review</a:t>
            </a:r>
            <a:endParaRPr lang="en-IN" sz="1100" dirty="0">
              <a:latin typeface="Trebuchet MS"/>
              <a:cs typeface="Trebuchet MS"/>
            </a:endParaRPr>
          </a:p>
          <a:p>
            <a:pPr>
              <a:lnSpc>
                <a:spcPts val="1275"/>
              </a:lnSpc>
            </a:pPr>
            <a:endParaRPr sz="1100" dirty="0">
              <a:latin typeface="Trebuchet MS"/>
              <a:cs typeface="Trebuchet MS"/>
            </a:endParaRPr>
          </a:p>
        </p:txBody>
      </p:sp>
      <p:pic>
        <p:nvPicPr>
          <p:cNvPr id="6" name="object 6"/>
          <p:cNvPicPr/>
          <p:nvPr/>
        </p:nvPicPr>
        <p:blipFill>
          <a:blip r:embed="rId2" cstate="print"/>
          <a:stretch>
            <a:fillRect/>
          </a:stretch>
        </p:blipFill>
        <p:spPr>
          <a:xfrm>
            <a:off x="9725025" y="3438525"/>
            <a:ext cx="2466975" cy="3419475"/>
          </a:xfrm>
          <a:prstGeom prst="rect">
            <a:avLst/>
          </a:prstGeom>
        </p:spPr>
      </p:pic>
      <p:sp>
        <p:nvSpPr>
          <p:cNvPr id="7" name="object 7"/>
          <p:cNvSpPr txBox="1">
            <a:spLocks noGrp="1"/>
          </p:cNvSpPr>
          <p:nvPr>
            <p:ph type="title"/>
          </p:nvPr>
        </p:nvSpPr>
        <p:spPr>
          <a:xfrm>
            <a:off x="228600" y="465118"/>
            <a:ext cx="9764395" cy="1122362"/>
          </a:xfrm>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10" name="TextBox 9">
            <a:extLst>
              <a:ext uri="{FF2B5EF4-FFF2-40B4-BE49-F238E27FC236}">
                <a16:creationId xmlns:a16="http://schemas.microsoft.com/office/drawing/2014/main" id="{49B4FDA1-9DFF-1D2A-3A13-41C28CFF5B03}"/>
              </a:ext>
            </a:extLst>
          </p:cNvPr>
          <p:cNvSpPr txBox="1"/>
          <p:nvPr/>
        </p:nvSpPr>
        <p:spPr>
          <a:xfrm>
            <a:off x="228600" y="1676400"/>
            <a:ext cx="9677400" cy="3970318"/>
          </a:xfrm>
          <a:prstGeom prst="rect">
            <a:avLst/>
          </a:prstGeom>
          <a:noFill/>
        </p:spPr>
        <p:txBody>
          <a:bodyPr wrap="square" rtlCol="0">
            <a:spAutoFit/>
          </a:bodyPr>
          <a:lstStyle/>
          <a:p>
            <a:pPr marL="285750" indent="-285750">
              <a:buFont typeface="Wingdings" panose="05000000000000000000" pitchFamily="2" charset="2"/>
              <a:buChar char="q"/>
            </a:pPr>
            <a:r>
              <a:rPr lang="en-US" b="1" dirty="0"/>
              <a:t>Cutting-Edge Technology: </a:t>
            </a:r>
            <a:r>
              <a:rPr lang="en-US" dirty="0"/>
              <a:t>The solution harnesses the power of convolutional neural networks (CNNs), a cutting-edge deep learning technique, to automate plant disease detection from images.</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b="1" dirty="0"/>
              <a:t>Accurate and Efficient</a:t>
            </a:r>
            <a:r>
              <a:rPr lang="en-US" dirty="0"/>
              <a:t>: By utilizing CNNs, the system achieves remarkable accuracy in disease identification while also being highly efficient. </a:t>
            </a:r>
          </a:p>
          <a:p>
            <a:endParaRPr lang="en-US" dirty="0"/>
          </a:p>
          <a:p>
            <a:pPr marL="285750" indent="-285750">
              <a:buFont typeface="Wingdings" panose="05000000000000000000" pitchFamily="2" charset="2"/>
              <a:buChar char="q"/>
            </a:pPr>
            <a:r>
              <a:rPr lang="en-US" b="1" dirty="0"/>
              <a:t>Scalability and Accessibility: </a:t>
            </a:r>
            <a:r>
              <a:rPr lang="en-US" dirty="0"/>
              <a:t>The solution is designed to be scalable and accessible, making it suitable for deployment across diverse agricultural settings and geographical regions. Farmers, researchers, and agricultural stakeholders can easily adopt and utilize the system to improve crop health and productivity.</a:t>
            </a:r>
          </a:p>
          <a:p>
            <a:endParaRPr lang="en-US" dirty="0"/>
          </a:p>
          <a:p>
            <a:pPr marL="285750" indent="-285750">
              <a:buFont typeface="Wingdings" panose="05000000000000000000" pitchFamily="2" charset="2"/>
              <a:buChar char="q"/>
            </a:pPr>
            <a:r>
              <a:rPr lang="en-US" b="1" dirty="0"/>
              <a:t>Real-World Impact: </a:t>
            </a:r>
            <a:r>
              <a:rPr lang="en-US" dirty="0"/>
              <a:t>With its ability to provide timely disease detection and decision support, the solution has a tangible impact on agricultural practices. </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dirty="0">
              <a:latin typeface="Trebuchet MS"/>
              <a:cs typeface="Trebuchet MS"/>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5" y="1192302"/>
            <a:ext cx="10080625" cy="5165517"/>
          </a:xfrm>
          <a:prstGeom prst="rect">
            <a:avLst/>
          </a:prstGeom>
        </p:spPr>
        <p:txBody>
          <a:bodyPr vert="horz" wrap="square" lIns="0" tIns="12700" rIns="0" bIns="0" rtlCol="0">
            <a:spAutoFit/>
          </a:bodyPr>
          <a:lstStyle/>
          <a:p>
            <a:pPr marL="12700">
              <a:lnSpc>
                <a:spcPct val="100000"/>
              </a:lnSpc>
              <a:spcBef>
                <a:spcPts val="100"/>
              </a:spcBef>
            </a:pPr>
            <a:r>
              <a:rPr lang="en-IN" sz="1800" dirty="0" err="1">
                <a:latin typeface="Trebuchet MS"/>
                <a:cs typeface="Trebuchet MS"/>
              </a:rPr>
              <a:t>Modeling</a:t>
            </a:r>
            <a:r>
              <a:rPr lang="en-IN" sz="1800" dirty="0">
                <a:latin typeface="Trebuchet MS"/>
                <a:cs typeface="Trebuchet MS"/>
              </a:rPr>
              <a:t> Approach: Plant Disease Prediction</a:t>
            </a:r>
          </a:p>
          <a:p>
            <a:pPr marL="12700">
              <a:lnSpc>
                <a:spcPct val="100000"/>
              </a:lnSpc>
              <a:spcBef>
                <a:spcPts val="100"/>
              </a:spcBef>
            </a:pPr>
            <a:endParaRPr lang="en-IN" sz="1800" dirty="0">
              <a:latin typeface="Trebuchet MS"/>
              <a:cs typeface="Trebuchet MS"/>
            </a:endParaRPr>
          </a:p>
          <a:p>
            <a:pPr marL="12700">
              <a:lnSpc>
                <a:spcPct val="100000"/>
              </a:lnSpc>
              <a:spcBef>
                <a:spcPts val="100"/>
              </a:spcBef>
            </a:pPr>
            <a:r>
              <a:rPr lang="en-IN" sz="1800" b="1" dirty="0">
                <a:latin typeface="Trebuchet MS"/>
                <a:cs typeface="Trebuchet MS"/>
              </a:rPr>
              <a:t>Data Preparation: </a:t>
            </a:r>
            <a:r>
              <a:rPr lang="en-IN" sz="1800" dirty="0">
                <a:latin typeface="Trebuchet MS"/>
                <a:cs typeface="Trebuchet MS"/>
              </a:rPr>
              <a:t>Utilize the </a:t>
            </a:r>
            <a:r>
              <a:rPr lang="en-IN" sz="1800" dirty="0" err="1">
                <a:latin typeface="Trebuchet MS"/>
                <a:cs typeface="Trebuchet MS"/>
              </a:rPr>
              <a:t>PlantVillage</a:t>
            </a:r>
            <a:r>
              <a:rPr lang="en-IN" sz="1800" dirty="0">
                <a:latin typeface="Trebuchet MS"/>
                <a:cs typeface="Trebuchet MS"/>
              </a:rPr>
              <a:t> dataset, preprocess images, and split into training and validation sets.</a:t>
            </a:r>
          </a:p>
          <a:p>
            <a:pPr marL="12700">
              <a:lnSpc>
                <a:spcPct val="100000"/>
              </a:lnSpc>
              <a:spcBef>
                <a:spcPts val="100"/>
              </a:spcBef>
            </a:pPr>
            <a:r>
              <a:rPr lang="en-IN" sz="1800" b="1" dirty="0">
                <a:latin typeface="Trebuchet MS"/>
                <a:cs typeface="Trebuchet MS"/>
              </a:rPr>
              <a:t>Model Architecture:</a:t>
            </a:r>
            <a:r>
              <a:rPr lang="en-IN" sz="1800" dirty="0">
                <a:latin typeface="Trebuchet MS"/>
                <a:cs typeface="Trebuchet MS"/>
              </a:rPr>
              <a:t> Implement a CNN using TensorFlow and </a:t>
            </a:r>
            <a:r>
              <a:rPr lang="en-IN" sz="1800" dirty="0" err="1">
                <a:latin typeface="Trebuchet MS"/>
                <a:cs typeface="Trebuchet MS"/>
              </a:rPr>
              <a:t>Keras</a:t>
            </a:r>
            <a:r>
              <a:rPr lang="en-IN" sz="1800" dirty="0">
                <a:latin typeface="Trebuchet MS"/>
                <a:cs typeface="Trebuchet MS"/>
              </a:rPr>
              <a:t> for feature extraction and classification.</a:t>
            </a:r>
          </a:p>
          <a:p>
            <a:pPr marL="12700">
              <a:lnSpc>
                <a:spcPct val="100000"/>
              </a:lnSpc>
              <a:spcBef>
                <a:spcPts val="100"/>
              </a:spcBef>
            </a:pPr>
            <a:r>
              <a:rPr lang="en-IN" sz="1800" b="1" dirty="0">
                <a:latin typeface="Trebuchet MS"/>
                <a:cs typeface="Trebuchet MS"/>
              </a:rPr>
              <a:t>Training and Evaluation: </a:t>
            </a:r>
            <a:r>
              <a:rPr lang="en-IN" sz="1800" dirty="0">
                <a:latin typeface="Trebuchet MS"/>
                <a:cs typeface="Trebuchet MS"/>
              </a:rPr>
              <a:t>Compile and train the CNN model, evaluate performance on validation data, and visualize training metrics.</a:t>
            </a:r>
          </a:p>
          <a:p>
            <a:pPr marL="12700">
              <a:lnSpc>
                <a:spcPct val="100000"/>
              </a:lnSpc>
              <a:spcBef>
                <a:spcPts val="100"/>
              </a:spcBef>
            </a:pPr>
            <a:r>
              <a:rPr lang="en-IN" sz="1800" b="1" dirty="0">
                <a:latin typeface="Trebuchet MS"/>
                <a:cs typeface="Trebuchet MS"/>
              </a:rPr>
              <a:t>Predictive System Development: </a:t>
            </a:r>
            <a:r>
              <a:rPr lang="en-IN" sz="1800" dirty="0">
                <a:latin typeface="Trebuchet MS"/>
                <a:cs typeface="Trebuchet MS"/>
              </a:rPr>
              <a:t>Develop functions for image preprocessing and prediction, and deploy the system for user accessibility.</a:t>
            </a:r>
          </a:p>
          <a:p>
            <a:pPr marL="12700">
              <a:lnSpc>
                <a:spcPct val="100000"/>
              </a:lnSpc>
              <a:spcBef>
                <a:spcPts val="100"/>
              </a:spcBef>
            </a:pPr>
            <a:endParaRPr lang="en-IN" sz="1800" dirty="0">
              <a:latin typeface="Trebuchet MS"/>
              <a:cs typeface="Trebuchet MS"/>
            </a:endParaRPr>
          </a:p>
          <a:p>
            <a:pPr marL="12700">
              <a:lnSpc>
                <a:spcPct val="100000"/>
              </a:lnSpc>
              <a:spcBef>
                <a:spcPts val="100"/>
              </a:spcBef>
            </a:pPr>
            <a:r>
              <a:rPr lang="en-IN" sz="1800" dirty="0">
                <a:latin typeface="Trebuchet MS"/>
                <a:cs typeface="Trebuchet MS"/>
              </a:rPr>
              <a:t>TECHNOLOGY USED:</a:t>
            </a:r>
          </a:p>
          <a:p>
            <a:pPr marL="12700">
              <a:lnSpc>
                <a:spcPct val="100000"/>
              </a:lnSpc>
              <a:spcBef>
                <a:spcPts val="100"/>
              </a:spcBef>
            </a:pPr>
            <a:endParaRPr lang="en-IN" sz="1800" dirty="0">
              <a:latin typeface="Trebuchet MS"/>
              <a:cs typeface="Trebuchet MS"/>
            </a:endParaRPr>
          </a:p>
          <a:p>
            <a:pPr marL="298450" indent="-285750">
              <a:lnSpc>
                <a:spcPct val="100000"/>
              </a:lnSpc>
              <a:spcBef>
                <a:spcPts val="100"/>
              </a:spcBef>
              <a:buFont typeface="Arial" panose="020B0604020202020204" pitchFamily="34" charset="0"/>
              <a:buChar char="•"/>
            </a:pPr>
            <a:r>
              <a:rPr lang="en-IN" sz="1800" dirty="0">
                <a:latin typeface="Trebuchet MS"/>
                <a:cs typeface="Trebuchet MS"/>
              </a:rPr>
              <a:t>TensorFlow and </a:t>
            </a:r>
            <a:r>
              <a:rPr lang="en-IN" sz="1800" dirty="0" err="1">
                <a:latin typeface="Trebuchet MS"/>
                <a:cs typeface="Trebuchet MS"/>
              </a:rPr>
              <a:t>Keras</a:t>
            </a:r>
            <a:r>
              <a:rPr lang="en-IN" sz="1800" dirty="0">
                <a:latin typeface="Trebuchet MS"/>
                <a:cs typeface="Trebuchet MS"/>
              </a:rPr>
              <a:t> for CNN implementation.</a:t>
            </a:r>
          </a:p>
          <a:p>
            <a:pPr marL="298450" indent="-285750">
              <a:lnSpc>
                <a:spcPct val="100000"/>
              </a:lnSpc>
              <a:spcBef>
                <a:spcPts val="100"/>
              </a:spcBef>
              <a:buFont typeface="Arial" panose="020B0604020202020204" pitchFamily="34" charset="0"/>
              <a:buChar char="•"/>
            </a:pPr>
            <a:r>
              <a:rPr lang="en-IN" sz="1800" dirty="0">
                <a:latin typeface="Trebuchet MS"/>
                <a:cs typeface="Trebuchet MS"/>
              </a:rPr>
              <a:t>PIL for image processing.</a:t>
            </a:r>
          </a:p>
          <a:p>
            <a:pPr marL="298450" indent="-285750">
              <a:lnSpc>
                <a:spcPct val="100000"/>
              </a:lnSpc>
              <a:spcBef>
                <a:spcPts val="100"/>
              </a:spcBef>
              <a:buFont typeface="Arial" panose="020B0604020202020204" pitchFamily="34" charset="0"/>
              <a:buChar char="•"/>
            </a:pPr>
            <a:r>
              <a:rPr lang="en-IN" sz="1800" dirty="0">
                <a:latin typeface="Trebuchet MS"/>
                <a:cs typeface="Trebuchet MS"/>
              </a:rPr>
              <a:t>NumPy for data handling.</a:t>
            </a:r>
          </a:p>
          <a:p>
            <a:pPr marL="298450" indent="-285750">
              <a:lnSpc>
                <a:spcPct val="100000"/>
              </a:lnSpc>
              <a:spcBef>
                <a:spcPts val="100"/>
              </a:spcBef>
              <a:buFont typeface="Arial" panose="020B0604020202020204" pitchFamily="34" charset="0"/>
              <a:buChar char="•"/>
            </a:pPr>
            <a:r>
              <a:rPr lang="en-IN" sz="1800" dirty="0">
                <a:latin typeface="Trebuchet MS"/>
                <a:cs typeface="Trebuchet MS"/>
              </a:rPr>
              <a:t>Matplotlib for visualization.</a:t>
            </a:r>
          </a:p>
          <a:p>
            <a:pPr marL="12700">
              <a:lnSpc>
                <a:spcPct val="100000"/>
              </a:lnSpc>
              <a:spcBef>
                <a:spcPts val="100"/>
              </a:spcBef>
            </a:pPr>
            <a:endParaRPr sz="1800" dirty="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54</TotalTime>
  <Words>672</Words>
  <Application>Microsoft Office PowerPoint</Application>
  <PresentationFormat>Widescreen</PresentationFormat>
  <Paragraphs>98</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Trebuchet MS</vt:lpstr>
      <vt:lpstr>Wingdings</vt:lpstr>
      <vt:lpstr>Office Theme</vt:lpstr>
      <vt:lpstr>PowerPoint Presentation</vt:lpstr>
      <vt:lpstr>PLANT DISEASE PREDICTION USING CNN</vt:lpstr>
      <vt:lpstr>AGENDA</vt:lpstr>
      <vt:lpstr>PROBLEM STATEMENT</vt:lpstr>
      <vt:lpstr>PROJECT OVERVIEW</vt:lpstr>
      <vt:lpstr>WHO ARE THE END USERS?</vt:lpstr>
      <vt:lpstr>YOUR SOLUTION AND ITS VALUE PROPOSITION</vt:lpstr>
      <vt:lpstr>THE WOW IN YOUR SOLUTION</vt:lpstr>
      <vt:lpstr>MODELLING</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PRIYADARSHNI V</cp:lastModifiedBy>
  <cp:revision>1</cp:revision>
  <dcterms:created xsi:type="dcterms:W3CDTF">2024-04-05T08:30:55Z</dcterms:created>
  <dcterms:modified xsi:type="dcterms:W3CDTF">2024-04-05T09:25:49Z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2024-04-05T00:00:00Z</vt:filetime>
  </property>
</Properties>
</file>