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8" autoAdjust="0"/>
    <p:restoredTop sz="94660"/>
  </p:normalViewPr>
  <p:slideViewPr>
    <p:cSldViewPr snapToGrid="0">
      <p:cViewPr>
        <p:scale>
          <a:sx n="70" d="100"/>
          <a:sy n="70" d="100"/>
        </p:scale>
        <p:origin x="-654" y="-1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yamini\Downloads\employee's%20salary%20analysis%20using%20exce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s>
    <c:plotArea>
      <c:layout/>
      <c:areaChart>
        <c:grouping val="standard"/>
        <c:varyColors val="0"/>
        <c:ser>
          <c:idx val="0"/>
          <c:order val="0"/>
          <c:tx>
            <c:v>Total</c:v>
          </c:tx>
          <c:spPr>
            <a:solidFill>
              <a:schemeClr val="accent1"/>
            </a:solidFill>
            <a:ln>
              <a:noFill/>
            </a:ln>
            <a:effectLst/>
          </c:spPr>
          <c:cat>
            <c:strLit>
              <c:ptCount val="100"/>
              <c:pt idx="0">
                <c:v>Aidan Harding</c:v>
              </c:pt>
              <c:pt idx="1">
                <c:v>Albert Gonzalez</c:v>
              </c:pt>
              <c:pt idx="2">
                <c:v>Alexus Estes</c:v>
              </c:pt>
              <c:pt idx="3">
                <c:v>Aliana Nolan</c:v>
              </c:pt>
              <c:pt idx="4">
                <c:v>Alisa James</c:v>
              </c:pt>
              <c:pt idx="5">
                <c:v>Amaya Hicks</c:v>
              </c:pt>
              <c:pt idx="6">
                <c:v>Angela Molina</c:v>
              </c:pt>
              <c:pt idx="7">
                <c:v>Arely Patton</c:v>
              </c:pt>
              <c:pt idx="8">
                <c:v>Aspen Bentley</c:v>
              </c:pt>
              <c:pt idx="9">
                <c:v>Axel Howe</c:v>
              </c:pt>
              <c:pt idx="10">
                <c:v>Bartholemew Khemmich</c:v>
              </c:pt>
              <c:pt idx="11">
                <c:v>Bobby Rodgers</c:v>
              </c:pt>
              <c:pt idx="12">
                <c:v>Brendon Mcconnell</c:v>
              </c:pt>
              <c:pt idx="13">
                <c:v>Bridger Carter</c:v>
              </c:pt>
              <c:pt idx="14">
                <c:v>Caiden Munoz</c:v>
              </c:pt>
              <c:pt idx="15">
                <c:v>Carlee French</c:v>
              </c:pt>
              <c:pt idx="16">
                <c:v>Celia Curtis</c:v>
              </c:pt>
              <c:pt idx="17">
                <c:v>Chaim Mata</c:v>
              </c:pt>
              <c:pt idx="18">
                <c:v>Charity Miranda</c:v>
              </c:pt>
              <c:pt idx="19">
                <c:v>Charlie Koch</c:v>
              </c:pt>
              <c:pt idx="20">
                <c:v>Clayton Mccormick</c:v>
              </c:pt>
              <c:pt idx="21">
                <c:v>Clayton Walker</c:v>
              </c:pt>
              <c:pt idx="22">
                <c:v>Cohen Raymond</c:v>
              </c:pt>
              <c:pt idx="23">
                <c:v>Cory Robinson</c:v>
              </c:pt>
              <c:pt idx="24">
                <c:v>Cristal Bolton</c:v>
              </c:pt>
              <c:pt idx="25">
                <c:v>Cruz Boyer</c:v>
              </c:pt>
              <c:pt idx="26">
                <c:v>Damaris Cisneros</c:v>
              </c:pt>
              <c:pt idx="27">
                <c:v>Deborah Love</c:v>
              </c:pt>
              <c:pt idx="28">
                <c:v>Devyn Powers</c:v>
              </c:pt>
              <c:pt idx="29">
                <c:v>Dheepa Nguyen</c:v>
              </c:pt>
              <c:pt idx="30">
                <c:v>Edward Buck</c:v>
              </c:pt>
              <c:pt idx="31">
                <c:v>Elaine Ewing</c:v>
              </c:pt>
              <c:pt idx="32">
                <c:v>Emmanuel Franklin</c:v>
              </c:pt>
              <c:pt idx="33">
                <c:v>Esteban Gilbert</c:v>
              </c:pt>
              <c:pt idx="34">
                <c:v>Eugene Marks</c:v>
              </c:pt>
              <c:pt idx="35">
                <c:v>Garrett Zimmerman</c:v>
              </c:pt>
              <c:pt idx="36">
                <c:v>Geovanni Pugh</c:v>
              </c:pt>
              <c:pt idx="37">
                <c:v>Gerald Preston</c:v>
              </c:pt>
              <c:pt idx="38">
                <c:v>Graham Rodriguez</c:v>
              </c:pt>
              <c:pt idx="39">
                <c:v>Hector Dalton</c:v>
              </c:pt>
              <c:pt idx="40">
                <c:v>Hugo Clay</c:v>
              </c:pt>
              <c:pt idx="41">
                <c:v>Ivan Huff</c:v>
              </c:pt>
              <c:pt idx="42">
                <c:v>Jac McKinzie</c:v>
              </c:pt>
              <c:pt idx="43">
                <c:v>Jaiden Johnson</c:v>
              </c:pt>
              <c:pt idx="44">
                <c:v>James Duke</c:v>
              </c:pt>
              <c:pt idx="45">
                <c:v>Jaslene Harding</c:v>
              </c:pt>
              <c:pt idx="46">
                <c:v>Jasmine Onque</c:v>
              </c:pt>
              <c:pt idx="47">
                <c:v>Javon Kelley</c:v>
              </c:pt>
              <c:pt idx="48">
                <c:v>Jaydon Blackburn</c:v>
              </c:pt>
              <c:pt idx="49">
                <c:v>Jerimiah Harmon</c:v>
              </c:pt>
              <c:pt idx="50">
                <c:v>Jocelyn Bradford</c:v>
              </c:pt>
              <c:pt idx="51">
                <c:v>Joel Mcmillan</c:v>
              </c:pt>
              <c:pt idx="52">
                <c:v>Jonathan Adkins</c:v>
              </c:pt>
              <c:pt idx="53">
                <c:v>Joseph Martins</c:v>
              </c:pt>
              <c:pt idx="54">
                <c:v>Karli Barker</c:v>
              </c:pt>
              <c:pt idx="55">
                <c:v>Kayden Dodson</c:v>
              </c:pt>
              <c:pt idx="56">
                <c:v>Kaylah Moon</c:v>
              </c:pt>
              <c:pt idx="57">
                <c:v>Kimora Parsons</c:v>
              </c:pt>
              <c:pt idx="58">
                <c:v>Kinsley Flowers</c:v>
              </c:pt>
              <c:pt idx="59">
                <c:v>Kristen Tate</c:v>
              </c:pt>
              <c:pt idx="60">
                <c:v>Laila Woodard</c:v>
              </c:pt>
              <c:pt idx="61">
                <c:v>Latia Costa</c:v>
              </c:pt>
              <c:pt idx="62">
                <c:v>Leland Allen</c:v>
              </c:pt>
              <c:pt idx="63">
                <c:v>Lennon Buchanan</c:v>
              </c:pt>
              <c:pt idx="64">
                <c:v>Leon Beard</c:v>
              </c:pt>
              <c:pt idx="65">
                <c:v>Lincoln Compton</c:v>
              </c:pt>
              <c:pt idx="66">
                <c:v>Maci Frost</c:v>
              </c:pt>
              <c:pt idx="67">
                <c:v>Mariela Schultz</c:v>
              </c:pt>
              <c:pt idx="68">
                <c:v>Marques Armstrong</c:v>
              </c:pt>
              <c:pt idx="69">
                <c:v>Maruk Fraval</c:v>
              </c:pt>
              <c:pt idx="70">
                <c:v>Michael Riordan</c:v>
              </c:pt>
              <c:pt idx="71">
                <c:v>Milagros Francis</c:v>
              </c:pt>
              <c:pt idx="72">
                <c:v>Milton Wall</c:v>
              </c:pt>
              <c:pt idx="73">
                <c:v>Myriam Givens</c:v>
              </c:pt>
              <c:pt idx="74">
                <c:v>Nevaeh Lucas</c:v>
              </c:pt>
              <c:pt idx="75">
                <c:v>Nevaeh Soto</c:v>
              </c:pt>
              <c:pt idx="76">
                <c:v>Paula Small</c:v>
              </c:pt>
              <c:pt idx="77">
                <c:v>Prater Jeremy</c:v>
              </c:pt>
              <c:pt idx="78">
                <c:v>Raven Koch</c:v>
              </c:pt>
              <c:pt idx="79">
                <c:v>Reid Park</c:v>
              </c:pt>
              <c:pt idx="80">
                <c:v>Reilly Moyer</c:v>
              </c:pt>
              <c:pt idx="81">
                <c:v>Riya Love</c:v>
              </c:pt>
              <c:pt idx="82">
                <c:v>Roberto Michael</c:v>
              </c:pt>
              <c:pt idx="83">
                <c:v>Rohan Chapman</c:v>
              </c:pt>
              <c:pt idx="84">
                <c:v>Ryland Shepherd</c:v>
              </c:pt>
              <c:pt idx="85">
                <c:v>Saniya Yu</c:v>
              </c:pt>
              <c:pt idx="86">
                <c:v>Sarai Stone</c:v>
              </c:pt>
              <c:pt idx="87">
                <c:v>Sharlene Terry</c:v>
              </c:pt>
              <c:pt idx="88">
                <c:v>Sonny Horne</c:v>
              </c:pt>
              <c:pt idx="89">
                <c:v>Thomas Chandler</c:v>
              </c:pt>
              <c:pt idx="90">
                <c:v>Tia Ellis</c:v>
              </c:pt>
              <c:pt idx="91">
                <c:v>Tyrone Sosa</c:v>
              </c:pt>
              <c:pt idx="92">
                <c:v>Uriah Bridges</c:v>
              </c:pt>
              <c:pt idx="93">
                <c:v>Valentin Reilly</c:v>
              </c:pt>
              <c:pt idx="94">
                <c:v>Vance Trujillo</c:v>
              </c:pt>
              <c:pt idx="95">
                <c:v>Vicente Merritt</c:v>
              </c:pt>
              <c:pt idx="96">
                <c:v>Weston Preston</c:v>
              </c:pt>
              <c:pt idx="97">
                <c:v>Willie Patterson</c:v>
              </c:pt>
              <c:pt idx="98">
                <c:v>Willow Stuart</c:v>
              </c:pt>
              <c:pt idx="99">
                <c:v>Xana Potts</c:v>
              </c:pt>
            </c:strLit>
          </c:cat>
          <c:val>
            <c:numLit>
              <c:formatCode>General</c:formatCode>
              <c:ptCount val="100"/>
              <c:pt idx="0">
                <c:v>35722.43</c:v>
              </c:pt>
              <c:pt idx="1">
                <c:v>646201.67000000004</c:v>
              </c:pt>
              <c:pt idx="2">
                <c:v>36326.879000000001</c:v>
              </c:pt>
              <c:pt idx="3">
                <c:v>46253.09</c:v>
              </c:pt>
              <c:pt idx="4">
                <c:v>58654.7</c:v>
              </c:pt>
              <c:pt idx="5">
                <c:v>25385.78</c:v>
              </c:pt>
              <c:pt idx="6">
                <c:v>68353.070000000007</c:v>
              </c:pt>
              <c:pt idx="7">
                <c:v>57066.09</c:v>
              </c:pt>
              <c:pt idx="8">
                <c:v>46265.65</c:v>
              </c:pt>
              <c:pt idx="9">
                <c:v>87954.69</c:v>
              </c:pt>
              <c:pt idx="10">
                <c:v>46375.9</c:v>
              </c:pt>
              <c:pt idx="11">
                <c:v>57256.09</c:v>
              </c:pt>
              <c:pt idx="12">
                <c:v>77286.09</c:v>
              </c:pt>
              <c:pt idx="13">
                <c:v>77295.089000000007</c:v>
              </c:pt>
              <c:pt idx="14">
                <c:v>69510.09</c:v>
              </c:pt>
              <c:pt idx="15">
                <c:v>47323.78</c:v>
              </c:pt>
              <c:pt idx="16">
                <c:v>54844.1</c:v>
              </c:pt>
              <c:pt idx="17">
                <c:v>58677.09</c:v>
              </c:pt>
              <c:pt idx="18">
                <c:v>79141.09</c:v>
              </c:pt>
              <c:pt idx="19">
                <c:v>46106.85</c:v>
              </c:pt>
              <c:pt idx="20">
                <c:v>58055</c:v>
              </c:pt>
              <c:pt idx="21">
                <c:v>65851.399999999994</c:v>
              </c:pt>
              <c:pt idx="22">
                <c:v>47363.78</c:v>
              </c:pt>
              <c:pt idx="23">
                <c:v>68187.5</c:v>
              </c:pt>
              <c:pt idx="24">
                <c:v>56120.45</c:v>
              </c:pt>
              <c:pt idx="25">
                <c:v>45928.89</c:v>
              </c:pt>
              <c:pt idx="26">
                <c:v>57941.9</c:v>
              </c:pt>
              <c:pt idx="27">
                <c:v>47129.9</c:v>
              </c:pt>
              <c:pt idx="28">
                <c:v>46045.777999999998</c:v>
              </c:pt>
              <c:pt idx="29">
                <c:v>36106.980000000003</c:v>
              </c:pt>
              <c:pt idx="30">
                <c:v>21650.400000000001</c:v>
              </c:pt>
              <c:pt idx="31">
                <c:v>46360.9</c:v>
              </c:pt>
              <c:pt idx="32">
                <c:v>34924.904000000002</c:v>
              </c:pt>
              <c:pt idx="33">
                <c:v>65212.9</c:v>
              </c:pt>
              <c:pt idx="34">
                <c:v>86918.9</c:v>
              </c:pt>
              <c:pt idx="35">
                <c:v>44112</c:v>
              </c:pt>
              <c:pt idx="36">
                <c:v>55107.89</c:v>
              </c:pt>
              <c:pt idx="37">
                <c:v>55562.09</c:v>
              </c:pt>
              <c:pt idx="38">
                <c:v>45772</c:v>
              </c:pt>
              <c:pt idx="39">
                <c:v>7190.8</c:v>
              </c:pt>
              <c:pt idx="40">
                <c:v>47287.09</c:v>
              </c:pt>
              <c:pt idx="41">
                <c:v>44252.89</c:v>
              </c:pt>
              <c:pt idx="42">
                <c:v>39013.767</c:v>
              </c:pt>
              <c:pt idx="43">
                <c:v>5435.78</c:v>
              </c:pt>
              <c:pt idx="44">
                <c:v>47487.45</c:v>
              </c:pt>
              <c:pt idx="45">
                <c:v>45812.68</c:v>
              </c:pt>
              <c:pt idx="46">
                <c:v>31319.08</c:v>
              </c:pt>
              <c:pt idx="47">
                <c:v>34975.89</c:v>
              </c:pt>
              <c:pt idx="48">
                <c:v>79659.09</c:v>
              </c:pt>
              <c:pt idx="49">
                <c:v>57156.877999999997</c:v>
              </c:pt>
              <c:pt idx="50">
                <c:v>77857.45</c:v>
              </c:pt>
              <c:pt idx="51">
                <c:v>35084</c:v>
              </c:pt>
              <c:pt idx="52">
                <c:v>656958.64500000002</c:v>
              </c:pt>
              <c:pt idx="53">
                <c:v>65139.45</c:v>
              </c:pt>
              <c:pt idx="54">
                <c:v>43424.89</c:v>
              </c:pt>
              <c:pt idx="55">
                <c:v>68222.899999999994</c:v>
              </c:pt>
              <c:pt idx="56">
                <c:v>75845.09</c:v>
              </c:pt>
              <c:pt idx="57">
                <c:v>46157.89</c:v>
              </c:pt>
              <c:pt idx="58">
                <c:v>37163.9</c:v>
              </c:pt>
              <c:pt idx="59">
                <c:v>46244.9</c:v>
              </c:pt>
              <c:pt idx="60">
                <c:v>23899.43</c:v>
              </c:pt>
              <c:pt idx="61">
                <c:v>39583.345000000001</c:v>
              </c:pt>
              <c:pt idx="62">
                <c:v>56575.76</c:v>
              </c:pt>
              <c:pt idx="63">
                <c:v>47117.89</c:v>
              </c:pt>
              <c:pt idx="64">
                <c:v>57074.09</c:v>
              </c:pt>
              <c:pt idx="65">
                <c:v>87532.98</c:v>
              </c:pt>
              <c:pt idx="66">
                <c:v>453832.89</c:v>
              </c:pt>
              <c:pt idx="67">
                <c:v>69046.09</c:v>
              </c:pt>
              <c:pt idx="68">
                <c:v>58401.78</c:v>
              </c:pt>
              <c:pt idx="69">
                <c:v>389671.7</c:v>
              </c:pt>
              <c:pt idx="70">
                <c:v>30829.09</c:v>
              </c:pt>
              <c:pt idx="71">
                <c:v>47336.9</c:v>
              </c:pt>
              <c:pt idx="72">
                <c:v>679076.8</c:v>
              </c:pt>
              <c:pt idx="73">
                <c:v>46134.09</c:v>
              </c:pt>
              <c:pt idx="74">
                <c:v>53622.678</c:v>
              </c:pt>
              <c:pt idx="75">
                <c:v>55354.78</c:v>
              </c:pt>
              <c:pt idx="76">
                <c:v>31854.07</c:v>
              </c:pt>
              <c:pt idx="77">
                <c:v>34825.67</c:v>
              </c:pt>
              <c:pt idx="78">
                <c:v>36310.78</c:v>
              </c:pt>
              <c:pt idx="79">
                <c:v>34664.080000000002</c:v>
              </c:pt>
              <c:pt idx="80">
                <c:v>68353.09</c:v>
              </c:pt>
              <c:pt idx="81">
                <c:v>12844</c:v>
              </c:pt>
              <c:pt idx="82">
                <c:v>46156.9</c:v>
              </c:pt>
              <c:pt idx="83">
                <c:v>77545.356</c:v>
              </c:pt>
              <c:pt idx="84">
                <c:v>64035.3</c:v>
              </c:pt>
              <c:pt idx="85">
                <c:v>68089.09</c:v>
              </c:pt>
              <c:pt idx="86">
                <c:v>53951.67</c:v>
              </c:pt>
              <c:pt idx="87">
                <c:v>37078.080000000002</c:v>
              </c:pt>
              <c:pt idx="88">
                <c:v>66289.78</c:v>
              </c:pt>
              <c:pt idx="89">
                <c:v>35763.89</c:v>
              </c:pt>
              <c:pt idx="90">
                <c:v>45765.56</c:v>
              </c:pt>
              <c:pt idx="91">
                <c:v>47336.9</c:v>
              </c:pt>
              <c:pt idx="92">
                <c:v>110329.07</c:v>
              </c:pt>
              <c:pt idx="93">
                <c:v>66044.759999999995</c:v>
              </c:pt>
              <c:pt idx="94">
                <c:v>86928.6</c:v>
              </c:pt>
              <c:pt idx="95">
                <c:v>47744.54</c:v>
              </c:pt>
              <c:pt idx="96">
                <c:v>46857.89</c:v>
              </c:pt>
              <c:pt idx="97">
                <c:v>654212.34</c:v>
              </c:pt>
              <c:pt idx="98">
                <c:v>47595.8</c:v>
              </c:pt>
              <c:pt idx="99">
                <c:v>47515.7</c:v>
              </c:pt>
            </c:numLit>
          </c:val>
        </c:ser>
        <c:dLbls>
          <c:showLegendKey val="0"/>
          <c:showVal val="0"/>
          <c:showCatName val="0"/>
          <c:showSerName val="0"/>
          <c:showPercent val="0"/>
          <c:showBubbleSize val="0"/>
        </c:dLbls>
        <c:axId val="111567232"/>
        <c:axId val="111568768"/>
      </c:areaChart>
      <c:catAx>
        <c:axId val="1115672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68768"/>
        <c:crosses val="autoZero"/>
        <c:auto val="1"/>
        <c:lblAlgn val="ctr"/>
        <c:lblOffset val="100"/>
        <c:noMultiLvlLbl val="0"/>
      </c:catAx>
      <c:valAx>
        <c:axId val="111568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6723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90937" y="12668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465385" y="219075"/>
            <a:ext cx="11824574" cy="878446"/>
          </a:xfrm>
          <a:prstGeom prst="rect">
            <a:avLst/>
          </a:prstGeom>
        </p:spPr>
        <p:txBody>
          <a:bodyPr vert="horz" wrap="square" lIns="0" tIns="16510" rIns="0" bIns="0" rtlCol="0">
            <a:spAutoFit/>
          </a:bodyPr>
          <a:lstStyle/>
          <a:p>
            <a:pPr marL="3213735">
              <a:spcBef>
                <a:spcPts val="130"/>
              </a:spcBef>
            </a:pPr>
            <a:r>
              <a:rPr lang="en-US" sz="2800" b="1" dirty="0" smtClean="0">
                <a:solidFill>
                  <a:srgbClr val="0F0F0F"/>
                </a:solidFill>
                <a:latin typeface="Times New Roman" panose="02020603050405020304" pitchFamily="18" charset="0"/>
                <a:cs typeface="Times New Roman" panose="02020603050405020304" pitchFamily="18" charset="0"/>
              </a:rPr>
              <a:t>Employee salary And </a:t>
            </a:r>
            <a:r>
              <a:rPr lang="en-US" sz="2800" b="1" dirty="0">
                <a:solidFill>
                  <a:srgbClr val="0F0F0F"/>
                </a:solidFill>
                <a:latin typeface="Times New Roman" panose="02020603050405020304" pitchFamily="18" charset="0"/>
                <a:cs typeface="Times New Roman" panose="02020603050405020304" pitchFamily="18" charset="0"/>
              </a:rPr>
              <a:t>Data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a:solidFill>
                  <a:srgbClr val="0F0F0F"/>
                </a:solidFill>
                <a:effectLst/>
                <a:latin typeface="Roboto" panose="020F0502020204030204" pitchFamily="2" charset="0"/>
              </a:rPr>
              <a:t/>
            </a:r>
            <a:br>
              <a:rPr lang="en-US" sz="2800" b="1" i="0" dirty="0">
                <a:solidFill>
                  <a:srgbClr val="0F0F0F"/>
                </a:solidFill>
                <a:effectLst/>
                <a:latin typeface="Roboto" panose="020F0502020204030204" pitchFamily="2" charset="0"/>
              </a:rPr>
            </a:br>
            <a:endParaRPr sz="28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90661" y="3457069"/>
            <a:ext cx="8610600" cy="187743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a:t>
            </a:r>
            <a:r>
              <a:rPr lang="en-US" sz="2000" b="1" dirty="0" smtClean="0">
                <a:latin typeface="Times New Roman" panose="02020603050405020304" pitchFamily="18" charset="0"/>
                <a:cs typeface="Times New Roman" panose="02020603050405020304" pitchFamily="18" charset="0"/>
              </a:rPr>
              <a:t>NAME  : </a:t>
            </a:r>
            <a:r>
              <a:rPr lang="en-US" sz="16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Priya Dharshini.C</a:t>
            </a:r>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REGISTER </a:t>
            </a:r>
            <a:r>
              <a:rPr lang="en-US" sz="2000" b="1" dirty="0" smtClean="0">
                <a:latin typeface="Times New Roman" panose="02020603050405020304" pitchFamily="18" charset="0"/>
                <a:cs typeface="Times New Roman" panose="02020603050405020304" pitchFamily="18" charset="0"/>
              </a:rPr>
              <a:t>NO      :   </a:t>
            </a:r>
            <a:r>
              <a:rPr lang="en-US" b="1" dirty="0" smtClean="0">
                <a:latin typeface="Times New Roman" panose="02020603050405020304" pitchFamily="18" charset="0"/>
                <a:cs typeface="Times New Roman" panose="02020603050405020304" pitchFamily="18" charset="0"/>
              </a:rPr>
              <a:t>312203213(asunm 161312203213)</a:t>
            </a:r>
            <a:endParaRPr lang="en-US"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DEPARTMENT      :   </a:t>
            </a:r>
            <a:r>
              <a:rPr lang="en-US" b="1" dirty="0" smtClean="0">
                <a:latin typeface="Times New Roman" panose="02020603050405020304" pitchFamily="18" charset="0"/>
                <a:cs typeface="Times New Roman" panose="02020603050405020304" pitchFamily="18" charset="0"/>
              </a:rPr>
              <a:t>B.com(Accounting and finance)</a:t>
            </a:r>
            <a:endParaRPr lang="en-US"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COLLEGE              :   </a:t>
            </a:r>
            <a:r>
              <a:rPr lang="en-US" b="1" dirty="0" smtClean="0">
                <a:latin typeface="Times New Roman" panose="02020603050405020304" pitchFamily="18" charset="0"/>
                <a:cs typeface="Times New Roman" panose="02020603050405020304" pitchFamily="18" charset="0"/>
              </a:rPr>
              <a:t>Prince shri venkateshwara arts and science college,Gowrivakkam.</a:t>
            </a:r>
            <a:endParaRPr lang="en-US" b="1" dirty="0">
              <a:latin typeface="Times New Roman" panose="02020603050405020304" pitchFamily="18" charset="0"/>
              <a:cs typeface="Times New Roman" panose="02020603050405020304" pitchFamily="18" charset="0"/>
            </a:endParaRPr>
          </a:p>
          <a:p>
            <a:r>
              <a:rPr lang="en-US" b="1" dirty="0"/>
              <a:t>           </a:t>
            </a:r>
            <a:endParaRPr lang="en-IN" b="1" dirty="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228564" y="1695450"/>
            <a:ext cx="2466975" cy="3419475"/>
          </a:xfrm>
          <a:prstGeom prst="rect">
            <a:avLst/>
          </a:prstGeom>
        </p:spPr>
      </p:pic>
      <p:sp>
        <p:nvSpPr>
          <p:cNvPr id="7" name="object 7"/>
          <p:cNvSpPr txBox="1">
            <a:spLocks noGrp="1"/>
          </p:cNvSpPr>
          <p:nvPr>
            <p:ph type="title"/>
          </p:nvPr>
        </p:nvSpPr>
        <p:spPr>
          <a:xfrm>
            <a:off x="2306472" y="204717"/>
            <a:ext cx="6913728" cy="4694875"/>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smtClean="0"/>
              <a:t>SOLUTION</a:t>
            </a:r>
            <a:r>
              <a:rPr lang="en-IN" sz="4000" spc="20" dirty="0" smtClean="0"/>
              <a:t/>
            </a:r>
            <a:br>
              <a:rPr lang="en-IN" sz="4000" spc="20" dirty="0" smtClean="0"/>
            </a:br>
            <a:r>
              <a:rPr lang="en-IN" sz="4000" spc="20" dirty="0" smtClean="0"/>
              <a:t/>
            </a:r>
            <a:br>
              <a:rPr lang="en-IN" sz="4000" spc="20" dirty="0" smtClean="0"/>
            </a:br>
            <a:r>
              <a:rPr lang="en-IN" sz="4000" spc="20" dirty="0"/>
              <a:t> </a:t>
            </a:r>
            <a:r>
              <a:rPr lang="en-IN" sz="1800" b="0" spc="20" dirty="0">
                <a:latin typeface="Times New Roman" pitchFamily="18" charset="0"/>
                <a:cs typeface="Times New Roman" pitchFamily="18" charset="0"/>
              </a:rPr>
              <a:t>*</a:t>
            </a:r>
            <a:r>
              <a:rPr lang="en-IN" sz="1800" b="0" spc="20" dirty="0" smtClean="0">
                <a:latin typeface="Times New Roman" panose="02020603050405020304" pitchFamily="18" charset="0"/>
                <a:cs typeface="Times New Roman" panose="02020603050405020304" pitchFamily="18" charset="0"/>
              </a:rPr>
              <a:t> Concatenate- </a:t>
            </a:r>
            <a:r>
              <a:rPr lang="en-IN" sz="1800" b="0" spc="20" dirty="0">
                <a:latin typeface="Times New Roman" panose="02020603050405020304" pitchFamily="18" charset="0"/>
                <a:cs typeface="Times New Roman" panose="02020603050405020304" pitchFamily="18" charset="0"/>
              </a:rPr>
              <a:t>U</a:t>
            </a:r>
            <a:r>
              <a:rPr lang="en-IN" sz="1800" b="0" spc="20" dirty="0" smtClean="0">
                <a:latin typeface="Times New Roman" panose="02020603050405020304" pitchFamily="18" charset="0"/>
                <a:cs typeface="Times New Roman" panose="02020603050405020304" pitchFamily="18" charset="0"/>
              </a:rPr>
              <a:t>sed to combine text from multiple cells into one, which is especially useful for creating pivot table and charts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r>
              <a:rPr lang="en-IN" sz="1800" b="0" spc="20" dirty="0" smtClean="0">
                <a:latin typeface="Times New Roman" panose="02020603050405020304" pitchFamily="18" charset="0"/>
                <a:cs typeface="Times New Roman" panose="02020603050405020304" pitchFamily="18" charset="0"/>
              </a:rPr>
              <a:t>   *  Pivot table and charts – Used to summarize, analyse</a:t>
            </a:r>
            <a:r>
              <a:rPr lang="en-IN" sz="1800" b="0" spc="20" dirty="0">
                <a:latin typeface="Times New Roman" panose="02020603050405020304" pitchFamily="18" charset="0"/>
                <a:cs typeface="Times New Roman" panose="02020603050405020304" pitchFamily="18" charset="0"/>
              </a:rPr>
              <a:t> </a:t>
            </a:r>
            <a:r>
              <a:rPr lang="en-IN" sz="1800" b="0" spc="20" dirty="0" smtClean="0">
                <a:latin typeface="Times New Roman" panose="02020603050405020304" pitchFamily="18" charset="0"/>
                <a:cs typeface="Times New Roman" panose="02020603050405020304" pitchFamily="18" charset="0"/>
              </a:rPr>
              <a:t>and explore employee’s salary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r>
              <a:rPr lang="en-IN" sz="1800" b="0" spc="20" dirty="0" smtClean="0">
                <a:latin typeface="Times New Roman" panose="02020603050405020304" pitchFamily="18" charset="0"/>
                <a:cs typeface="Times New Roman" panose="02020603050405020304" pitchFamily="18" charset="0"/>
              </a:rPr>
              <a:t/>
            </a:r>
            <a:br>
              <a:rPr lang="en-IN" sz="1800" b="0" spc="20" dirty="0" smtClean="0">
                <a:latin typeface="Times New Roman" panose="02020603050405020304" pitchFamily="18" charset="0"/>
                <a:cs typeface="Times New Roman" panose="02020603050405020304" pitchFamily="18" charset="0"/>
              </a:rPr>
            </a:br>
            <a:r>
              <a:rPr lang="en-IN" sz="1800" b="0" spc="20" dirty="0">
                <a:latin typeface="Times New Roman" panose="02020603050405020304" pitchFamily="18" charset="0"/>
                <a:cs typeface="Times New Roman" panose="02020603050405020304" pitchFamily="18" charset="0"/>
              </a:rPr>
              <a:t/>
            </a:r>
            <a:br>
              <a:rPr lang="en-IN" sz="1800" b="0" spc="20" dirty="0">
                <a:latin typeface="Times New Roman" panose="02020603050405020304" pitchFamily="18" charset="0"/>
                <a:cs typeface="Times New Roman" panose="02020603050405020304" pitchFamily="18" charset="0"/>
              </a:rPr>
            </a:br>
            <a:endParaRPr sz="1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491319" y="204717"/>
            <a:ext cx="8728881"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655368" y="525141"/>
            <a:ext cx="8698181" cy="5368777"/>
          </a:xfrm>
          <a:prstGeom prst="rect">
            <a:avLst/>
          </a:prstGeom>
        </p:spPr>
        <p:txBody>
          <a:bodyPr vert="horz" wrap="square" lIns="0" tIns="13335" rIns="0" bIns="0" rtlCol="0">
            <a:spAutoFit/>
          </a:bodyPr>
          <a:lstStyle/>
          <a:p>
            <a:pPr marL="755650" indent="-742950">
              <a:lnSpc>
                <a:spcPct val="100000"/>
              </a:lnSpc>
              <a:spcBef>
                <a:spcPts val="105"/>
              </a:spcBef>
              <a:buFont typeface="Wingdings" panose="05000000000000000000" pitchFamily="2" charset="2"/>
              <a:buChar char="v"/>
            </a:pPr>
            <a:r>
              <a:rPr sz="4400" b="1" spc="15" dirty="0" smtClean="0">
                <a:latin typeface="Trebuchet MS"/>
                <a:cs typeface="Trebuchet MS"/>
              </a:rPr>
              <a:t>M</a:t>
            </a:r>
            <a:r>
              <a:rPr sz="4400" b="1" dirty="0" smtClean="0">
                <a:latin typeface="Trebuchet MS"/>
                <a:cs typeface="Trebuchet MS"/>
              </a:rPr>
              <a:t>O</a:t>
            </a:r>
            <a:r>
              <a:rPr sz="4400" b="1" spc="-15" dirty="0" smtClean="0">
                <a:latin typeface="Trebuchet MS"/>
                <a:cs typeface="Trebuchet MS"/>
              </a:rPr>
              <a:t>D</a:t>
            </a:r>
            <a:r>
              <a:rPr sz="4400" b="1" spc="-35" dirty="0" smtClean="0">
                <a:latin typeface="Trebuchet MS"/>
                <a:cs typeface="Trebuchet MS"/>
              </a:rPr>
              <a:t>E</a:t>
            </a:r>
            <a:r>
              <a:rPr sz="4400" b="1" spc="-30" dirty="0" smtClean="0">
                <a:latin typeface="Trebuchet MS"/>
                <a:cs typeface="Trebuchet MS"/>
              </a:rPr>
              <a:t>LL</a:t>
            </a:r>
            <a:r>
              <a:rPr sz="4400" b="1" spc="-5" dirty="0" smtClean="0">
                <a:latin typeface="Trebuchet MS"/>
                <a:cs typeface="Trebuchet MS"/>
              </a:rPr>
              <a:t>I</a:t>
            </a:r>
            <a:r>
              <a:rPr sz="4400" b="1" spc="30" dirty="0" smtClean="0">
                <a:latin typeface="Trebuchet MS"/>
                <a:cs typeface="Trebuchet MS"/>
              </a:rPr>
              <a:t>N</a:t>
            </a:r>
            <a:r>
              <a:rPr sz="4400" b="1" spc="5" dirty="0" smtClean="0">
                <a:latin typeface="Trebuchet MS"/>
                <a:cs typeface="Trebuchet MS"/>
              </a:rPr>
              <a:t>G</a:t>
            </a:r>
            <a:endParaRPr lang="en-IN" sz="4400" b="1" spc="5" dirty="0" smtClean="0">
              <a:latin typeface="Trebuchet MS"/>
              <a:cs typeface="Trebuchet MS"/>
            </a:endParaRPr>
          </a:p>
          <a:p>
            <a:pPr marL="12700">
              <a:lnSpc>
                <a:spcPct val="100000"/>
              </a:lnSpc>
              <a:spcBef>
                <a:spcPts val="105"/>
              </a:spcBef>
            </a:pPr>
            <a:endParaRPr lang="en-IN" sz="4400" b="1" spc="5" dirty="0">
              <a:latin typeface="Trebuchet MS"/>
              <a:cs typeface="Trebuchet MS"/>
            </a:endParaRPr>
          </a:p>
          <a:p>
            <a:pPr marL="12700">
              <a:lnSpc>
                <a:spcPct val="100000"/>
              </a:lnSpc>
              <a:spcBef>
                <a:spcPts val="105"/>
              </a:spcBef>
            </a:pPr>
            <a:r>
              <a:rPr lang="en-IN" sz="4400" b="1" spc="5" dirty="0" smtClean="0">
                <a:latin typeface="Trebuchet MS"/>
                <a:cs typeface="Trebuchet MS"/>
              </a:rPr>
              <a:t>     </a:t>
            </a:r>
            <a:r>
              <a:rPr lang="en-IN" spc="5" dirty="0" smtClean="0">
                <a:latin typeface="Times New Roman" panose="02020603050405020304" pitchFamily="18" charset="0"/>
                <a:cs typeface="Times New Roman" panose="02020603050405020304" pitchFamily="18" charset="0"/>
              </a:rPr>
              <a:t>* Data Preparation: Clean and organize data from Kaggle.</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Conditional formatting: Utilize conditional formatting to identify relationships, top and bottom ten salary and bonus.</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Pivot tables: Create pivot tables to aggregate and analyse data across different  dimensions, such as department, salary, etc..</a:t>
            </a:r>
          </a:p>
          <a:p>
            <a:pPr marL="12700">
              <a:lnSpc>
                <a:spcPct val="100000"/>
              </a:lnSpc>
              <a:spcBef>
                <a:spcPts val="105"/>
              </a:spcBef>
            </a:pPr>
            <a:endParaRPr lang="en-IN"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pc="5" dirty="0" smtClean="0">
                <a:latin typeface="Times New Roman" panose="02020603050405020304" pitchFamily="18" charset="0"/>
                <a:cs typeface="Times New Roman" panose="02020603050405020304" pitchFamily="18" charset="0"/>
              </a:rPr>
              <a:t>              * Trend analysis: Apply charts and graphs(e.g., line charts, bar graphs) to visualize  trends over time, such as employee salary.</a:t>
            </a:r>
          </a:p>
          <a:p>
            <a:pPr marL="12700">
              <a:lnSpc>
                <a:spcPct val="100000"/>
              </a:lnSpc>
              <a:spcBef>
                <a:spcPts val="105"/>
              </a:spcBef>
            </a:pPr>
            <a:r>
              <a:rPr lang="en-IN" sz="4400" spc="5" dirty="0">
                <a:latin typeface="Times New Roman" panose="02020603050405020304" pitchFamily="18" charset="0"/>
                <a:cs typeface="Times New Roman" panose="02020603050405020304" pitchFamily="18" charset="0"/>
              </a:rPr>
              <a:t> </a:t>
            </a:r>
            <a:r>
              <a:rPr lang="en-IN" sz="4400" spc="5" dirty="0" smtClean="0">
                <a:latin typeface="Times New Roman" panose="02020603050405020304" pitchFamily="18" charset="0"/>
                <a:cs typeface="Times New Roman" panose="02020603050405020304" pitchFamily="18" charset="0"/>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22617" y="413578"/>
            <a:ext cx="8330933" cy="6107441"/>
          </a:xfrm>
          <a:prstGeom prst="rect">
            <a:avLst/>
          </a:prstGeom>
        </p:spPr>
        <p:txBody>
          <a:bodyPr vert="horz" wrap="square" lIns="0" tIns="13335" rIns="0" bIns="0" rtlCol="0">
            <a:spAutoFit/>
          </a:bodyPr>
          <a:lstStyle/>
          <a:p>
            <a:pPr marL="584200" indent="-571500">
              <a:lnSpc>
                <a:spcPct val="100000"/>
              </a:lnSpc>
              <a:spcBef>
                <a:spcPts val="105"/>
              </a:spcBef>
              <a:buFont typeface="Wingdings" panose="05000000000000000000" pitchFamily="2" charset="2"/>
              <a:buChar char="v"/>
            </a:pPr>
            <a:r>
              <a:rPr sz="4400" dirty="0" smtClean="0"/>
              <a:t>R</a:t>
            </a:r>
            <a:r>
              <a:rPr sz="4400" spc="-40" dirty="0" smtClean="0"/>
              <a:t>E</a:t>
            </a:r>
            <a:r>
              <a:rPr sz="4400" spc="15" dirty="0" smtClean="0"/>
              <a:t>S</a:t>
            </a:r>
            <a:r>
              <a:rPr sz="4400" spc="-30" dirty="0" smtClean="0"/>
              <a:t>U</a:t>
            </a:r>
            <a:r>
              <a:rPr sz="4400" spc="-405" dirty="0" smtClean="0"/>
              <a:t>L</a:t>
            </a:r>
            <a:r>
              <a:rPr sz="4400" dirty="0" smtClean="0"/>
              <a:t>TS</a:t>
            </a: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endParaRPr sz="4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629531546"/>
              </p:ext>
            </p:extLst>
          </p:nvPr>
        </p:nvGraphicFramePr>
        <p:xfrm>
          <a:off x="329185" y="1481328"/>
          <a:ext cx="8843390" cy="51639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3" y="385444"/>
            <a:ext cx="8662988" cy="4124206"/>
          </a:xfrm>
        </p:spPr>
        <p:txBody>
          <a:bodyPr/>
          <a:lstStyle/>
          <a:p>
            <a:pPr marL="571500" indent="-571500">
              <a:buFont typeface="Wingdings" panose="05000000000000000000" pitchFamily="2" charset="2"/>
              <a:buChar char="v"/>
            </a:pPr>
            <a:r>
              <a:rPr lang="en-US" sz="4400" dirty="0">
                <a:latin typeface="Times New Roman" panose="02020603050405020304" pitchFamily="18" charset="0"/>
                <a:cs typeface="Times New Roman" panose="02020603050405020304" pitchFamily="18" charset="0"/>
              </a:rPr>
              <a:t>CONCLUSION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In conclusion, salary and data analysis is a critical function within any organization that supports informed decision-making, ensures competitive and equitable compensation, and drives overall organizational effectiveness. By leveraging data analysis tools, such as Pivot Tables and Charts, companies can gain valuable insights into salary structures, identify trends, and benchmark against industry standards. This, in turn, helps in attracting and retaining top talent, fostering employee satisfaction, and ensuring compliance with labor laws. Effective use of employment data not only enhances transparency and fairness in compensation practices but also contributes to the strategic planning and financial stability of the organization.</a:t>
            </a:r>
            <a:r>
              <a:rPr lang="en-US" sz="1800" b="0" dirty="0" smtClean="0">
                <a:latin typeface="Times New Roman" panose="02020603050405020304" pitchFamily="18" charset="0"/>
                <a:cs typeface="Times New Roman" panose="02020603050405020304" pitchFamily="18" charset="0"/>
              </a:rPr>
              <a:t/>
            </a:r>
            <a:br>
              <a:rPr lang="en-US" sz="1800" b="0" dirty="0" smtClean="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pic>
        <p:nvPicPr>
          <p:cNvPr id="8" name="object 20"/>
          <p:cNvPicPr/>
          <p:nvPr/>
        </p:nvPicPr>
        <p:blipFill>
          <a:blip r:embed="rId2" cstate="print"/>
          <a:stretch>
            <a:fillRect/>
          </a:stretch>
        </p:blipFill>
        <p:spPr>
          <a:xfrm>
            <a:off x="8502554" y="4334256"/>
            <a:ext cx="1733550" cy="2523744"/>
          </a:xfrm>
          <a:prstGeom prst="rect">
            <a:avLst/>
          </a:prstGeom>
        </p:spPr>
      </p:pic>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5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1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293077" y="2123271"/>
            <a:ext cx="9517673"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Data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6200" y="4010025"/>
            <a:ext cx="4248150" cy="2819396"/>
            <a:chOff x="-76200" y="4010025"/>
            <a:chExt cx="4248150" cy="2819396"/>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6200" y="4010025"/>
              <a:ext cx="1857375" cy="2819396"/>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4810" y="2584658"/>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621947"/>
            <a:ext cx="7618535" cy="4925707"/>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tabLst>
                <a:tab pos="2727960" algn="l"/>
              </a:tabLst>
            </a:pPr>
            <a:r>
              <a:rPr lang="en-US" sz="4250" spc="-20" dirty="0" smtClean="0"/>
              <a:t> </a:t>
            </a:r>
            <a:r>
              <a:rPr sz="4250" spc="-20" dirty="0" smtClean="0"/>
              <a:t>P</a:t>
            </a:r>
            <a:r>
              <a:rPr sz="4250" spc="15" dirty="0" smtClean="0"/>
              <a:t>ROB</a:t>
            </a:r>
            <a:r>
              <a:rPr sz="4250" spc="55" dirty="0" smtClean="0"/>
              <a:t>L</a:t>
            </a:r>
            <a:r>
              <a:rPr sz="4250" spc="-20" dirty="0" smtClean="0"/>
              <a:t>E</a:t>
            </a:r>
            <a:r>
              <a:rPr sz="4250" spc="20" dirty="0" smtClean="0"/>
              <a:t>M</a:t>
            </a:r>
            <a:r>
              <a:rPr lang="en-US"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US" sz="4250" spc="10" dirty="0"/>
              <a:t>T</a:t>
            </a:r>
            <a:r>
              <a:rPr lang="en-US" sz="4250" spc="10" dirty="0" smtClean="0"/>
              <a:t/>
            </a:r>
            <a:br>
              <a:rPr lang="en-US" sz="4250" spc="10" dirty="0" smtClean="0"/>
            </a:br>
            <a:r>
              <a:rPr lang="en-US" sz="4250" spc="10" dirty="0" smtClean="0"/>
              <a:t/>
            </a:r>
            <a:br>
              <a:rPr lang="en-US" sz="4250" spc="10" dirty="0" smtClean="0"/>
            </a:br>
            <a:r>
              <a:rPr lang="en-US" sz="1800" b="0" spc="10" dirty="0" smtClean="0">
                <a:latin typeface="Times New Roman" panose="02020603050405020304" pitchFamily="18" charset="0"/>
                <a:cs typeface="Times New Roman" panose="02020603050405020304" pitchFamily="18" charset="0"/>
              </a:rPr>
              <a:t>Employee salary is a critical </a:t>
            </a:r>
            <a:r>
              <a:rPr lang="en-US" sz="1800" b="0" spc="10" dirty="0">
                <a:latin typeface="Times New Roman" panose="02020603050405020304" pitchFamily="18" charset="0"/>
                <a:cs typeface="Times New Roman" panose="02020603050405020304" pitchFamily="18" charset="0"/>
              </a:rPr>
              <a:t>f</a:t>
            </a:r>
            <a:r>
              <a:rPr lang="en-US" sz="1800" b="0" spc="10" dirty="0" smtClean="0">
                <a:latin typeface="Times New Roman" panose="02020603050405020304" pitchFamily="18" charset="0"/>
                <a:cs typeface="Times New Roman" panose="02020603050405020304" pitchFamily="18" charset="0"/>
              </a:rPr>
              <a:t>actor that ensures the organization can continue to grow without facing financial difficulties. This includes regular reviews of salary structures to ensure they remain competitive and fair. In summary, employee salaries are crucial to an organization’s ability to attract and retain talent, maintain productivity, and ensure long-term financial stability. Balancing salary expenditure with the overall financial health of the organization is key to achieving these goals.</a:t>
            </a:r>
            <a:br>
              <a:rPr lang="en-US" sz="1800" b="0" spc="10" dirty="0" smtClean="0">
                <a:latin typeface="Times New Roman" panose="02020603050405020304" pitchFamily="18" charset="0"/>
                <a:cs typeface="Times New Roman" panose="02020603050405020304" pitchFamily="18" charset="0"/>
              </a:rPr>
            </a:br>
            <a:r>
              <a:rPr lang="en-US" sz="1800" b="0" spc="10" dirty="0">
                <a:latin typeface="Times New Roman" panose="02020603050405020304" pitchFamily="18" charset="0"/>
                <a:cs typeface="Times New Roman" panose="02020603050405020304" pitchFamily="18" charset="0"/>
              </a:rPr>
              <a:t/>
            </a:r>
            <a:br>
              <a:rPr lang="en-US" sz="1800" b="0" spc="10" dirty="0">
                <a:latin typeface="Times New Roman" panose="02020603050405020304" pitchFamily="18" charset="0"/>
                <a:cs typeface="Times New Roman" panose="02020603050405020304" pitchFamily="18" charset="0"/>
              </a:rPr>
            </a:br>
            <a:r>
              <a:rPr lang="en-US" sz="1800" b="0" spc="10" dirty="0" smtClean="0">
                <a:latin typeface="Times New Roman" panose="02020603050405020304" pitchFamily="18" charset="0"/>
                <a:cs typeface="Times New Roman" panose="02020603050405020304" pitchFamily="18" charset="0"/>
              </a:rPr>
              <a:t>An employee dataset overview provides essential insights into workforce demographics, performance metrics, and engagement levels ,crucial for optimizing Human resource strategies. Proper analysis can reveal trends and gaps, aiding in in targeted improvements. </a:t>
            </a:r>
            <a:r>
              <a:rPr lang="en-US" sz="1800" b="0" spc="10" dirty="0"/>
              <a:t/>
            </a:r>
            <a:br>
              <a:rPr lang="en-US" sz="1800" b="0" spc="10" dirty="0"/>
            </a:b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9233" y="1695450"/>
            <a:ext cx="3533775" cy="4714533"/>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6786440" cy="3540713"/>
          </a:xfrm>
          <a:prstGeom prst="rect">
            <a:avLst/>
          </a:prstGeom>
        </p:spPr>
        <p:txBody>
          <a:bodyPr vert="horz" wrap="square" lIns="0" tIns="16510" rIns="0" bIns="0" rtlCol="0">
            <a:spAutoFit/>
          </a:bodyPr>
          <a:lstStyle/>
          <a:p>
            <a:pPr marL="584200" indent="-571500">
              <a:lnSpc>
                <a:spcPct val="100000"/>
              </a:lnSpc>
              <a:spcBef>
                <a:spcPts val="130"/>
              </a:spcBef>
              <a:buFont typeface="Wingdings" panose="05000000000000000000" pitchFamily="2" charset="2"/>
              <a:buChar char="v"/>
              <a:tabLst>
                <a:tab pos="2642870" algn="l"/>
              </a:tabLst>
            </a:pPr>
            <a:r>
              <a:rPr sz="4250" spc="5" dirty="0" smtClean="0"/>
              <a:t>PROJEC</a:t>
            </a:r>
            <a:r>
              <a:rPr lang="en-US" sz="4250" spc="5" dirty="0" smtClean="0"/>
              <a:t>T </a:t>
            </a:r>
            <a:r>
              <a:rPr sz="4250" spc="-20" dirty="0" smtClean="0"/>
              <a:t>OVERVIEW</a:t>
            </a:r>
            <a:r>
              <a:rPr lang="en-US" sz="4250" spc="-20" dirty="0" smtClean="0"/>
              <a:t/>
            </a:r>
            <a:br>
              <a:rPr lang="en-US" sz="4250" spc="-20" dirty="0" smtClean="0"/>
            </a:br>
            <a:r>
              <a:rPr lang="en-US" sz="1800" b="0" spc="-20" dirty="0">
                <a:latin typeface="Times New Roman" panose="02020603050405020304" pitchFamily="18" charset="0"/>
                <a:cs typeface="Times New Roman" panose="02020603050405020304" pitchFamily="18" charset="0"/>
              </a:rPr>
              <a:t/>
            </a:r>
            <a:br>
              <a:rPr lang="en-US" sz="1800" b="0" spc="-20" dirty="0">
                <a:latin typeface="Times New Roman" panose="02020603050405020304" pitchFamily="18" charset="0"/>
                <a:cs typeface="Times New Roman" panose="02020603050405020304" pitchFamily="18" charset="0"/>
              </a:rPr>
            </a:br>
            <a:r>
              <a:rPr lang="en-US" sz="1800" b="0" spc="-20" dirty="0">
                <a:latin typeface="Times New Roman" panose="02020603050405020304" pitchFamily="18" charset="0"/>
                <a:cs typeface="Times New Roman" panose="02020603050405020304" pitchFamily="18" charset="0"/>
              </a:rPr>
              <a:t/>
            </a:r>
            <a:br>
              <a:rPr lang="en-US" sz="1800" b="0" spc="-20" dirty="0">
                <a:latin typeface="Times New Roman" panose="02020603050405020304" pitchFamily="18" charset="0"/>
                <a:cs typeface="Times New Roman" panose="02020603050405020304" pitchFamily="18" charset="0"/>
              </a:rPr>
            </a:br>
            <a:r>
              <a:rPr lang="en-US" sz="1800" b="0" spc="-20" dirty="0" smtClean="0">
                <a:latin typeface="Times New Roman" panose="02020603050405020304" pitchFamily="18" charset="0"/>
                <a:cs typeface="Times New Roman" panose="02020603050405020304" pitchFamily="18" charset="0"/>
              </a:rPr>
              <a:t>The project involves analyzing employee salary and data using Excel to gain insights into workforce metrics. This includes organizing data</a:t>
            </a:r>
            <a:r>
              <a:rPr lang="en-IN" sz="1800" b="0" spc="-20" dirty="0" smtClean="0">
                <a:latin typeface="Times New Roman" panose="02020603050405020304" pitchFamily="18" charset="0"/>
                <a:cs typeface="Times New Roman" panose="02020603050405020304" pitchFamily="18" charset="0"/>
              </a:rPr>
              <a:t>, performance statistical analysis, and creating visualizations to understand trends in employee salary, demographics, and other key indicators, thereby supporting data-driven decision-making for HR strategies.</a:t>
            </a:r>
            <a:r>
              <a:rPr lang="en-US" sz="4250" spc="-20" dirty="0" smtClean="0"/>
              <a:t/>
            </a:r>
            <a:br>
              <a:rPr lang="en-US" sz="4250" spc="-2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22" y="385443"/>
            <a:ext cx="9089410" cy="677108"/>
          </a:xfrm>
        </p:spPr>
        <p:txBody>
          <a:bodyPr/>
          <a:lstStyle/>
          <a:p>
            <a:pPr marL="571500" indent="-571500">
              <a:buFont typeface="Wingdings" panose="05000000000000000000" pitchFamily="2" charset="2"/>
              <a:buChar char="v"/>
            </a:pPr>
            <a:r>
              <a:rPr lang="en-US" sz="4400" dirty="0" smtClean="0"/>
              <a:t>PROJECT FOCUS</a:t>
            </a:r>
            <a:endParaRPr lang="en-IN" sz="4400" dirty="0"/>
          </a:p>
        </p:txBody>
      </p:sp>
      <p:sp>
        <p:nvSpPr>
          <p:cNvPr id="3" name="Text Placeholder 2"/>
          <p:cNvSpPr>
            <a:spLocks noGrp="1"/>
          </p:cNvSpPr>
          <p:nvPr>
            <p:ph type="body" idx="1"/>
          </p:nvPr>
        </p:nvSpPr>
        <p:spPr>
          <a:xfrm>
            <a:off x="1146413" y="1577340"/>
            <a:ext cx="8625382" cy="3600986"/>
          </a:xfrm>
        </p:spPr>
        <p:txBody>
          <a:bodyPr/>
          <a:lstStyle/>
          <a:p>
            <a:r>
              <a:rPr lang="en-US" dirty="0" smtClean="0">
                <a:latin typeface="Times New Roman" panose="02020603050405020304" pitchFamily="18" charset="0"/>
                <a:cs typeface="Times New Roman" panose="02020603050405020304" pitchFamily="18" charset="0"/>
              </a:rPr>
              <a:t>The project focuses on leveraging Excel to analyze employee data. Key tasks include;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1.  ** Data organization.** Importing, cleaning, and structuring employee salary and data for clarity and consistency.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2.  **  Analysis.** Applying Excel functions and formulas to assess </a:t>
            </a:r>
          </a:p>
          <a:p>
            <a:r>
              <a:rPr lang="en-US" dirty="0" smtClean="0">
                <a:latin typeface="Times New Roman" panose="02020603050405020304" pitchFamily="18" charset="0"/>
                <a:cs typeface="Times New Roman" panose="02020603050405020304" pitchFamily="18" charset="0"/>
              </a:rPr>
              <a:t>salary metrics and other key indicators.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3. **  Visualization.** Creating charts,graphs,and pivot tables to    visualize trends and patterns.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4. **   Reporting.** Summarizing findings to inform HR strategies and decision-making.</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6095999" y="886240"/>
            <a:ext cx="382138" cy="433706"/>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679767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27797" y="891793"/>
            <a:ext cx="8611737" cy="4725653"/>
          </a:xfrm>
          <a:prstGeom prst="rect">
            <a:avLst/>
          </a:prstGeom>
        </p:spPr>
        <p:txBody>
          <a:bodyPr vert="horz" wrap="square" lIns="0" tIns="16510" rIns="0" bIns="0" rtlCol="0">
            <a:spAutoFit/>
          </a:bodyPr>
          <a:lstStyle/>
          <a:p>
            <a:pPr marL="469900" indent="-457200">
              <a:lnSpc>
                <a:spcPct val="100000"/>
              </a:lnSpc>
              <a:spcBef>
                <a:spcPts val="130"/>
              </a:spcBef>
              <a:buFont typeface="Wingdings" panose="05000000000000000000" pitchFamily="2" charset="2"/>
              <a:buChar char="v"/>
            </a:pPr>
            <a:r>
              <a:rPr sz="4400" spc="25" dirty="0"/>
              <a:t>W</a:t>
            </a:r>
            <a:r>
              <a:rPr sz="4400" spc="-20" dirty="0"/>
              <a:t>H</a:t>
            </a:r>
            <a:r>
              <a:rPr sz="4400" spc="20" dirty="0"/>
              <a:t>O</a:t>
            </a:r>
            <a:r>
              <a:rPr sz="4400" spc="-235" dirty="0"/>
              <a:t> </a:t>
            </a:r>
            <a:r>
              <a:rPr sz="4400" spc="-10" dirty="0"/>
              <a:t>AR</a:t>
            </a:r>
            <a:r>
              <a:rPr sz="4400" spc="15" dirty="0"/>
              <a:t>E</a:t>
            </a:r>
            <a:r>
              <a:rPr sz="4400" spc="-35" dirty="0"/>
              <a:t> </a:t>
            </a:r>
            <a:r>
              <a:rPr sz="4400" spc="-10" dirty="0"/>
              <a:t>T</a:t>
            </a:r>
            <a:r>
              <a:rPr sz="4400" spc="-15" dirty="0"/>
              <a:t>H</a:t>
            </a:r>
            <a:r>
              <a:rPr sz="4400" spc="15" dirty="0"/>
              <a:t>E</a:t>
            </a:r>
            <a:r>
              <a:rPr sz="4400" spc="-35" dirty="0"/>
              <a:t> </a:t>
            </a:r>
            <a:r>
              <a:rPr sz="4400" spc="-20" dirty="0"/>
              <a:t>E</a:t>
            </a:r>
            <a:r>
              <a:rPr sz="4400" spc="30" dirty="0"/>
              <a:t>N</a:t>
            </a:r>
            <a:r>
              <a:rPr sz="4400" spc="15" dirty="0"/>
              <a:t>D</a:t>
            </a:r>
            <a:r>
              <a:rPr sz="4400" spc="-45" dirty="0"/>
              <a:t> </a:t>
            </a:r>
            <a:r>
              <a:rPr sz="4400" dirty="0"/>
              <a:t>U</a:t>
            </a:r>
            <a:r>
              <a:rPr sz="4400" spc="10" dirty="0"/>
              <a:t>S</a:t>
            </a:r>
            <a:r>
              <a:rPr sz="4400" spc="-25" dirty="0"/>
              <a:t>E</a:t>
            </a:r>
            <a:r>
              <a:rPr sz="4400" spc="-10" dirty="0"/>
              <a:t>R</a:t>
            </a:r>
            <a:r>
              <a:rPr sz="4400" spc="5" dirty="0"/>
              <a:t>S</a:t>
            </a:r>
            <a:r>
              <a:rPr sz="3200" spc="5" dirty="0" smtClean="0"/>
              <a:t>?</a:t>
            </a:r>
            <a:r>
              <a:rPr lang="en-IN" sz="3200" spc="5" dirty="0" smtClean="0"/>
              <a:t/>
            </a:r>
            <a:br>
              <a:rPr lang="en-IN" sz="3200" spc="5" dirty="0" smtClean="0"/>
            </a:br>
            <a:r>
              <a:rPr lang="en-IN" sz="3200" spc="5" dirty="0"/>
              <a:t/>
            </a:r>
            <a:br>
              <a:rPr lang="en-IN" sz="3200" spc="5" dirty="0"/>
            </a:br>
            <a:r>
              <a:rPr lang="en-IN" sz="1800" b="0" spc="5" dirty="0" smtClean="0">
                <a:latin typeface="Times New Roman" panose="02020603050405020304" pitchFamily="18" charset="0"/>
                <a:cs typeface="Times New Roman" panose="02020603050405020304" pitchFamily="18" charset="0"/>
              </a:rPr>
              <a:t>The end users in employee salary and data analysis typically include:</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1. **Human Resources(HR) Managers.** They use the insights to make informed   decisions about promotions,training,and development.</a:t>
            </a:r>
            <a:br>
              <a:rPr lang="en-IN" sz="1800" b="0" spc="5" dirty="0" smtClean="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     2. ** Management and Executives.** They rely on data analysis to understand </a:t>
            </a:r>
            <a:r>
              <a:rPr lang="en-IN" sz="1800" b="0" spc="5" dirty="0">
                <a:latin typeface="Times New Roman" panose="02020603050405020304" pitchFamily="18" charset="0"/>
                <a:cs typeface="Times New Roman" panose="02020603050405020304" pitchFamily="18" charset="0"/>
              </a:rPr>
              <a:t>payroll costs, ensure competitive compensation strategies, and make strategies decision</a:t>
            </a:r>
            <a:r>
              <a:rPr lang="en-IN" sz="1800" b="0" spc="5" dirty="0" smtClean="0">
                <a:latin typeface="Times New Roman" panose="02020603050405020304" pitchFamily="18" charset="0"/>
                <a:cs typeface="Times New Roman" panose="02020603050405020304" pitchFamily="18" charset="0"/>
              </a:rPr>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related to    staffing and budgeting</a:t>
            </a:r>
            <a:r>
              <a:rPr lang="en-IN" sz="1800" b="0" spc="5" dirty="0" smtClean="0">
                <a:latin typeface="Times New Roman" panose="02020603050405020304" pitchFamily="18" charset="0"/>
                <a:cs typeface="Times New Roman" panose="02020603050405020304" pitchFamily="18" charset="0"/>
              </a:rPr>
              <a:t/>
            </a:r>
            <a:br>
              <a:rPr lang="en-IN" sz="1800" b="0" spc="5" dirty="0" smtClean="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a:r>
            <a:br>
              <a:rPr lang="en-IN" sz="1800" b="0" spc="5" dirty="0">
                <a:latin typeface="Times New Roman" panose="02020603050405020304" pitchFamily="18" charset="0"/>
                <a:cs typeface="Times New Roman" panose="02020603050405020304" pitchFamily="18" charset="0"/>
              </a:rPr>
            </a:br>
            <a:r>
              <a:rPr lang="en-IN" sz="1800" b="0" spc="5" dirty="0" smtClean="0">
                <a:latin typeface="Times New Roman" panose="02020603050405020304" pitchFamily="18" charset="0"/>
                <a:cs typeface="Times New Roman" panose="02020603050405020304" pitchFamily="18" charset="0"/>
              </a:rPr>
              <a:t>     </a:t>
            </a:r>
            <a:r>
              <a:rPr lang="en-IN" sz="1800" b="0" spc="5" dirty="0">
                <a:latin typeface="Times New Roman" panose="02020603050405020304" pitchFamily="18" charset="0"/>
                <a:cs typeface="Times New Roman" panose="02020603050405020304" pitchFamily="18" charset="0"/>
              </a:rPr>
              <a:t>  </a:t>
            </a:r>
            <a:r>
              <a:rPr lang="en-IN" sz="1800" b="0" spc="5" dirty="0" smtClean="0">
                <a:latin typeface="Times New Roman" panose="02020603050405020304" pitchFamily="18" charset="0"/>
                <a:cs typeface="Times New Roman" panose="02020603050405020304" pitchFamily="18" charset="0"/>
              </a:rPr>
              <a:t>3.** Recruiters.** They use salary data to offer competitive packages to attract top        talent.</a:t>
            </a:r>
            <a:br>
              <a:rPr lang="en-IN" sz="1800" b="0" spc="5" dirty="0" smtClean="0">
                <a:latin typeface="Times New Roman" panose="02020603050405020304" pitchFamily="18" charset="0"/>
                <a:cs typeface="Times New Roman" panose="02020603050405020304" pitchFamily="18" charset="0"/>
              </a:rPr>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5499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1" y="450376"/>
            <a:ext cx="8966580" cy="4968668"/>
          </a:xfrm>
          <a:prstGeom prst="rect">
            <a:avLst/>
          </a:prstGeom>
        </p:spPr>
        <p:txBody>
          <a:bodyPr vert="horz" wrap="square" lIns="0" tIns="13335" rIns="0" bIns="0" rtlCol="0">
            <a:spAutoFit/>
          </a:bodyPr>
          <a:lstStyle/>
          <a:p>
            <a:pPr marL="584200" indent="-571500">
              <a:lnSpc>
                <a:spcPct val="100000"/>
              </a:lnSpc>
              <a:spcBef>
                <a:spcPts val="105"/>
              </a:spcBef>
              <a:buFont typeface="Wingdings" panose="05000000000000000000" pitchFamily="2" charset="2"/>
              <a:buChar char="v"/>
            </a:pPr>
            <a:r>
              <a:rPr sz="4400" spc="10" dirty="0"/>
              <a:t>O</a:t>
            </a:r>
            <a:r>
              <a:rPr sz="4400" spc="25" dirty="0"/>
              <a:t>U</a:t>
            </a:r>
            <a:r>
              <a:rPr sz="4400" dirty="0"/>
              <a:t>R</a:t>
            </a:r>
            <a:r>
              <a:rPr sz="4400" spc="5" dirty="0"/>
              <a:t> </a:t>
            </a:r>
            <a:r>
              <a:rPr sz="4400" spc="25" dirty="0"/>
              <a:t>S</a:t>
            </a:r>
            <a:r>
              <a:rPr sz="4400" spc="10" dirty="0"/>
              <a:t>O</a:t>
            </a:r>
            <a:r>
              <a:rPr sz="4400" spc="25" dirty="0"/>
              <a:t>LU</a:t>
            </a:r>
            <a:r>
              <a:rPr sz="4400" spc="-35" dirty="0"/>
              <a:t>T</a:t>
            </a:r>
            <a:r>
              <a:rPr sz="4400" spc="-30" dirty="0"/>
              <a:t>I</a:t>
            </a:r>
            <a:r>
              <a:rPr sz="4400" spc="10" dirty="0"/>
              <a:t>O</a:t>
            </a:r>
            <a:r>
              <a:rPr sz="4400" dirty="0"/>
              <a:t>N</a:t>
            </a:r>
            <a:r>
              <a:rPr sz="4400" spc="-345" dirty="0"/>
              <a:t> </a:t>
            </a:r>
            <a:r>
              <a:rPr sz="4400" spc="-35" dirty="0"/>
              <a:t>A</a:t>
            </a:r>
            <a:r>
              <a:rPr sz="4400" spc="-5" dirty="0"/>
              <a:t>N</a:t>
            </a:r>
            <a:r>
              <a:rPr sz="4400" dirty="0"/>
              <a:t>D</a:t>
            </a:r>
            <a:r>
              <a:rPr sz="4400" spc="35" dirty="0"/>
              <a:t> </a:t>
            </a:r>
            <a:r>
              <a:rPr sz="4400" spc="-30" dirty="0"/>
              <a:t>I</a:t>
            </a:r>
            <a:r>
              <a:rPr sz="4400" spc="-35" dirty="0"/>
              <a:t>T</a:t>
            </a:r>
            <a:r>
              <a:rPr sz="4400" dirty="0"/>
              <a:t>S</a:t>
            </a:r>
            <a:r>
              <a:rPr sz="4400" spc="60" dirty="0"/>
              <a:t> </a:t>
            </a:r>
            <a:r>
              <a:rPr sz="4400" spc="-295" dirty="0" smtClean="0"/>
              <a:t>V</a:t>
            </a:r>
            <a:r>
              <a:rPr sz="4400" spc="-35" dirty="0" smtClean="0"/>
              <a:t>A</a:t>
            </a:r>
            <a:r>
              <a:rPr sz="4400" spc="25" dirty="0" smtClean="0"/>
              <a:t>LU</a:t>
            </a:r>
            <a:r>
              <a:rPr sz="4400" dirty="0" smtClean="0"/>
              <a:t>E</a:t>
            </a:r>
            <a:r>
              <a:rPr lang="en-IN" sz="4400" dirty="0" smtClean="0"/>
              <a:t/>
            </a:r>
            <a:br>
              <a:rPr lang="en-IN" sz="4400" dirty="0" smtClean="0"/>
            </a:br>
            <a:r>
              <a:rPr sz="4400" spc="-65" dirty="0" smtClean="0"/>
              <a:t> </a:t>
            </a:r>
            <a:r>
              <a:rPr lang="en-IN" sz="4400" spc="-65" dirty="0" smtClean="0"/>
              <a:t>             </a:t>
            </a:r>
            <a:r>
              <a:rPr sz="4400" spc="-15" dirty="0" smtClean="0"/>
              <a:t>P</a:t>
            </a:r>
            <a:r>
              <a:rPr sz="4400" spc="-30" dirty="0" smtClean="0"/>
              <a:t>R</a:t>
            </a:r>
            <a:r>
              <a:rPr sz="4400" spc="10" dirty="0" smtClean="0"/>
              <a:t>O</a:t>
            </a:r>
            <a:r>
              <a:rPr sz="4400" spc="-15" dirty="0" smtClean="0"/>
              <a:t>P</a:t>
            </a:r>
            <a:r>
              <a:rPr sz="4400" spc="10" dirty="0" smtClean="0"/>
              <a:t>O</a:t>
            </a:r>
            <a:r>
              <a:rPr sz="4400" spc="25" dirty="0" smtClean="0"/>
              <a:t>S</a:t>
            </a:r>
            <a:r>
              <a:rPr sz="4400" spc="-30" dirty="0" smtClean="0"/>
              <a:t>I</a:t>
            </a:r>
            <a:r>
              <a:rPr sz="4400" spc="-35" dirty="0" smtClean="0"/>
              <a:t>T</a:t>
            </a:r>
            <a:r>
              <a:rPr sz="4400" spc="-30" dirty="0" smtClean="0"/>
              <a:t>I</a:t>
            </a:r>
            <a:r>
              <a:rPr sz="4400" spc="10" dirty="0" smtClean="0"/>
              <a:t>O</a:t>
            </a:r>
            <a:r>
              <a:rPr sz="4400" dirty="0" smtClean="0"/>
              <a:t>N</a:t>
            </a:r>
            <a:r>
              <a:rPr lang="en-IN" sz="3600" dirty="0" smtClean="0"/>
              <a:t/>
            </a:r>
            <a:br>
              <a:rPr lang="en-IN" sz="3600" dirty="0" smtClean="0"/>
            </a:br>
            <a:r>
              <a:rPr lang="en-IN" sz="3600" dirty="0"/>
              <a:t> </a:t>
            </a:r>
            <a:r>
              <a:rPr lang="en-IN" sz="3600" dirty="0" smtClean="0"/>
              <a:t>              </a:t>
            </a:r>
            <a:r>
              <a:rPr lang="en-IN" sz="3600" dirty="0" smtClean="0"/>
              <a:t> </a:t>
            </a:r>
            <a:r>
              <a:rPr lang="en-IN" sz="1800" b="0" dirty="0" smtClean="0">
                <a:latin typeface="Times New Roman" panose="02020603050405020304" pitchFamily="18" charset="0"/>
                <a:cs typeface="Times New Roman" panose="02020603050405020304" pitchFamily="18" charset="0"/>
              </a:rPr>
              <a:t>* Conditional formatting - Light Red </a:t>
            </a:r>
            <a:r>
              <a:rPr lang="en-IN" sz="1800" b="0" dirty="0" smtClean="0">
                <a:latin typeface="Times New Roman" panose="02020603050405020304" pitchFamily="18" charset="0"/>
                <a:cs typeface="Times New Roman" panose="02020603050405020304" pitchFamily="18" charset="0"/>
              </a:rPr>
              <a:t>:Top </a:t>
            </a:r>
            <a:r>
              <a:rPr lang="en-IN" sz="1800" b="0" dirty="0" smtClean="0">
                <a:latin typeface="Times New Roman" panose="02020603050405020304" pitchFamily="18" charset="0"/>
                <a:cs typeface="Times New Roman" panose="02020603050405020304" pitchFamily="18" charset="0"/>
              </a:rPr>
              <a:t>10 salary </a:t>
            </a:r>
            <a:r>
              <a:rPr lang="en-IN" sz="1800" b="0" dirty="0" smtClean="0">
                <a:latin typeface="Times New Roman" panose="02020603050405020304" pitchFamily="18" charset="0"/>
                <a:cs typeface="Times New Roman" panose="02020603050405020304" pitchFamily="18" charset="0"/>
              </a:rPr>
              <a:t>and </a:t>
            </a:r>
            <a:r>
              <a:rPr lang="en-IN" sz="1800" b="0" dirty="0">
                <a:latin typeface="Times New Roman" panose="02020603050405020304" pitchFamily="18" charset="0"/>
                <a:cs typeface="Times New Roman" panose="02020603050405020304" pitchFamily="18" charset="0"/>
              </a:rPr>
              <a:t>bonus.</a:t>
            </a: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Light Yellow : Bottom 10 salary and bonus.</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Filtering – To find the information of a particular employee.</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a:t>
            </a:r>
            <a:r>
              <a:rPr lang="en-IN" sz="1800" b="0" dirty="0">
                <a:latin typeface="Times New Roman" panose="02020603050405020304" pitchFamily="18" charset="0"/>
                <a:cs typeface="Times New Roman" panose="02020603050405020304" pitchFamily="18" charset="0"/>
              </a:rPr>
              <a:t>Sum – Used to find Gross salary by adding up </a:t>
            </a:r>
            <a:r>
              <a:rPr lang="en-IN" sz="1800" b="0" dirty="0" smtClean="0">
                <a:latin typeface="Times New Roman" panose="02020603050405020304" pitchFamily="18" charset="0"/>
                <a:cs typeface="Times New Roman" panose="02020603050405020304" pitchFamily="18" charset="0"/>
              </a:rPr>
              <a:t>salary&amp; </a:t>
            </a:r>
            <a:r>
              <a:rPr lang="en-IN" sz="1800" b="0" dirty="0">
                <a:latin typeface="Times New Roman" panose="02020603050405020304" pitchFamily="18" charset="0"/>
                <a:cs typeface="Times New Roman" panose="02020603050405020304" pitchFamily="18" charset="0"/>
              </a:rPr>
              <a:t>Bonus.</a:t>
            </a:r>
            <a:r>
              <a:rPr lang="en-IN" sz="1800" b="0" dirty="0" smtClean="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r>
            <a:br>
              <a:rPr lang="en-US"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*Concatenate–Used </a:t>
            </a:r>
            <a:r>
              <a:rPr lang="en-IN" sz="1800" b="0" dirty="0" smtClean="0">
                <a:latin typeface="Times New Roman" panose="02020603050405020304" pitchFamily="18" charset="0"/>
                <a:cs typeface="Times New Roman" panose="02020603050405020304" pitchFamily="18" charset="0"/>
              </a:rPr>
              <a:t>in the process of combining first </a:t>
            </a:r>
            <a:r>
              <a:rPr lang="en-IN" sz="1800" b="0" dirty="0" smtClean="0">
                <a:latin typeface="Times New Roman" panose="02020603050405020304" pitchFamily="18" charset="0"/>
                <a:cs typeface="Times New Roman" panose="02020603050405020304" pitchFamily="18" charset="0"/>
              </a:rPr>
              <a:t>&amp;last name</a:t>
            </a:r>
            <a:r>
              <a:rPr lang="en-IN" sz="1800" b="0" dirty="0" smtClean="0">
                <a:latin typeface="Times New Roman" panose="02020603050405020304" pitchFamily="18" charset="0"/>
                <a:cs typeface="Times New Roman" panose="02020603050405020304" pitchFamily="18" charset="0"/>
              </a:rPr>
              <a:t>.</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a:t>
            </a:r>
            <a:r>
              <a:rPr lang="en-IN" sz="1800" b="0" dirty="0">
                <a:latin typeface="Times New Roman" panose="02020603050405020304" pitchFamily="18" charset="0"/>
                <a:cs typeface="Times New Roman" panose="02020603050405020304" pitchFamily="18" charset="0"/>
              </a:rPr>
              <a:t>Pivot table and chart – It provides a visual way </a:t>
            </a:r>
            <a:r>
              <a:rPr lang="en-IN" sz="1800" b="0" dirty="0" smtClean="0">
                <a:latin typeface="Times New Roman" panose="02020603050405020304" pitchFamily="18" charset="0"/>
                <a:cs typeface="Times New Roman" panose="02020603050405020304" pitchFamily="18" charset="0"/>
              </a:rPr>
              <a:t>to </a:t>
            </a:r>
            <a:r>
              <a:rPr lang="en-IN" sz="1800" b="0" dirty="0" smtClean="0">
                <a:latin typeface="Times New Roman" panose="02020603050405020304" pitchFamily="18" charset="0"/>
                <a:cs typeface="Times New Roman" panose="02020603050405020304" pitchFamily="18" charset="0"/>
              </a:rPr>
              <a:t>analyse data </a:t>
            </a:r>
            <a:r>
              <a:rPr lang="en-IN" sz="1800" b="0" dirty="0" smtClean="0">
                <a:latin typeface="Times New Roman" panose="02020603050405020304" pitchFamily="18" charset="0"/>
                <a:cs typeface="Times New Roman" panose="02020603050405020304" pitchFamily="18" charset="0"/>
              </a:rPr>
              <a:t>and helps </a:t>
            </a:r>
            <a:r>
              <a:rPr lang="en-IN" sz="1800" b="0" dirty="0">
                <a:latin typeface="Times New Roman" panose="02020603050405020304" pitchFamily="18" charset="0"/>
                <a:cs typeface="Times New Roman" panose="02020603050405020304" pitchFamily="18" charset="0"/>
              </a:rPr>
              <a:t>in identifying trends, patterns,and outliers.</a:t>
            </a:r>
            <a:br>
              <a:rPr lang="en-IN" sz="1800" b="0" dirty="0">
                <a:latin typeface="Times New Roman" panose="02020603050405020304" pitchFamily="18" charset="0"/>
                <a:cs typeface="Times New Roman" panose="02020603050405020304" pitchFamily="18" charset="0"/>
              </a:rPr>
            </a:br>
            <a:endParaRPr sz="1800" dirty="0">
              <a:latin typeface="Times New Roman" pitchFamily="18" charset="0"/>
              <a:cs typeface="Times New Roman"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64014" y="344498"/>
            <a:ext cx="8852690" cy="5232202"/>
          </a:xfrm>
        </p:spPr>
        <p:txBody>
          <a:bodyPr/>
          <a:lstStyle/>
          <a:p>
            <a:pPr marL="685800" indent="-685800">
              <a:buFont typeface="Wingdings" panose="05000000000000000000" pitchFamily="2" charset="2"/>
              <a:buChar char="v"/>
            </a:pPr>
            <a:r>
              <a:rPr lang="en-IN" sz="4400" dirty="0" smtClean="0"/>
              <a:t>DATASET DESCRIPTION</a:t>
            </a:r>
            <a:br>
              <a:rPr lang="en-IN" sz="4400" dirty="0" smtClean="0"/>
            </a:br>
            <a:r>
              <a:rPr lang="en-IN" sz="4400" dirty="0"/>
              <a:t/>
            </a:r>
            <a:br>
              <a:rPr lang="en-IN" sz="4400" dirty="0"/>
            </a:br>
            <a:r>
              <a:rPr lang="en-IN" sz="1800" b="0" dirty="0" smtClean="0">
                <a:latin typeface="Times New Roman" panose="02020603050405020304" pitchFamily="18" charset="0"/>
                <a:cs typeface="Times New Roman" panose="02020603050405020304" pitchFamily="18" charset="0"/>
              </a:rPr>
              <a:t>Employee data set – Kaggle. </a:t>
            </a: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There are 28 features.</a:t>
            </a:r>
            <a:br>
              <a:rPr lang="en-IN" sz="1800" b="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a:t>
            </a:r>
            <a:r>
              <a:rPr lang="en-IN" sz="1800" b="0" dirty="0" smtClean="0">
                <a:latin typeface="Times New Roman" panose="02020603050405020304" pitchFamily="18" charset="0"/>
                <a:cs typeface="Times New Roman" panose="02020603050405020304" pitchFamily="18" charset="0"/>
              </a:rPr>
              <a:t>The important five features are,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Employment ID – The ID number is very useful in filtering to find out the information </a:t>
            </a:r>
            <a:r>
              <a:rPr lang="en-IN" sz="1800" b="0" dirty="0">
                <a:latin typeface="Times New Roman" panose="02020603050405020304" pitchFamily="18" charset="0"/>
                <a:cs typeface="Times New Roman" panose="02020603050405020304" pitchFamily="18" charset="0"/>
              </a:rPr>
              <a:t>of a particular </a:t>
            </a:r>
            <a:r>
              <a:rPr lang="en-IN" sz="1800" b="0" dirty="0" smtClean="0">
                <a:latin typeface="Times New Roman" panose="02020603050405020304" pitchFamily="18" charset="0"/>
                <a:cs typeface="Times New Roman" panose="02020603050405020304" pitchFamily="18" charset="0"/>
              </a:rPr>
              <a:t>employee.</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a:t>
            </a:r>
            <a:r>
              <a:rPr lang="en-IN" sz="1800" b="0" dirty="0">
                <a:latin typeface="Times New Roman" panose="02020603050405020304" pitchFamily="18" charset="0"/>
                <a:cs typeface="Times New Roman" panose="02020603050405020304" pitchFamily="18" charset="0"/>
              </a:rPr>
              <a:t>First Name – Used in the formula of concatenate and also in pivot table and chart</a:t>
            </a:r>
            <a:r>
              <a:rPr lang="en-IN" sz="1800" b="0" dirty="0" smtClean="0">
                <a:latin typeface="Times New Roman" panose="02020603050405020304" pitchFamily="18" charset="0"/>
                <a:cs typeface="Times New Roman" panose="02020603050405020304" pitchFamily="18" charset="0"/>
              </a:rPr>
              <a:t>.</a:t>
            </a: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Salary – Helps to find the salary of top and bottom 10 employee’s.</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r>
            <a:br>
              <a:rPr lang="en-IN" sz="1800" b="0" dirty="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 Bonus – Helps to find Gross salary.</a:t>
            </a:r>
            <a:br>
              <a:rPr lang="en-IN" sz="1800" b="0" dirty="0" smtClean="0">
                <a:latin typeface="Times New Roman" panose="02020603050405020304" pitchFamily="18" charset="0"/>
                <a:cs typeface="Times New Roman" panose="02020603050405020304" pitchFamily="18" charset="0"/>
              </a:rPr>
            </a:br>
            <a:r>
              <a:rPr lang="en-IN" sz="1800" b="0" dirty="0" smtClean="0">
                <a:latin typeface="Times New Roman" panose="02020603050405020304" pitchFamily="18" charset="0"/>
                <a:cs typeface="Times New Roman" panose="02020603050405020304" pitchFamily="18" charset="0"/>
              </a:rPr>
              <a:t/>
            </a:r>
            <a:br>
              <a:rPr lang="en-IN" sz="1800" b="0" dirty="0" smtClean="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smtClean="0">
                <a:latin typeface="Times New Roman" panose="02020603050405020304" pitchFamily="18" charset="0"/>
                <a:cs typeface="Times New Roman" panose="02020603050405020304" pitchFamily="18" charset="0"/>
              </a:rPr>
              <a:t>    * Last Name –   Used </a:t>
            </a:r>
            <a:r>
              <a:rPr lang="en-IN" sz="1800" b="0" dirty="0">
                <a:latin typeface="Times New Roman" panose="02020603050405020304" pitchFamily="18" charset="0"/>
                <a:cs typeface="Times New Roman" panose="02020603050405020304" pitchFamily="18" charset="0"/>
              </a:rPr>
              <a:t>in the formula of concatenate and also in pivot table and </a:t>
            </a:r>
            <a:r>
              <a:rPr lang="en-IN" sz="1800" b="0" dirty="0" smtClean="0">
                <a:latin typeface="Times New Roman" panose="02020603050405020304" pitchFamily="18" charset="0"/>
                <a:cs typeface="Times New Roman" panose="02020603050405020304" pitchFamily="18" charset="0"/>
              </a:rPr>
              <a:t>chart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284</Words>
  <Application>Microsoft Office PowerPoint</Application>
  <PresentationFormat>Custom</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salary And Data Analysis using Excel  </vt:lpstr>
      <vt:lpstr>PROJECT TITLE</vt:lpstr>
      <vt:lpstr>AGENDA</vt:lpstr>
      <vt:lpstr> PROBLEM STATEMENT  Employee salary is a critical factor that ensures the organization can continue to grow without facing financial difficulties. This includes regular reviews of salary structures to ensure they remain competitive and fair. In summary, employee salaries are crucial to an organization’s ability to attract and retain talent, maintain productivity, and ensure long-term financial stability. Balancing salary expenditure with the overall financial health of the organization is key to achieving these goals.  An employee dataset overview provides essential insights into workforce demographics, performance metrics, and engagement levels ,crucial for optimizing Human resource strategies. Proper analysis can reveal trends and gaps, aiding in in targeted improvements.  </vt:lpstr>
      <vt:lpstr>PROJECT OVERVIEW   The project involves analyzing employee salary and data using Excel to gain insights into workforce metrics. This includes organizing data, performance statistical analysis, and creating visualizations to understand trends in employee salary, demographics, and other key indicators, thereby supporting data-driven decision-making for HR strategies. </vt:lpstr>
      <vt:lpstr>PROJECT FOCUS</vt:lpstr>
      <vt:lpstr>WHO ARE THE END USERS?  The end users in employee salary and data analysis typically include:         1. **Human Resources(HR) Managers.** They use the insights to make informed   decisions about promotions,training,and development.        2. ** Management and Executives.** They rely on data analysis to understand payroll costs, ensure competitive compensation strategies, and make strategies decision related to    staffing and budgeting         3.** Recruiters.** They use salary data to offer competitive packages to attract top        talent. </vt:lpstr>
      <vt:lpstr>OUR SOLUTION AND ITS VALUE               PROPOSITION                 * Conditional formatting - Light Red :Top 10 salary and bonus.                                                                         Light Yellow : Bottom 10 salary and bonus.                                         * Filtering – To find the information of a particular employee.                                         * Sum – Used to find Gross salary by adding up salary&amp; Bonus.                                                            *Concatenate–Used in the process of combining first &amp;last name.                                                                                        *  Pivot table and chart – It provides a visual way to analyse data and helps in identifying trends, patterns,and outliers. </vt:lpstr>
      <vt:lpstr>DATASET DESCRIPTION  Employee data set – Kaggle.  There are 28 features. .The important five features are,         * Employment ID – The ID number is very useful in filtering to find out the information of a particular employee.       * First Name – Used in the formula of concatenate and also in pivot table and chart.        * Salary – Helps to find the salary of top and bottom 10 employee’s.       * Bonus – Helps to find Gross salary.       * Last Name –   Used in the formula of concatenate and also in pivot table and chart</vt:lpstr>
      <vt:lpstr>THE "WOW" IN OUR SOLUTION   * Concatenate- Used to combine text from multiple cells into one, which is especially useful for creating pivot table and charts .     *  Pivot table and charts – Used to summarize, analyse and explore employee’s salary .    </vt:lpstr>
      <vt:lpstr>PowerPoint Presentation</vt:lpstr>
      <vt:lpstr>RESULTS        </vt:lpstr>
      <vt:lpstr>CONCLUSION  In conclusion, salary and data analysis is a critical function within any organization that supports informed decision-making, ensures competitive and equitable compensation, and drives overall organizational effectiveness. By leveraging data analysis tools, such as Pivot Tables and Charts, companies can gain valuable insights into salary structures, identify trends, and benchmark against industry standards. This, in turn, helps in attracting and retaining top talent, fostering employee satisfaction, and ensuring compliance with labor laws. Effective use of employment data not only enhances transparency and fairness in compensation practices but also contributes to the strategic planning and financial stability of the organization.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salary And Data Analysis using Excel</dc:title>
  <dc:creator>yamini</dc:creator>
  <cp:lastModifiedBy>ADMIN</cp:lastModifiedBy>
  <cp:revision>48</cp:revision>
  <dcterms:modified xsi:type="dcterms:W3CDTF">2024-09-02T13:48:37Z</dcterms:modified>
</cp:coreProperties>
</file>