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257" r:id="rId3"/>
    <p:sldId id="259" r:id="rId4"/>
    <p:sldId id="261" r:id="rId5"/>
    <p:sldId id="260" r:id="rId6"/>
    <p:sldId id="262" r:id="rId7"/>
    <p:sldId id="263" r:id="rId8"/>
    <p:sldId id="264" r:id="rId9"/>
    <p:sldId id="265" r:id="rId10"/>
    <p:sldId id="267" r:id="rId11"/>
    <p:sldId id="268" r:id="rId12"/>
    <p:sldId id="269" r:id="rId13"/>
    <p:sldId id="270" r:id="rId14"/>
    <p:sldId id="271" r:id="rId15"/>
    <p:sldId id="272" r:id="rId16"/>
    <p:sldId id="274" r:id="rId17"/>
    <p:sldId id="273"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9"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F537B4-622E-4839-9708-F4EB6C6CE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A8608A8-7896-4B7D-8A27-73F55680FB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F480F8-5797-49D3-BBC0-7551B5A27587}" type="datetimeFigureOut">
              <a:rPr lang="en-IN" smtClean="0"/>
              <a:t>13-06-2024</a:t>
            </a:fld>
            <a:endParaRPr lang="en-IN"/>
          </a:p>
        </p:txBody>
      </p:sp>
      <p:sp>
        <p:nvSpPr>
          <p:cNvPr id="4" name="Footer Placeholder 3">
            <a:extLst>
              <a:ext uri="{FF2B5EF4-FFF2-40B4-BE49-F238E27FC236}">
                <a16:creationId xmlns:a16="http://schemas.microsoft.com/office/drawing/2014/main" id="{164D2C46-EB4D-4EB1-8DCB-536C6478AD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8534D2F-6E0C-4193-B98C-FD3E5AB25C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4A9870-6BB2-4BF6-92D8-D654F03E3B3C}" type="slidenum">
              <a:rPr lang="en-IN" smtClean="0"/>
              <a:t>‹#›</a:t>
            </a:fld>
            <a:endParaRPr lang="en-IN"/>
          </a:p>
        </p:txBody>
      </p:sp>
    </p:spTree>
    <p:extLst>
      <p:ext uri="{BB962C8B-B14F-4D97-AF65-F5344CB8AC3E}">
        <p14:creationId xmlns:p14="http://schemas.microsoft.com/office/powerpoint/2010/main" val="2701323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8CD71-FB5D-4D77-8036-6DB7A2B3030B}"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5C9C9-6F6E-4AB5-9D21-DE3DA5C1DBD1}" type="slidenum">
              <a:rPr lang="en-IN" smtClean="0"/>
              <a:t>‹#›</a:t>
            </a:fld>
            <a:endParaRPr lang="en-IN"/>
          </a:p>
        </p:txBody>
      </p:sp>
    </p:spTree>
    <p:extLst>
      <p:ext uri="{BB962C8B-B14F-4D97-AF65-F5344CB8AC3E}">
        <p14:creationId xmlns:p14="http://schemas.microsoft.com/office/powerpoint/2010/main" val="16717815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BB5368-BA25-440F-A225-1CD291DC27DA}"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902679-F03E-4497-A8F4-86648087414B}"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8F3C4C-89E4-45FC-9B91-67523BC88223}"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BE7F6BD-D97A-45EE-8438-B8ED4EF0F0CA}" type="datetime1">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27E351F-3139-4393-AD11-AE576BD3985D}" type="datetime1">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C5FDBA4-44CA-4A93-8A12-B6850AAADE9D}" type="datetime1">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44E0C-3E00-4E2E-9083-C339193385F3}"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4AB3C-6C06-429E-A820-34925E6E7FF2}"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362A3-0311-4593-8334-F7F1D2AEE6F4}"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E050D2-53F2-4314-8A5B-5A680BECE305}" type="datetime1">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99119B-3E16-4A48-84AE-343F96172ADB}" type="datetime1">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59771-B451-46AA-A338-BD5D39089BBE}" type="datetime1">
              <a:rPr lang="en-US" smtClean="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85EA77-D53D-465A-A0E9-082CD0904FBD}" type="datetime1">
              <a:rPr lang="en-US" smtClean="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5EC5C-7CEB-4B75-B300-2FBE366C721A}" type="datetime1">
              <a:rPr lang="en-US" smtClean="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01EBA7-5D46-4555-9397-FD6D376C47F3}" type="datetime1">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54B8B8-BE18-46B8-90C0-C4C601FF9A98}" type="datetime1">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90535CF-DFCA-4FD6-A76D-693D926CAA08}" type="datetime1">
              <a:rPr lang="en-US" smtClean="0"/>
              <a:t>6/13/2024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5027-E8CB-46E5-BDE5-572D8A6053D6}"/>
              </a:ext>
            </a:extLst>
          </p:cNvPr>
          <p:cNvSpPr>
            <a:spLocks noGrp="1"/>
          </p:cNvSpPr>
          <p:nvPr>
            <p:ph type="ctrTitle"/>
          </p:nvPr>
        </p:nvSpPr>
        <p:spPr>
          <a:xfrm>
            <a:off x="2279931" y="1021977"/>
            <a:ext cx="8915399" cy="2262781"/>
          </a:xfrm>
        </p:spPr>
        <p:txBody>
          <a:bodyPr/>
          <a:lstStyle/>
          <a:p>
            <a:r>
              <a:rPr lang="en-US" dirty="0"/>
              <a:t>Book borrowing system</a:t>
            </a:r>
            <a:endParaRPr lang="en-IN" dirty="0"/>
          </a:p>
        </p:txBody>
      </p:sp>
      <p:sp>
        <p:nvSpPr>
          <p:cNvPr id="3" name="Subtitle 2">
            <a:extLst>
              <a:ext uri="{FF2B5EF4-FFF2-40B4-BE49-F238E27FC236}">
                <a16:creationId xmlns:a16="http://schemas.microsoft.com/office/drawing/2014/main" id="{49F00C6D-D722-4D1A-8846-32A682E96013}"/>
              </a:ext>
            </a:extLst>
          </p:cNvPr>
          <p:cNvSpPr>
            <a:spLocks noGrp="1"/>
          </p:cNvSpPr>
          <p:nvPr>
            <p:ph type="subTitle" idx="1"/>
          </p:nvPr>
        </p:nvSpPr>
        <p:spPr/>
        <p:txBody>
          <a:bodyPr/>
          <a:lstStyle/>
          <a:p>
            <a:r>
              <a:rPr lang="en-US" dirty="0"/>
              <a:t>                                                                                              </a:t>
            </a:r>
            <a:r>
              <a:rPr lang="en-US" dirty="0" err="1"/>
              <a:t>K.Priyadharshini</a:t>
            </a:r>
            <a:endParaRPr lang="en-US" dirty="0"/>
          </a:p>
          <a:p>
            <a:r>
              <a:rPr lang="en-US" dirty="0"/>
              <a:t>                                                                                                22124041</a:t>
            </a:r>
            <a:endParaRPr lang="en-IN" dirty="0"/>
          </a:p>
        </p:txBody>
      </p:sp>
    </p:spTree>
    <p:extLst>
      <p:ext uri="{BB962C8B-B14F-4D97-AF65-F5344CB8AC3E}">
        <p14:creationId xmlns:p14="http://schemas.microsoft.com/office/powerpoint/2010/main" val="292818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9608-53BB-4E5D-8F3C-D96D0DC6B378}"/>
              </a:ext>
            </a:extLst>
          </p:cNvPr>
          <p:cNvSpPr>
            <a:spLocks noGrp="1"/>
          </p:cNvSpPr>
          <p:nvPr>
            <p:ph type="title"/>
          </p:nvPr>
        </p:nvSpPr>
        <p:spPr/>
        <p:txBody>
          <a:bodyPr/>
          <a:lstStyle/>
          <a:p>
            <a:r>
              <a:rPr lang="en-US" dirty="0">
                <a:solidFill>
                  <a:srgbClr val="FF0000"/>
                </a:solidFill>
              </a:rPr>
              <a:t>LOGIN PAGE</a:t>
            </a:r>
            <a:endParaRPr lang="en-IN" dirty="0">
              <a:solidFill>
                <a:srgbClr val="FF0000"/>
              </a:solidFill>
            </a:endParaRPr>
          </a:p>
        </p:txBody>
      </p:sp>
      <p:pic>
        <p:nvPicPr>
          <p:cNvPr id="4" name="image2.jpeg">
            <a:extLst>
              <a:ext uri="{FF2B5EF4-FFF2-40B4-BE49-F238E27FC236}">
                <a16:creationId xmlns:a16="http://schemas.microsoft.com/office/drawing/2014/main" id="{8262EC1A-58DD-4351-A8CB-F37893E715C7}"/>
              </a:ext>
            </a:extLst>
          </p:cNvPr>
          <p:cNvPicPr>
            <a:picLocks noGrp="1"/>
          </p:cNvPicPr>
          <p:nvPr>
            <p:ph idx="1"/>
          </p:nvPr>
        </p:nvPicPr>
        <p:blipFill>
          <a:blip r:embed="rId2" cstate="print"/>
          <a:stretch>
            <a:fillRect/>
          </a:stretch>
        </p:blipFill>
        <p:spPr>
          <a:xfrm>
            <a:off x="3006966" y="2133600"/>
            <a:ext cx="8079893" cy="3778250"/>
          </a:xfrm>
          <a:prstGeom prst="rect">
            <a:avLst/>
          </a:prstGeom>
        </p:spPr>
      </p:pic>
    </p:spTree>
    <p:extLst>
      <p:ext uri="{BB962C8B-B14F-4D97-AF65-F5344CB8AC3E}">
        <p14:creationId xmlns:p14="http://schemas.microsoft.com/office/powerpoint/2010/main" val="291294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B879-57CD-4986-AC51-1D5B791E6822}"/>
              </a:ext>
            </a:extLst>
          </p:cNvPr>
          <p:cNvSpPr>
            <a:spLocks noGrp="1"/>
          </p:cNvSpPr>
          <p:nvPr>
            <p:ph type="title"/>
          </p:nvPr>
        </p:nvSpPr>
        <p:spPr/>
        <p:txBody>
          <a:bodyPr>
            <a:normAutofit fontScale="90000"/>
          </a:bodyPr>
          <a:lstStyle/>
          <a:p>
            <a:r>
              <a:rPr lang="en-US" dirty="0">
                <a:solidFill>
                  <a:srgbClr val="FF0000"/>
                </a:solidFill>
              </a:rPr>
              <a:t>HOME PAGE</a:t>
            </a:r>
            <a:br>
              <a:rPr lang="en-US" dirty="0"/>
            </a:br>
            <a:br>
              <a:rPr lang="en-US" dirty="0"/>
            </a:br>
            <a:endParaRPr lang="en-IN" dirty="0"/>
          </a:p>
        </p:txBody>
      </p:sp>
      <p:pic>
        <p:nvPicPr>
          <p:cNvPr id="4" name="image5.jpeg">
            <a:extLst>
              <a:ext uri="{FF2B5EF4-FFF2-40B4-BE49-F238E27FC236}">
                <a16:creationId xmlns:a16="http://schemas.microsoft.com/office/drawing/2014/main" id="{58AFB76C-68C3-48E6-A262-48CD1B51AD80}"/>
              </a:ext>
            </a:extLst>
          </p:cNvPr>
          <p:cNvPicPr>
            <a:picLocks noGrp="1"/>
          </p:cNvPicPr>
          <p:nvPr>
            <p:ph idx="1"/>
          </p:nvPr>
        </p:nvPicPr>
        <p:blipFill>
          <a:blip r:embed="rId2" cstate="print"/>
          <a:stretch>
            <a:fillRect/>
          </a:stretch>
        </p:blipFill>
        <p:spPr>
          <a:xfrm>
            <a:off x="2146663" y="2079812"/>
            <a:ext cx="8079276" cy="3778250"/>
          </a:xfrm>
          <a:prstGeom prst="rect">
            <a:avLst/>
          </a:prstGeom>
        </p:spPr>
      </p:pic>
    </p:spTree>
    <p:extLst>
      <p:ext uri="{BB962C8B-B14F-4D97-AF65-F5344CB8AC3E}">
        <p14:creationId xmlns:p14="http://schemas.microsoft.com/office/powerpoint/2010/main" val="122169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704F-A1F7-453A-902F-E82B7750D287}"/>
              </a:ext>
            </a:extLst>
          </p:cNvPr>
          <p:cNvSpPr>
            <a:spLocks noGrp="1"/>
          </p:cNvSpPr>
          <p:nvPr>
            <p:ph type="title"/>
          </p:nvPr>
        </p:nvSpPr>
        <p:spPr/>
        <p:txBody>
          <a:bodyPr/>
          <a:lstStyle/>
          <a:p>
            <a:r>
              <a:rPr lang="en-US" dirty="0">
                <a:solidFill>
                  <a:srgbClr val="FF0000"/>
                </a:solidFill>
              </a:rPr>
              <a:t>UPLOAD</a:t>
            </a:r>
            <a:r>
              <a:rPr lang="en-US" dirty="0"/>
              <a:t> </a:t>
            </a:r>
            <a:r>
              <a:rPr lang="en-US" dirty="0">
                <a:solidFill>
                  <a:srgbClr val="FF0000"/>
                </a:solidFill>
              </a:rPr>
              <a:t>BOOKS</a:t>
            </a:r>
            <a:endParaRPr lang="en-IN" dirty="0">
              <a:solidFill>
                <a:srgbClr val="FF0000"/>
              </a:solidFill>
            </a:endParaRPr>
          </a:p>
        </p:txBody>
      </p:sp>
      <p:pic>
        <p:nvPicPr>
          <p:cNvPr id="4" name="image3.png">
            <a:extLst>
              <a:ext uri="{FF2B5EF4-FFF2-40B4-BE49-F238E27FC236}">
                <a16:creationId xmlns:a16="http://schemas.microsoft.com/office/drawing/2014/main" id="{4DC8C74B-BE2C-476D-B7F7-0542B65A4AD1}"/>
              </a:ext>
            </a:extLst>
          </p:cNvPr>
          <p:cNvPicPr>
            <a:picLocks noGrp="1"/>
          </p:cNvPicPr>
          <p:nvPr>
            <p:ph idx="1"/>
          </p:nvPr>
        </p:nvPicPr>
        <p:blipFill>
          <a:blip r:embed="rId2" cstate="print"/>
          <a:stretch>
            <a:fillRect/>
          </a:stretch>
        </p:blipFill>
        <p:spPr>
          <a:xfrm>
            <a:off x="2227346" y="2052918"/>
            <a:ext cx="8079276" cy="3778250"/>
          </a:xfrm>
          <a:prstGeom prst="rect">
            <a:avLst/>
          </a:prstGeom>
        </p:spPr>
      </p:pic>
    </p:spTree>
    <p:extLst>
      <p:ext uri="{BB962C8B-B14F-4D97-AF65-F5344CB8AC3E}">
        <p14:creationId xmlns:p14="http://schemas.microsoft.com/office/powerpoint/2010/main" val="144899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BFF1-343E-4030-81D9-F096ADCAFD8D}"/>
              </a:ext>
            </a:extLst>
          </p:cNvPr>
          <p:cNvSpPr>
            <a:spLocks noGrp="1"/>
          </p:cNvSpPr>
          <p:nvPr>
            <p:ph type="title"/>
          </p:nvPr>
        </p:nvSpPr>
        <p:spPr/>
        <p:txBody>
          <a:bodyPr/>
          <a:lstStyle/>
          <a:p>
            <a:r>
              <a:rPr lang="en-US" dirty="0">
                <a:solidFill>
                  <a:srgbClr val="FF0000"/>
                </a:solidFill>
              </a:rPr>
              <a:t>UPLOAD SUCCESSFULL</a:t>
            </a:r>
            <a:endParaRPr lang="en-IN" dirty="0">
              <a:solidFill>
                <a:srgbClr val="FF0000"/>
              </a:solidFill>
            </a:endParaRPr>
          </a:p>
        </p:txBody>
      </p:sp>
      <p:pic>
        <p:nvPicPr>
          <p:cNvPr id="4" name="image6.png">
            <a:extLst>
              <a:ext uri="{FF2B5EF4-FFF2-40B4-BE49-F238E27FC236}">
                <a16:creationId xmlns:a16="http://schemas.microsoft.com/office/drawing/2014/main" id="{98510F28-1F55-4EB4-98F4-CCFDA237C519}"/>
              </a:ext>
            </a:extLst>
          </p:cNvPr>
          <p:cNvPicPr>
            <a:picLocks noGrp="1"/>
          </p:cNvPicPr>
          <p:nvPr>
            <p:ph idx="1"/>
          </p:nvPr>
        </p:nvPicPr>
        <p:blipFill>
          <a:blip r:embed="rId2" cstate="print"/>
          <a:stretch>
            <a:fillRect/>
          </a:stretch>
        </p:blipFill>
        <p:spPr>
          <a:xfrm>
            <a:off x="3240676" y="2133600"/>
            <a:ext cx="7612474" cy="3778250"/>
          </a:xfrm>
          <a:prstGeom prst="rect">
            <a:avLst/>
          </a:prstGeom>
        </p:spPr>
      </p:pic>
    </p:spTree>
    <p:extLst>
      <p:ext uri="{BB962C8B-B14F-4D97-AF65-F5344CB8AC3E}">
        <p14:creationId xmlns:p14="http://schemas.microsoft.com/office/powerpoint/2010/main" val="186765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381C-3ABD-4E35-B102-9CC82076394D}"/>
              </a:ext>
            </a:extLst>
          </p:cNvPr>
          <p:cNvSpPr>
            <a:spLocks noGrp="1"/>
          </p:cNvSpPr>
          <p:nvPr>
            <p:ph type="title"/>
          </p:nvPr>
        </p:nvSpPr>
        <p:spPr/>
        <p:txBody>
          <a:bodyPr/>
          <a:lstStyle/>
          <a:p>
            <a:r>
              <a:rPr lang="en-US" dirty="0">
                <a:solidFill>
                  <a:srgbClr val="FF0000"/>
                </a:solidFill>
              </a:rPr>
              <a:t>REQUEST BOOK</a:t>
            </a:r>
            <a:endParaRPr lang="en-IN" dirty="0">
              <a:solidFill>
                <a:srgbClr val="FF0000"/>
              </a:solidFill>
            </a:endParaRPr>
          </a:p>
        </p:txBody>
      </p:sp>
      <p:pic>
        <p:nvPicPr>
          <p:cNvPr id="4" name="image4.png">
            <a:extLst>
              <a:ext uri="{FF2B5EF4-FFF2-40B4-BE49-F238E27FC236}">
                <a16:creationId xmlns:a16="http://schemas.microsoft.com/office/drawing/2014/main" id="{0555F59E-D349-490B-B8E6-2B7A1A567799}"/>
              </a:ext>
            </a:extLst>
          </p:cNvPr>
          <p:cNvPicPr>
            <a:picLocks noGrp="1"/>
          </p:cNvPicPr>
          <p:nvPr>
            <p:ph idx="1"/>
          </p:nvPr>
        </p:nvPicPr>
        <p:blipFill>
          <a:blip r:embed="rId2" cstate="print"/>
          <a:stretch>
            <a:fillRect/>
          </a:stretch>
        </p:blipFill>
        <p:spPr>
          <a:xfrm>
            <a:off x="2589213" y="2862412"/>
            <a:ext cx="8915400" cy="2320626"/>
          </a:xfrm>
          <a:prstGeom prst="rect">
            <a:avLst/>
          </a:prstGeom>
        </p:spPr>
      </p:pic>
    </p:spTree>
    <p:extLst>
      <p:ext uri="{BB962C8B-B14F-4D97-AF65-F5344CB8AC3E}">
        <p14:creationId xmlns:p14="http://schemas.microsoft.com/office/powerpoint/2010/main" val="349146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4652-01DD-4C11-963A-18812C8671B9}"/>
              </a:ext>
            </a:extLst>
          </p:cNvPr>
          <p:cNvSpPr>
            <a:spLocks noGrp="1"/>
          </p:cNvSpPr>
          <p:nvPr>
            <p:ph type="title"/>
          </p:nvPr>
        </p:nvSpPr>
        <p:spPr/>
        <p:txBody>
          <a:bodyPr/>
          <a:lstStyle/>
          <a:p>
            <a:r>
              <a:rPr lang="en-US" dirty="0">
                <a:solidFill>
                  <a:srgbClr val="FF0000"/>
                </a:solidFill>
              </a:rPr>
              <a:t>REQUEST SUCCESSFULL</a:t>
            </a:r>
            <a:endParaRPr lang="en-IN" dirty="0">
              <a:solidFill>
                <a:srgbClr val="FF0000"/>
              </a:solidFill>
            </a:endParaRPr>
          </a:p>
        </p:txBody>
      </p:sp>
      <p:pic>
        <p:nvPicPr>
          <p:cNvPr id="4" name="image7.jpeg" descr="C:\Users\hp\AppData\Local\Packages\Microsoft.Windows.Photos_8wekyb3d8bbwe\TempState\ShareServiceTempFolder\Screenshot 2024-06-05 181937.jpeg">
            <a:extLst>
              <a:ext uri="{FF2B5EF4-FFF2-40B4-BE49-F238E27FC236}">
                <a16:creationId xmlns:a16="http://schemas.microsoft.com/office/drawing/2014/main" id="{E30E839C-2408-442D-9AED-40E94A4C8C8D}"/>
              </a:ext>
            </a:extLst>
          </p:cNvPr>
          <p:cNvPicPr>
            <a:picLocks noGrp="1"/>
          </p:cNvPicPr>
          <p:nvPr>
            <p:ph idx="1"/>
          </p:nvPr>
        </p:nvPicPr>
        <p:blipFill>
          <a:blip r:embed="rId2" cstate="print"/>
          <a:stretch>
            <a:fillRect/>
          </a:stretch>
        </p:blipFill>
        <p:spPr>
          <a:xfrm>
            <a:off x="2724622" y="2133600"/>
            <a:ext cx="8644582" cy="3778250"/>
          </a:xfrm>
          <a:prstGeom prst="rect">
            <a:avLst/>
          </a:prstGeom>
        </p:spPr>
      </p:pic>
    </p:spTree>
    <p:extLst>
      <p:ext uri="{BB962C8B-B14F-4D97-AF65-F5344CB8AC3E}">
        <p14:creationId xmlns:p14="http://schemas.microsoft.com/office/powerpoint/2010/main" val="392620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82B7-1058-4D31-AC68-A4ABF71A5AC8}"/>
              </a:ext>
            </a:extLst>
          </p:cNvPr>
          <p:cNvSpPr>
            <a:spLocks noGrp="1"/>
          </p:cNvSpPr>
          <p:nvPr>
            <p:ph type="title"/>
          </p:nvPr>
        </p:nvSpPr>
        <p:spPr/>
        <p:txBody>
          <a:bodyPr/>
          <a:lstStyle/>
          <a:p>
            <a:r>
              <a:rPr lang="en-US" dirty="0">
                <a:solidFill>
                  <a:srgbClr val="FF0000"/>
                </a:solidFill>
              </a:rPr>
              <a:t>REQUESTED BOOKS</a:t>
            </a:r>
            <a:endParaRPr lang="en-IN" dirty="0">
              <a:solidFill>
                <a:srgbClr val="FF0000"/>
              </a:solidFill>
            </a:endParaRPr>
          </a:p>
        </p:txBody>
      </p:sp>
      <p:pic>
        <p:nvPicPr>
          <p:cNvPr id="4" name="image8.png">
            <a:extLst>
              <a:ext uri="{FF2B5EF4-FFF2-40B4-BE49-F238E27FC236}">
                <a16:creationId xmlns:a16="http://schemas.microsoft.com/office/drawing/2014/main" id="{6DE71535-C103-47B9-9874-11C7401A320C}"/>
              </a:ext>
            </a:extLst>
          </p:cNvPr>
          <p:cNvPicPr>
            <a:picLocks noGrp="1"/>
          </p:cNvPicPr>
          <p:nvPr>
            <p:ph idx="1"/>
          </p:nvPr>
        </p:nvPicPr>
        <p:blipFill>
          <a:blip r:embed="rId2" cstate="print"/>
          <a:stretch>
            <a:fillRect/>
          </a:stretch>
        </p:blipFill>
        <p:spPr>
          <a:xfrm>
            <a:off x="2589213" y="3321293"/>
            <a:ext cx="8915400" cy="1402864"/>
          </a:xfrm>
          <a:prstGeom prst="rect">
            <a:avLst/>
          </a:prstGeom>
        </p:spPr>
      </p:pic>
    </p:spTree>
    <p:extLst>
      <p:ext uri="{BB962C8B-B14F-4D97-AF65-F5344CB8AC3E}">
        <p14:creationId xmlns:p14="http://schemas.microsoft.com/office/powerpoint/2010/main" val="364503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C8BB-1856-49AB-B3AA-709FA2568E78}"/>
              </a:ext>
            </a:extLst>
          </p:cNvPr>
          <p:cNvSpPr>
            <a:spLocks noGrp="1"/>
          </p:cNvSpPr>
          <p:nvPr>
            <p:ph type="title"/>
          </p:nvPr>
        </p:nvSpPr>
        <p:spPr/>
        <p:txBody>
          <a:bodyPr/>
          <a:lstStyle/>
          <a:p>
            <a:r>
              <a:rPr lang="en-US" dirty="0">
                <a:solidFill>
                  <a:srgbClr val="FF0000"/>
                </a:solidFill>
              </a:rPr>
              <a:t>LIST OF BOOKS</a:t>
            </a:r>
            <a:endParaRPr lang="en-IN" dirty="0">
              <a:solidFill>
                <a:srgbClr val="FF0000"/>
              </a:solidFill>
            </a:endParaRPr>
          </a:p>
        </p:txBody>
      </p:sp>
      <p:pic>
        <p:nvPicPr>
          <p:cNvPr id="4" name="image9.jpeg">
            <a:extLst>
              <a:ext uri="{FF2B5EF4-FFF2-40B4-BE49-F238E27FC236}">
                <a16:creationId xmlns:a16="http://schemas.microsoft.com/office/drawing/2014/main" id="{C72558B5-01A9-42B1-ABC7-D1C3D578BC71}"/>
              </a:ext>
            </a:extLst>
          </p:cNvPr>
          <p:cNvPicPr>
            <a:picLocks noGrp="1"/>
          </p:cNvPicPr>
          <p:nvPr>
            <p:ph idx="1"/>
          </p:nvPr>
        </p:nvPicPr>
        <p:blipFill>
          <a:blip r:embed="rId2" cstate="print"/>
          <a:stretch>
            <a:fillRect/>
          </a:stretch>
        </p:blipFill>
        <p:spPr>
          <a:xfrm>
            <a:off x="3165931" y="2133600"/>
            <a:ext cx="7761963" cy="3778250"/>
          </a:xfrm>
          <a:prstGeom prst="rect">
            <a:avLst/>
          </a:prstGeom>
        </p:spPr>
      </p:pic>
    </p:spTree>
    <p:extLst>
      <p:ext uri="{BB962C8B-B14F-4D97-AF65-F5344CB8AC3E}">
        <p14:creationId xmlns:p14="http://schemas.microsoft.com/office/powerpoint/2010/main" val="347604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4BE6-CD99-423C-AFCF-BB4186B88203}"/>
              </a:ext>
            </a:extLst>
          </p:cNvPr>
          <p:cNvSpPr>
            <a:spLocks noGrp="1"/>
          </p:cNvSpPr>
          <p:nvPr>
            <p:ph type="title"/>
          </p:nvPr>
        </p:nvSpPr>
        <p:spPr/>
        <p:txBody>
          <a:bodyPr/>
          <a:lstStyle/>
          <a:p>
            <a:r>
              <a:rPr lang="en-US" dirty="0">
                <a:solidFill>
                  <a:srgbClr val="FF0000"/>
                </a:solidFill>
                <a:latin typeface="Arial" panose="020B0604020202020204" pitchFamily="34" charset="0"/>
                <a:cs typeface="Arial" panose="020B0604020202020204" pitchFamily="34" charset="0"/>
              </a:rPr>
              <a:t>CONCLUSION</a:t>
            </a:r>
            <a:endParaRPr lang="en-IN"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3D79A1-DAEB-497B-AAC0-D20F6FA75054}"/>
              </a:ext>
            </a:extLst>
          </p:cNvPr>
          <p:cNvSpPr>
            <a:spLocks noGrp="1"/>
          </p:cNvSpPr>
          <p:nvPr>
            <p:ph idx="1"/>
          </p:nvPr>
        </p:nvSpPr>
        <p:spPr/>
        <p:txBody>
          <a:bodyPr/>
          <a:lstStyle/>
          <a:p>
            <a:pPr algn="just">
              <a:lnSpc>
                <a:spcPct val="150000"/>
              </a:lnSpc>
            </a:pPr>
            <a:r>
              <a:rPr lang="en-US" dirty="0">
                <a:solidFill>
                  <a:schemeClr val="tx1"/>
                </a:solidFill>
                <a:latin typeface="Arial" panose="020B0604020202020204" pitchFamily="34" charset="0"/>
                <a:cs typeface="Arial" panose="020B0604020202020204" pitchFamily="34" charset="0"/>
              </a:rPr>
              <a:t>The Book Lending Website successfully creates an online community for book enthusiasts to share and borrow books, promoting reading and resource sharing. Key functionalities include user registration, book uploading, viewing, borrowing requests, and request management. An alert system keeps users informed about updates. Rigorous testing ensures robustness, reliability, and user-friendliness. The project meets requirements and offers a seamless, engaging user experience, fostering a vibrant community of readers.</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37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0918-34AF-464C-AE40-5F52023DFAC0}"/>
              </a:ext>
            </a:extLst>
          </p:cNvPr>
          <p:cNvSpPr>
            <a:spLocks noGrp="1"/>
          </p:cNvSpPr>
          <p:nvPr>
            <p:ph type="title"/>
          </p:nvPr>
        </p:nvSpPr>
        <p:spPr/>
        <p:txBody>
          <a:bodyPr/>
          <a:lstStyle/>
          <a:p>
            <a:pPr algn="ctr"/>
            <a:r>
              <a:rPr lang="en-US" dirty="0"/>
              <a:t>AGENDA</a:t>
            </a:r>
            <a:endParaRPr lang="en-IN" dirty="0"/>
          </a:p>
        </p:txBody>
      </p:sp>
      <p:sp>
        <p:nvSpPr>
          <p:cNvPr id="3" name="Content Placeholder 2">
            <a:extLst>
              <a:ext uri="{FF2B5EF4-FFF2-40B4-BE49-F238E27FC236}">
                <a16:creationId xmlns:a16="http://schemas.microsoft.com/office/drawing/2014/main" id="{B6C84776-9544-4342-A9EB-213537D954EB}"/>
              </a:ext>
            </a:extLst>
          </p:cNvPr>
          <p:cNvSpPr>
            <a:spLocks noGrp="1"/>
          </p:cNvSpPr>
          <p:nvPr>
            <p:ph idx="1"/>
          </p:nvPr>
        </p:nvSpPr>
        <p:spPr/>
        <p:txBody>
          <a:bodyPr>
            <a:normAutofit/>
          </a:bodyPr>
          <a:lstStyle/>
          <a:p>
            <a:r>
              <a:rPr lang="en-US" dirty="0"/>
              <a:t>INTRODUCTION</a:t>
            </a:r>
          </a:p>
          <a:p>
            <a:pPr algn="just"/>
            <a:r>
              <a:rPr lang="en-US" dirty="0"/>
              <a:t>LANGUAGES USED</a:t>
            </a:r>
          </a:p>
          <a:p>
            <a:r>
              <a:rPr lang="en-US" dirty="0"/>
              <a:t>EXISTING SYSTEM</a:t>
            </a:r>
          </a:p>
          <a:p>
            <a:r>
              <a:rPr lang="en-US" dirty="0"/>
              <a:t>DRAWBACKS</a:t>
            </a:r>
          </a:p>
          <a:p>
            <a:r>
              <a:rPr lang="en-US" dirty="0"/>
              <a:t>PROPOSED SYSTEM</a:t>
            </a:r>
          </a:p>
          <a:p>
            <a:r>
              <a:rPr lang="en-US" dirty="0"/>
              <a:t>ADVANTAGES</a:t>
            </a:r>
          </a:p>
          <a:p>
            <a:r>
              <a:rPr lang="en-US" dirty="0"/>
              <a:t>DATA FLOW</a:t>
            </a:r>
          </a:p>
          <a:p>
            <a:r>
              <a:rPr lang="en-US" dirty="0"/>
              <a:t>PROJECT SCREENSHORTS</a:t>
            </a:r>
          </a:p>
          <a:p>
            <a:r>
              <a:rPr lang="en-US" dirty="0"/>
              <a:t>CONCLUSION</a:t>
            </a:r>
          </a:p>
        </p:txBody>
      </p:sp>
    </p:spTree>
    <p:extLst>
      <p:ext uri="{BB962C8B-B14F-4D97-AF65-F5344CB8AC3E}">
        <p14:creationId xmlns:p14="http://schemas.microsoft.com/office/powerpoint/2010/main" val="345857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867C-19D7-4287-A5F3-C5B6C2A112C0}"/>
              </a:ext>
            </a:extLst>
          </p:cNvPr>
          <p:cNvSpPr>
            <a:spLocks noGrp="1"/>
          </p:cNvSpPr>
          <p:nvPr>
            <p:ph type="title"/>
          </p:nvPr>
        </p:nvSpPr>
        <p:spPr/>
        <p:txBody>
          <a:bodyPr/>
          <a:lstStyle/>
          <a:p>
            <a:r>
              <a:rPr lang="en-US" dirty="0">
                <a:solidFill>
                  <a:schemeClr val="accent1"/>
                </a:solidFill>
                <a:latin typeface="Arial" panose="020B0604020202020204" pitchFamily="34" charset="0"/>
                <a:cs typeface="Arial" panose="020B0604020202020204" pitchFamily="34" charset="0"/>
              </a:rPr>
              <a:t>INTRODUCTION</a:t>
            </a:r>
            <a:endParaRPr lang="en-IN"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0C9E334-8C6C-4F17-AEAB-0952B729ADC6}"/>
              </a:ext>
            </a:extLst>
          </p:cNvPr>
          <p:cNvSpPr>
            <a:spLocks noGrp="1"/>
          </p:cNvSpPr>
          <p:nvPr>
            <p:ph idx="1"/>
          </p:nvPr>
        </p:nvSpPr>
        <p:spPr/>
        <p:txBody>
          <a:bodyPr>
            <a:normAutofit fontScale="92500" lnSpcReduction="20000"/>
          </a:bodyPr>
          <a:lstStyle/>
          <a:p>
            <a:pPr marL="0" indent="0" algn="just">
              <a:lnSpc>
                <a:spcPct val="200000"/>
              </a:lnSpc>
              <a:buNone/>
            </a:pPr>
            <a:r>
              <a:rPr lang="en-US" dirty="0">
                <a:solidFill>
                  <a:schemeClr val="tx1"/>
                </a:solidFill>
                <a:latin typeface="Arial" panose="020B0604020202020204" pitchFamily="34" charset="0"/>
                <a:cs typeface="Arial" panose="020B0604020202020204" pitchFamily="34" charset="0"/>
              </a:rPr>
              <a:t>The Book Lending Website is a dynamic platform for exchanging and borrowing books, fostering a vibrant community of book enthusiasts. Users can create secure accounts to upload and manage their book collections with detailed information. Key features include secure registration, intuitive book uploading, and a user-friendly interface for browsing and searching the catalog. The streamlined borrowing process and integrated alert system ensure easy management of book requests and timely notifications. Leveraging modern web technologies, the platform offers a seamless user experience, promoting reading, resource sharing, and community interaction in a secure digital environment.</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456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6A6B-B276-4940-B17D-7539F845EA3D}"/>
              </a:ext>
            </a:extLst>
          </p:cNvPr>
          <p:cNvSpPr>
            <a:spLocks noGrp="1"/>
          </p:cNvSpPr>
          <p:nvPr>
            <p:ph type="title"/>
          </p:nvPr>
        </p:nvSpPr>
        <p:spPr>
          <a:xfrm>
            <a:off x="4031759" y="408956"/>
            <a:ext cx="8911687" cy="1280890"/>
          </a:xfrm>
        </p:spPr>
        <p:txBody>
          <a:bodyPr/>
          <a:lstStyle/>
          <a:p>
            <a:r>
              <a:rPr lang="en-US" dirty="0">
                <a:solidFill>
                  <a:schemeClr val="tx1"/>
                </a:solidFill>
                <a:latin typeface="Arial" panose="020B0604020202020204" pitchFamily="34" charset="0"/>
                <a:cs typeface="Arial" panose="020B0604020202020204" pitchFamily="34" charset="0"/>
              </a:rPr>
              <a:t>LANGUAGES USED</a:t>
            </a:r>
            <a:endParaRPr lang="en-IN" dirty="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1AA54F40-10CF-4304-B45A-D63E47FB72DB}"/>
              </a:ext>
            </a:extLst>
          </p:cNvPr>
          <p:cNvSpPr>
            <a:spLocks noGrp="1"/>
          </p:cNvSpPr>
          <p:nvPr>
            <p:ph type="body" idx="1"/>
          </p:nvPr>
        </p:nvSpPr>
        <p:spPr>
          <a:xfrm>
            <a:off x="2616642" y="1797892"/>
            <a:ext cx="3999309" cy="609132"/>
          </a:xfrm>
        </p:spPr>
        <p:txBody>
          <a:bodyPr/>
          <a:lstStyle/>
          <a:p>
            <a:r>
              <a:rPr lang="en-US" dirty="0"/>
              <a:t>Front end</a:t>
            </a:r>
          </a:p>
          <a:p>
            <a:endParaRPr lang="en-IN" dirty="0"/>
          </a:p>
        </p:txBody>
      </p:sp>
      <p:sp>
        <p:nvSpPr>
          <p:cNvPr id="4" name="Content Placeholder 3">
            <a:extLst>
              <a:ext uri="{FF2B5EF4-FFF2-40B4-BE49-F238E27FC236}">
                <a16:creationId xmlns:a16="http://schemas.microsoft.com/office/drawing/2014/main" id="{F48C8274-DAA7-4D76-8A13-F7DDF1D6E638}"/>
              </a:ext>
            </a:extLst>
          </p:cNvPr>
          <p:cNvSpPr>
            <a:spLocks noGrp="1"/>
          </p:cNvSpPr>
          <p:nvPr>
            <p:ph sz="half" idx="2"/>
          </p:nvPr>
        </p:nvSpPr>
        <p:spPr/>
        <p:txBody>
          <a:bodyPr/>
          <a:lstStyle/>
          <a:p>
            <a:r>
              <a:rPr lang="en-US" dirty="0"/>
              <a:t>Html</a:t>
            </a:r>
          </a:p>
          <a:p>
            <a:r>
              <a:rPr lang="en-US" dirty="0"/>
              <a:t>CSS</a:t>
            </a:r>
          </a:p>
          <a:p>
            <a:r>
              <a:rPr lang="en-US" dirty="0"/>
              <a:t>JavaScript</a:t>
            </a:r>
          </a:p>
          <a:p>
            <a:r>
              <a:rPr lang="en-US" dirty="0"/>
              <a:t>Boot strap</a:t>
            </a:r>
          </a:p>
        </p:txBody>
      </p:sp>
      <p:sp>
        <p:nvSpPr>
          <p:cNvPr id="5" name="Text Placeholder 4">
            <a:extLst>
              <a:ext uri="{FF2B5EF4-FFF2-40B4-BE49-F238E27FC236}">
                <a16:creationId xmlns:a16="http://schemas.microsoft.com/office/drawing/2014/main" id="{4AD0B05B-E770-45D5-8B88-37D7E2A13E44}"/>
              </a:ext>
            </a:extLst>
          </p:cNvPr>
          <p:cNvSpPr>
            <a:spLocks noGrp="1"/>
          </p:cNvSpPr>
          <p:nvPr>
            <p:ph type="body" sz="quarter" idx="3"/>
          </p:nvPr>
        </p:nvSpPr>
        <p:spPr>
          <a:xfrm>
            <a:off x="7183900" y="1861899"/>
            <a:ext cx="3999001" cy="576262"/>
          </a:xfrm>
        </p:spPr>
        <p:txBody>
          <a:bodyPr/>
          <a:lstStyle/>
          <a:p>
            <a:r>
              <a:rPr lang="en-US" dirty="0"/>
              <a:t>Backend</a:t>
            </a:r>
          </a:p>
          <a:p>
            <a:endParaRPr lang="en-IN" dirty="0"/>
          </a:p>
        </p:txBody>
      </p:sp>
      <p:sp>
        <p:nvSpPr>
          <p:cNvPr id="6" name="Content Placeholder 5">
            <a:extLst>
              <a:ext uri="{FF2B5EF4-FFF2-40B4-BE49-F238E27FC236}">
                <a16:creationId xmlns:a16="http://schemas.microsoft.com/office/drawing/2014/main" id="{3E55188F-2B9D-4DBD-9F29-20CFE13078CF}"/>
              </a:ext>
            </a:extLst>
          </p:cNvPr>
          <p:cNvSpPr>
            <a:spLocks noGrp="1"/>
          </p:cNvSpPr>
          <p:nvPr>
            <p:ph sz="quarter" idx="4"/>
          </p:nvPr>
        </p:nvSpPr>
        <p:spPr/>
        <p:txBody>
          <a:bodyPr/>
          <a:lstStyle/>
          <a:p>
            <a:r>
              <a:rPr lang="en-US" dirty="0"/>
              <a:t>My sql</a:t>
            </a:r>
          </a:p>
          <a:p>
            <a:r>
              <a:rPr lang="en-US" dirty="0"/>
              <a:t>php</a:t>
            </a:r>
            <a:endParaRPr lang="en-IN" dirty="0"/>
          </a:p>
        </p:txBody>
      </p:sp>
    </p:spTree>
    <p:extLst>
      <p:ext uri="{BB962C8B-B14F-4D97-AF65-F5344CB8AC3E}">
        <p14:creationId xmlns:p14="http://schemas.microsoft.com/office/powerpoint/2010/main" val="158738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0ACD-9932-40CB-8ABD-9BB81CEBE191}"/>
              </a:ext>
            </a:extLst>
          </p:cNvPr>
          <p:cNvSpPr>
            <a:spLocks noGrp="1"/>
          </p:cNvSpPr>
          <p:nvPr>
            <p:ph type="title"/>
          </p:nvPr>
        </p:nvSpPr>
        <p:spPr>
          <a:xfrm>
            <a:off x="2592925" y="624110"/>
            <a:ext cx="8911687" cy="949196"/>
          </a:xfrm>
        </p:spPr>
        <p:txBody>
          <a:bodyPr/>
          <a:lstStyle/>
          <a:p>
            <a:r>
              <a:rPr lang="en-US" dirty="0">
                <a:solidFill>
                  <a:srgbClr val="FF0000"/>
                </a:solidFill>
                <a:latin typeface="Arial" panose="020B0604020202020204" pitchFamily="34" charset="0"/>
                <a:cs typeface="Arial" panose="020B0604020202020204" pitchFamily="34" charset="0"/>
              </a:rPr>
              <a:t>EXISTING SYSTEM</a:t>
            </a:r>
            <a:endParaRPr lang="en-IN"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EB66E5F-BB97-497F-9594-D84F10F15E97}"/>
              </a:ext>
            </a:extLst>
          </p:cNvPr>
          <p:cNvSpPr>
            <a:spLocks noGrp="1"/>
          </p:cNvSpPr>
          <p:nvPr>
            <p:ph idx="1"/>
          </p:nvPr>
        </p:nvSpPr>
        <p:spPr>
          <a:xfrm rot="10800000" flipV="1">
            <a:off x="2589212" y="1385047"/>
            <a:ext cx="8915400" cy="748553"/>
          </a:xfrm>
        </p:spPr>
        <p:txBody>
          <a:bodyPr>
            <a:normAutofit/>
          </a:bodyPr>
          <a:lstStyle/>
          <a:p>
            <a:pPr marL="0" indent="0">
              <a:buNone/>
            </a:pPr>
            <a:endParaRPr lang="en-US" dirty="0"/>
          </a:p>
          <a:p>
            <a:pPr marL="0" indent="0">
              <a:buNone/>
            </a:pPr>
            <a:endParaRPr lang="en-IN" dirty="0"/>
          </a:p>
        </p:txBody>
      </p:sp>
      <p:sp>
        <p:nvSpPr>
          <p:cNvPr id="4" name="Content Placeholder 2">
            <a:extLst>
              <a:ext uri="{FF2B5EF4-FFF2-40B4-BE49-F238E27FC236}">
                <a16:creationId xmlns:a16="http://schemas.microsoft.com/office/drawing/2014/main" id="{C099EE4B-6C6D-4DCC-8EA3-1108CF7C1EDC}"/>
              </a:ext>
            </a:extLst>
          </p:cNvPr>
          <p:cNvSpPr txBox="1">
            <a:spLocks/>
          </p:cNvSpPr>
          <p:nvPr/>
        </p:nvSpPr>
        <p:spPr>
          <a:xfrm rot="10800000" flipV="1">
            <a:off x="2513012" y="2357717"/>
            <a:ext cx="8915400" cy="28597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None/>
            </a:pPr>
            <a:r>
              <a:rPr lang="en-US" dirty="0">
                <a:solidFill>
                  <a:schemeClr val="tx1"/>
                </a:solidFill>
                <a:latin typeface="Arial" panose="020B0604020202020204" pitchFamily="34" charset="0"/>
                <a:cs typeface="Arial" panose="020B0604020202020204" pitchFamily="34" charset="0"/>
              </a:rPr>
              <a:t>In many communities, book lending and borrowing thrive through physical libraries, informal exchanges, and online platforms. Traditional libraries offer curated collections and professional assistance. Social media groups provide personalized recommendations and a sense of community. Online marketplaces present a wider selection and potentially lower costs. These systems connect readers and enhance access to books in unique ways.</a:t>
            </a:r>
          </a:p>
          <a:p>
            <a:pPr marL="0" indent="0">
              <a:buFont typeface="Wingdings 3" charset="2"/>
              <a:buNone/>
            </a:pPr>
            <a:endParaRPr lang="en-US" dirty="0"/>
          </a:p>
          <a:p>
            <a:pPr marL="0" indent="0">
              <a:buFont typeface="Wingdings 3" charset="2"/>
              <a:buNone/>
            </a:pPr>
            <a:endParaRPr lang="en-IN" dirty="0"/>
          </a:p>
        </p:txBody>
      </p:sp>
    </p:spTree>
    <p:extLst>
      <p:ext uri="{BB962C8B-B14F-4D97-AF65-F5344CB8AC3E}">
        <p14:creationId xmlns:p14="http://schemas.microsoft.com/office/powerpoint/2010/main" val="196422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D662-8F3A-4AC1-9BC0-EA9DB4E75D0A}"/>
              </a:ext>
            </a:extLst>
          </p:cNvPr>
          <p:cNvSpPr>
            <a:spLocks noGrp="1"/>
          </p:cNvSpPr>
          <p:nvPr>
            <p:ph type="title"/>
          </p:nvPr>
        </p:nvSpPr>
        <p:spPr/>
        <p:txBody>
          <a:bodyPr/>
          <a:lstStyle/>
          <a:p>
            <a:r>
              <a:rPr lang="en-US" dirty="0">
                <a:solidFill>
                  <a:srgbClr val="FF0000"/>
                </a:solidFill>
                <a:latin typeface="Arial" panose="020B0604020202020204" pitchFamily="34" charset="0"/>
                <a:cs typeface="Arial" panose="020B0604020202020204" pitchFamily="34" charset="0"/>
              </a:rPr>
              <a:t>DRAWBACKS:</a:t>
            </a:r>
            <a:endParaRPr lang="en-IN"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869F1A-D534-46DC-996B-B77AA7832C52}"/>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Limited accessibility</a:t>
            </a:r>
          </a:p>
          <a:p>
            <a:r>
              <a:rPr lang="en-US" dirty="0">
                <a:solidFill>
                  <a:schemeClr val="tx1"/>
                </a:solidFill>
                <a:latin typeface="Arial" panose="020B0604020202020204" pitchFamily="34" charset="0"/>
                <a:cs typeface="Arial" panose="020B0604020202020204" pitchFamily="34" charset="0"/>
              </a:rPr>
              <a:t>Management issues</a:t>
            </a:r>
          </a:p>
          <a:p>
            <a:r>
              <a:rPr lang="en-US" dirty="0">
                <a:solidFill>
                  <a:schemeClr val="tx1"/>
                </a:solidFill>
                <a:latin typeface="Arial" panose="020B0604020202020204" pitchFamily="34" charset="0"/>
                <a:cs typeface="Arial" panose="020B0604020202020204" pitchFamily="34" charset="0"/>
              </a:rPr>
              <a:t>Communication challenges</a:t>
            </a:r>
          </a:p>
          <a:p>
            <a:r>
              <a:rPr lang="en-US" dirty="0">
                <a:solidFill>
                  <a:schemeClr val="tx1"/>
                </a:solidFill>
                <a:latin typeface="Arial" panose="020B0604020202020204" pitchFamily="34" charset="0"/>
                <a:cs typeface="Arial" panose="020B0604020202020204" pitchFamily="34" charset="0"/>
              </a:rPr>
              <a:t>Security and trust concerns</a:t>
            </a:r>
          </a:p>
          <a:p>
            <a:pPr algn="just"/>
            <a:r>
              <a:rPr lang="en-US" dirty="0">
                <a:solidFill>
                  <a:schemeClr val="tx1"/>
                </a:solidFill>
                <a:latin typeface="Arial" panose="020B0604020202020204" pitchFamily="34" charset="0"/>
                <a:cs typeface="Arial" panose="020B0604020202020204" pitchFamily="34" charset="0"/>
              </a:rPr>
              <a:t>Limited community features</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76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3ADD-03E3-4AAD-86F5-0BCC327D011E}"/>
              </a:ext>
            </a:extLst>
          </p:cNvPr>
          <p:cNvSpPr>
            <a:spLocks noGrp="1"/>
          </p:cNvSpPr>
          <p:nvPr>
            <p:ph type="title"/>
          </p:nvPr>
        </p:nvSpPr>
        <p:spPr/>
        <p:txBody>
          <a:bodyPr/>
          <a:lstStyle/>
          <a:p>
            <a:r>
              <a:rPr lang="en-US" dirty="0">
                <a:solidFill>
                  <a:srgbClr val="FF0000"/>
                </a:solidFill>
              </a:rPr>
              <a:t>PROPOSED SYSTEM</a:t>
            </a:r>
            <a:endParaRPr lang="en-IN" dirty="0">
              <a:solidFill>
                <a:srgbClr val="FF0000"/>
              </a:solidFill>
            </a:endParaRPr>
          </a:p>
        </p:txBody>
      </p:sp>
      <p:sp>
        <p:nvSpPr>
          <p:cNvPr id="3" name="Content Placeholder 2">
            <a:extLst>
              <a:ext uri="{FF2B5EF4-FFF2-40B4-BE49-F238E27FC236}">
                <a16:creationId xmlns:a16="http://schemas.microsoft.com/office/drawing/2014/main" id="{9DDF786B-1C94-4416-9E32-D6FDE0D30B73}"/>
              </a:ext>
            </a:extLst>
          </p:cNvPr>
          <p:cNvSpPr>
            <a:spLocks noGrp="1"/>
          </p:cNvSpPr>
          <p:nvPr>
            <p:ph idx="1"/>
          </p:nvPr>
        </p:nvSpPr>
        <p:spPr>
          <a:xfrm>
            <a:off x="2158906" y="1824317"/>
            <a:ext cx="8915400" cy="3777622"/>
          </a:xfrm>
        </p:spPr>
        <p:txBody>
          <a:bodyPr/>
          <a:lstStyle/>
          <a:p>
            <a:pPr algn="just">
              <a:lnSpc>
                <a:spcPct val="150000"/>
              </a:lnSpc>
            </a:pPr>
            <a:r>
              <a:rPr lang="en-US" dirty="0">
                <a:solidFill>
                  <a:schemeClr val="tx1"/>
                </a:solidFill>
                <a:latin typeface="Arial" panose="020B0604020202020204" pitchFamily="34" charset="0"/>
                <a:cs typeface="Arial" panose="020B0604020202020204" pitchFamily="34" charset="0"/>
              </a:rPr>
              <a:t>The proposed Book Lending Website revolutionizes book exchanges with a centralized online platform. Users can register, upload their book collections, browse available books, and request to borrow easily. Key features include user authentication, intuitive book management, and timely alert notifications. Leveraging web technologies, the website offers a seamless, user-friendly experience, fostering a vibrant community of book enthusiasts and promoting reading and resource-sharing.</a:t>
            </a:r>
          </a:p>
        </p:txBody>
      </p:sp>
    </p:spTree>
    <p:extLst>
      <p:ext uri="{BB962C8B-B14F-4D97-AF65-F5344CB8AC3E}">
        <p14:creationId xmlns:p14="http://schemas.microsoft.com/office/powerpoint/2010/main" val="290607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4F78-C593-4D2B-94EC-63E4F5372487}"/>
              </a:ext>
            </a:extLst>
          </p:cNvPr>
          <p:cNvSpPr>
            <a:spLocks noGrp="1"/>
          </p:cNvSpPr>
          <p:nvPr>
            <p:ph type="title"/>
          </p:nvPr>
        </p:nvSpPr>
        <p:spPr/>
        <p:txBody>
          <a:bodyPr/>
          <a:lstStyle/>
          <a:p>
            <a:r>
              <a:rPr lang="en-US" dirty="0">
                <a:solidFill>
                  <a:srgbClr val="FF0000"/>
                </a:solidFill>
              </a:rPr>
              <a:t>BENEFITS</a:t>
            </a:r>
            <a:endParaRPr lang="en-IN" dirty="0">
              <a:solidFill>
                <a:srgbClr val="FF0000"/>
              </a:solidFill>
            </a:endParaRPr>
          </a:p>
        </p:txBody>
      </p:sp>
      <p:sp>
        <p:nvSpPr>
          <p:cNvPr id="3" name="Content Placeholder 2">
            <a:extLst>
              <a:ext uri="{FF2B5EF4-FFF2-40B4-BE49-F238E27FC236}">
                <a16:creationId xmlns:a16="http://schemas.microsoft.com/office/drawing/2014/main" id="{3FD33D39-E543-4CD3-AA7D-1782B150F480}"/>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Wider selection of books</a:t>
            </a:r>
          </a:p>
          <a:p>
            <a:r>
              <a:rPr lang="en-US" dirty="0">
                <a:solidFill>
                  <a:schemeClr val="tx1"/>
                </a:solidFill>
                <a:latin typeface="Arial" panose="020B0604020202020204" pitchFamily="34" charset="0"/>
                <a:cs typeface="Arial" panose="020B0604020202020204" pitchFamily="34" charset="0"/>
              </a:rPr>
              <a:t>Professional librarian assistance</a:t>
            </a:r>
          </a:p>
          <a:p>
            <a:r>
              <a:rPr lang="en-US" dirty="0">
                <a:solidFill>
                  <a:schemeClr val="tx1"/>
                </a:solidFill>
                <a:latin typeface="Arial" panose="020B0604020202020204" pitchFamily="34" charset="0"/>
                <a:cs typeface="Arial" panose="020B0604020202020204" pitchFamily="34" charset="0"/>
              </a:rPr>
              <a:t>Potentially lower costs</a:t>
            </a:r>
          </a:p>
          <a:p>
            <a:r>
              <a:rPr lang="en-US" dirty="0">
                <a:solidFill>
                  <a:schemeClr val="tx1"/>
                </a:solidFill>
                <a:latin typeface="Arial" panose="020B0604020202020204" pitchFamily="34" charset="0"/>
                <a:cs typeface="Arial" panose="020B0604020202020204" pitchFamily="34" charset="0"/>
              </a:rPr>
              <a:t>Personalized recommendations</a:t>
            </a:r>
          </a:p>
          <a:p>
            <a:r>
              <a:rPr lang="en-US" dirty="0">
                <a:solidFill>
                  <a:schemeClr val="tx1"/>
                </a:solidFill>
                <a:latin typeface="Arial" panose="020B0604020202020204" pitchFamily="34" charset="0"/>
                <a:cs typeface="Arial" panose="020B0604020202020204" pitchFamily="34" charset="0"/>
              </a:rPr>
              <a:t>Cost savings</a:t>
            </a:r>
          </a:p>
          <a:p>
            <a:pPr marL="0" indent="0">
              <a:buNone/>
            </a:pPr>
            <a:endParaRPr lang="en-IN" dirty="0"/>
          </a:p>
        </p:txBody>
      </p:sp>
    </p:spTree>
    <p:extLst>
      <p:ext uri="{BB962C8B-B14F-4D97-AF65-F5344CB8AC3E}">
        <p14:creationId xmlns:p14="http://schemas.microsoft.com/office/powerpoint/2010/main" val="55934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7B04-16EC-41CC-84BB-C5B3983351E1}"/>
              </a:ext>
            </a:extLst>
          </p:cNvPr>
          <p:cNvSpPr>
            <a:spLocks noGrp="1"/>
          </p:cNvSpPr>
          <p:nvPr>
            <p:ph type="title"/>
          </p:nvPr>
        </p:nvSpPr>
        <p:spPr>
          <a:xfrm>
            <a:off x="2270195" y="140016"/>
            <a:ext cx="8911687" cy="1280890"/>
          </a:xfrm>
        </p:spPr>
        <p:txBody>
          <a:bodyPr/>
          <a:lstStyle/>
          <a:p>
            <a:r>
              <a:rPr lang="en-US" dirty="0">
                <a:solidFill>
                  <a:srgbClr val="FF0000"/>
                </a:solidFill>
              </a:rPr>
              <a:t>FLOW</a:t>
            </a:r>
            <a:endParaRPr lang="en-IN" dirty="0">
              <a:solidFill>
                <a:srgbClr val="FF0000"/>
              </a:solidFill>
            </a:endParaRPr>
          </a:p>
        </p:txBody>
      </p:sp>
      <p:pic>
        <p:nvPicPr>
          <p:cNvPr id="5" name="Content Placeholder 4">
            <a:extLst>
              <a:ext uri="{FF2B5EF4-FFF2-40B4-BE49-F238E27FC236}">
                <a16:creationId xmlns:a16="http://schemas.microsoft.com/office/drawing/2014/main" id="{06F1B074-716C-40EB-BFFF-9A9E6E6DF3EC}"/>
              </a:ext>
            </a:extLst>
          </p:cNvPr>
          <p:cNvPicPr>
            <a:picLocks noGrp="1" noChangeAspect="1"/>
          </p:cNvPicPr>
          <p:nvPr>
            <p:ph idx="1"/>
          </p:nvPr>
        </p:nvPicPr>
        <p:blipFill rotWithShape="1">
          <a:blip r:embed="rId2"/>
          <a:srcRect l="22857" t="21473" r="23882" b="7346"/>
          <a:stretch/>
        </p:blipFill>
        <p:spPr>
          <a:xfrm>
            <a:off x="639825" y="1513940"/>
            <a:ext cx="11328058" cy="5290272"/>
          </a:xfrm>
        </p:spPr>
      </p:pic>
    </p:spTree>
    <p:extLst>
      <p:ext uri="{BB962C8B-B14F-4D97-AF65-F5344CB8AC3E}">
        <p14:creationId xmlns:p14="http://schemas.microsoft.com/office/powerpoint/2010/main" val="37955425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261</TotalTime>
  <Words>418</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Book borrowing system</vt:lpstr>
      <vt:lpstr>AGENDA</vt:lpstr>
      <vt:lpstr>INTRODUCTION</vt:lpstr>
      <vt:lpstr>LANGUAGES USED</vt:lpstr>
      <vt:lpstr>EXISTING SYSTEM</vt:lpstr>
      <vt:lpstr>DRAWBACKS:</vt:lpstr>
      <vt:lpstr>PROPOSED SYSTEM</vt:lpstr>
      <vt:lpstr>BENEFITS</vt:lpstr>
      <vt:lpstr>FLOW</vt:lpstr>
      <vt:lpstr>LOGIN PAGE</vt:lpstr>
      <vt:lpstr>HOME PAGE  </vt:lpstr>
      <vt:lpstr>UPLOAD BOOKS</vt:lpstr>
      <vt:lpstr>UPLOAD SUCCESSFULL</vt:lpstr>
      <vt:lpstr>REQUEST BOOK</vt:lpstr>
      <vt:lpstr>REQUEST SUCCESSFULL</vt:lpstr>
      <vt:lpstr>REQUESTED BOOKS</vt:lpstr>
      <vt:lpstr>LIST OF BOOKS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borrowing system</dc:title>
  <dc:creator>hp</dc:creator>
  <cp:lastModifiedBy>hp</cp:lastModifiedBy>
  <cp:revision>14</cp:revision>
  <dcterms:created xsi:type="dcterms:W3CDTF">2024-06-12T13:45:21Z</dcterms:created>
  <dcterms:modified xsi:type="dcterms:W3CDTF">2024-06-13T05:16:28Z</dcterms:modified>
</cp:coreProperties>
</file>