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66" autoAdjust="0"/>
  </p:normalViewPr>
  <p:slideViewPr>
    <p:cSldViewPr>
      <p:cViewPr>
        <p:scale>
          <a:sx n="75" d="100"/>
          <a:sy n="75" d="100"/>
        </p:scale>
        <p:origin x="300" y="-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9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8659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4600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063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382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6524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4012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8473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58121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8895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5457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5510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6898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703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884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21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6840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9825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4100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2985" y="497565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439400" y="26391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09017" y="536751"/>
            <a:ext cx="1175574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0" y="2801580"/>
            <a:ext cx="1272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latin typeface="Arial Rounded MT Bold" panose="020F0704030504030204" pitchFamily="34" charset="0"/>
              </a:rPr>
              <a:t>NAME                 : PRIYADHARSHINI R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REGISTER NO  : 312216349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DEPARTMENT  : BCOM GENERAL B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COLLEGE          : SHRI SHANKARLAL SUNDARBAI SHASUN JAIN COLLEGE FOR WOMEN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D2B28-939A-3F14-1C69-90AD1F4C2550}"/>
              </a:ext>
            </a:extLst>
          </p:cNvPr>
          <p:cNvSpPr txBox="1"/>
          <p:nvPr/>
        </p:nvSpPr>
        <p:spPr>
          <a:xfrm>
            <a:off x="533400" y="160020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Input: </a:t>
            </a: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</a:t>
            </a: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data (ID, name, department, job title, etc.)    - Performance metrics (sales, customer satisfaction, productivity, etc.)</a:t>
            </a:r>
          </a:p>
          <a:p>
            <a:pPr marL="514350" indent="-514350">
              <a:buFont typeface="+mj-lt"/>
              <a:buAutoNum type="arabicPeriod"/>
            </a:pPr>
            <a:endParaRPr lang="en-IN" sz="2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Processing:</a:t>
            </a: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</a:t>
            </a: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 and formatting    - Calculations for performance scores and metrics </a:t>
            </a:r>
          </a:p>
          <a:p>
            <a:pPr marL="514350" indent="-514350">
              <a:buFont typeface="+mj-lt"/>
              <a:buAutoNum type="arabicPeriod"/>
            </a:pPr>
            <a:endParaRPr lang="en-IN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Analysis and Visualization: </a:t>
            </a: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</a:t>
            </a: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Dashboards for employee performance overview    - Detailed reports for individual employees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80807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 Rounded MT Bold" panose="020F0704030504030204" pitchFamily="34" charset="0"/>
              </a:rPr>
              <a:t>R</a:t>
            </a:r>
            <a:r>
              <a:rPr spc="-40" dirty="0">
                <a:latin typeface="Arial Rounded MT Bold" panose="020F0704030504030204" pitchFamily="34" charset="0"/>
              </a:rPr>
              <a:t>E</a:t>
            </a:r>
            <a:r>
              <a:rPr spc="15" dirty="0">
                <a:latin typeface="Arial Rounded MT Bold" panose="020F0704030504030204" pitchFamily="34" charset="0"/>
              </a:rPr>
              <a:t>S</a:t>
            </a:r>
            <a:r>
              <a:rPr spc="-30" dirty="0">
                <a:latin typeface="Arial Rounded MT Bold" panose="020F0704030504030204" pitchFamily="34" charset="0"/>
              </a:rPr>
              <a:t>U</a:t>
            </a:r>
            <a:r>
              <a:rPr spc="-405" dirty="0">
                <a:latin typeface="Arial Rounded MT Bold" panose="020F0704030504030204" pitchFamily="34" charset="0"/>
              </a:rPr>
              <a:t>L</a:t>
            </a:r>
            <a:r>
              <a:rPr dirty="0">
                <a:latin typeface="Arial Rounded MT Bold" panose="020F0704030504030204" pitchFamily="34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268CE-B688-42D6-CF51-08ADB3AE2CCF}"/>
              </a:ext>
            </a:extLst>
          </p:cNvPr>
          <p:cNvSpPr txBox="1"/>
          <p:nvPr/>
        </p:nvSpPr>
        <p:spPr>
          <a:xfrm>
            <a:off x="228600" y="1752600"/>
            <a:ext cx="1127721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Some potential results from an Employee Performance Analysis using Excel:</a:t>
            </a:r>
          </a:p>
          <a:p>
            <a:endParaRPr lang="en-IN" dirty="0"/>
          </a:p>
          <a:p>
            <a:r>
              <a:rPr lang="en-IN" sz="2800" b="1" u="sng" dirty="0">
                <a:latin typeface="Arial Rounded MT Bold" panose="020F0704030504030204" pitchFamily="34" charset="0"/>
              </a:rPr>
              <a:t>Dashboards</a:t>
            </a:r>
            <a:r>
              <a:rPr lang="en-IN" sz="1600" dirty="0"/>
              <a:t>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2000" dirty="0">
                <a:latin typeface="Arial Rounded MT Bold" panose="020F0704030504030204" pitchFamily="34" charset="0"/>
              </a:rPr>
              <a:t>Employee Performance Overview:    - Top performers and underperformers</a:t>
            </a:r>
          </a:p>
          <a:p>
            <a:r>
              <a:rPr lang="en-IN" dirty="0"/>
              <a:t> </a:t>
            </a:r>
          </a:p>
          <a:p>
            <a:r>
              <a:rPr lang="en-IN" sz="3200" b="1" u="sng" dirty="0">
                <a:latin typeface="Arial Rounded MT Bold" panose="020F0704030504030204" pitchFamily="34" charset="0"/>
              </a:rPr>
              <a:t>Insights: </a:t>
            </a:r>
          </a:p>
          <a:p>
            <a:pPr marL="342900" indent="-342900">
              <a:buAutoNum type="arabicPeriod"/>
            </a:pPr>
            <a:r>
              <a:rPr lang="en-IN" sz="2400" b="1" dirty="0"/>
              <a:t>Top Performers:    - Employee A consistently exceeds sales targets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sz="2800" b="1" u="sng" dirty="0">
                <a:latin typeface="Arial Rounded MT Bold" panose="020F0704030504030204" pitchFamily="34" charset="0"/>
              </a:rPr>
              <a:t>Benefits:</a:t>
            </a:r>
            <a:endParaRPr lang="en-IN" b="1" u="sng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b="1" dirty="0">
                <a:latin typeface="Arial Rounded MT Bold" panose="020F0704030504030204" pitchFamily="34" charset="0"/>
              </a:rPr>
              <a:t>Data-driven decision-making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Arial Rounded MT Bold" panose="020F0704030504030204" pitchFamily="34" charset="0"/>
              </a:rPr>
              <a:t>2. Improved employee performance and productivity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0131425" cy="68579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E8B5-E245-6007-14C7-A3D7E77CB08B}"/>
              </a:ext>
            </a:extLst>
          </p:cNvPr>
          <p:cNvSpPr txBox="1"/>
          <p:nvPr/>
        </p:nvSpPr>
        <p:spPr>
          <a:xfrm>
            <a:off x="762000" y="1600200"/>
            <a:ext cx="10591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Track and measure employee performance across various metrics and KPIs  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Detect trends and patterns in performance data, informing strategic decisions.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Create personalized development plans and improve employee growth and productivity.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 Enhance talent development and succession planning by identifying high-potential employees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u="sng" spc="-5" dirty="0">
                <a:solidFill>
                  <a:schemeClr val="bg1"/>
                </a:solidFill>
                <a:latin typeface="Arial Black" panose="020B0A04020102020204" pitchFamily="34" charset="0"/>
              </a:rPr>
              <a:t>G</a:t>
            </a:r>
            <a:r>
              <a:rPr u="sng" spc="-35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  <a:r>
              <a:rPr u="sng" spc="15" dirty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  <a:r>
              <a:rPr u="sng" dirty="0">
                <a:solidFill>
                  <a:schemeClr val="bg1"/>
                </a:solidFill>
                <a:latin typeface="Arial Black" panose="020B0A04020102020204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-246967"/>
            <a:ext cx="7924800" cy="74879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US" sz="4250" spc="-20" dirty="0">
                <a:latin typeface="Arial Rounded MT Bold" panose="020F0704030504030204" pitchFamily="34" charset="0"/>
              </a:rPr>
            </a:br>
            <a:r>
              <a:rPr sz="4250" u="sng" spc="-20" dirty="0">
                <a:latin typeface="Arial Rounded MT Bold" panose="020F0704030504030204" pitchFamily="34" charset="0"/>
              </a:rPr>
              <a:t>P</a:t>
            </a:r>
            <a:r>
              <a:rPr sz="4250" u="sng" spc="15" dirty="0">
                <a:latin typeface="Arial Rounded MT Bold" panose="020F0704030504030204" pitchFamily="34" charset="0"/>
              </a:rPr>
              <a:t>ROB</a:t>
            </a:r>
            <a:r>
              <a:rPr sz="4250" u="sng" spc="55" dirty="0">
                <a:latin typeface="Arial Rounded MT Bold" panose="020F0704030504030204" pitchFamily="34" charset="0"/>
              </a:rPr>
              <a:t>L</a:t>
            </a:r>
            <a:r>
              <a:rPr sz="4250" u="sng" spc="-20" dirty="0">
                <a:latin typeface="Arial Rounded MT Bold" panose="020F0704030504030204" pitchFamily="34" charset="0"/>
              </a:rPr>
              <a:t>E</a:t>
            </a:r>
            <a:r>
              <a:rPr sz="4250" u="sng" spc="20" dirty="0">
                <a:latin typeface="Arial Rounded MT Bold" panose="020F0704030504030204" pitchFamily="34" charset="0"/>
              </a:rPr>
              <a:t>M</a:t>
            </a:r>
            <a:r>
              <a:rPr sz="4250" u="sng" dirty="0">
                <a:latin typeface="Arial Rounded MT Bold" panose="020F0704030504030204" pitchFamily="34" charset="0"/>
              </a:rPr>
              <a:t>	</a:t>
            </a:r>
            <a:r>
              <a:rPr lang="en-US" sz="4250" u="sng" dirty="0">
                <a:latin typeface="Arial Rounded MT Bold" panose="020F0704030504030204" pitchFamily="34" charset="0"/>
              </a:rPr>
              <a:t> </a:t>
            </a:r>
            <a:r>
              <a:rPr sz="4250" u="sng" spc="10" dirty="0">
                <a:latin typeface="Arial Rounded MT Bold" panose="020F0704030504030204" pitchFamily="34" charset="0"/>
              </a:rPr>
              <a:t>S</a:t>
            </a:r>
            <a:r>
              <a:rPr sz="4250" u="sng" spc="-370" dirty="0">
                <a:latin typeface="Arial Rounded MT Bold" panose="020F0704030504030204" pitchFamily="34" charset="0"/>
              </a:rPr>
              <a:t>T</a:t>
            </a:r>
            <a:r>
              <a:rPr sz="4250" u="sng" spc="-375" dirty="0">
                <a:latin typeface="Arial Rounded MT Bold" panose="020F0704030504030204" pitchFamily="34" charset="0"/>
              </a:rPr>
              <a:t>A</a:t>
            </a:r>
            <a:r>
              <a:rPr sz="4250" u="sng" spc="15" dirty="0">
                <a:latin typeface="Arial Rounded MT Bold" panose="020F0704030504030204" pitchFamily="34" charset="0"/>
              </a:rPr>
              <a:t>T</a:t>
            </a:r>
            <a:r>
              <a:rPr sz="4250" u="sng" spc="-10" dirty="0">
                <a:latin typeface="Arial Rounded MT Bold" panose="020F0704030504030204" pitchFamily="34" charset="0"/>
              </a:rPr>
              <a:t>E</a:t>
            </a:r>
            <a:r>
              <a:rPr sz="4250" u="sng" spc="-20" dirty="0">
                <a:latin typeface="Arial Rounded MT Bold" panose="020F0704030504030204" pitchFamily="34" charset="0"/>
              </a:rPr>
              <a:t>ME</a:t>
            </a:r>
            <a:r>
              <a:rPr sz="4250" u="sng" spc="10" dirty="0">
                <a:latin typeface="Arial Rounded MT Bold" panose="020F0704030504030204" pitchFamily="34" charset="0"/>
              </a:rPr>
              <a:t>NT</a:t>
            </a:r>
            <a:br>
              <a:rPr lang="en-US" sz="4250" spc="10" dirty="0">
                <a:latin typeface="Arial Rounded MT Bold" panose="020F0704030504030204" pitchFamily="34" charset="0"/>
              </a:rPr>
            </a:br>
            <a:br>
              <a:rPr lang="en-US" sz="4250" spc="10" dirty="0">
                <a:latin typeface="Arial Rounded MT Bold" panose="020F0704030504030204" pitchFamily="34" charset="0"/>
              </a:rPr>
            </a:br>
            <a:r>
              <a:rPr lang="en-IN" sz="2800" cap="none" spc="10" dirty="0">
                <a:latin typeface="Arial Rounded MT Bold" panose="020F0704030504030204" pitchFamily="34" charset="0"/>
              </a:rPr>
              <a:t>A problem statement is a clear and concise description of a problem or opportunity that needs to be addressed. It defines the issue, goal, or objective that a project, research, or analysis aims to solve or achieve. A well-crafted problem </a:t>
            </a:r>
            <a:r>
              <a:rPr lang="en-IN" sz="2400" cap="none" spc="10" dirty="0">
                <a:latin typeface="Arial Rounded MT Bold" panose="020F0704030504030204" pitchFamily="34" charset="0"/>
              </a:rPr>
              <a:t>statement.  </a:t>
            </a:r>
            <a:br>
              <a:rPr lang="en-US" sz="4250" spc="10" dirty="0">
                <a:latin typeface="Arial Rounded MT Bold" panose="020F0704030504030204" pitchFamily="34" charset="0"/>
              </a:rPr>
            </a:br>
            <a:br>
              <a:rPr lang="en-US" sz="4250" spc="10" dirty="0">
                <a:latin typeface="Arial Rounded MT Bold" panose="020F0704030504030204" pitchFamily="34" charset="0"/>
              </a:rPr>
            </a:br>
            <a:r>
              <a:rPr lang="en-US" sz="4250" spc="10" dirty="0">
                <a:latin typeface="Arial Rounded MT Bold" panose="020F0704030504030204" pitchFamily="34" charset="0"/>
              </a:rPr>
              <a:t>    </a:t>
            </a:r>
            <a:r>
              <a:rPr lang="en-IN" sz="2000" b="1" spc="10" dirty="0">
                <a:latin typeface="+mn-lt"/>
                <a:cs typeface="Arial" panose="020B0604020202020204" pitchFamily="34" charset="0"/>
              </a:rPr>
              <a:t>1. Provide context and background information</a:t>
            </a:r>
            <a:br>
              <a:rPr lang="en-IN" sz="2000" b="1" spc="10" dirty="0">
                <a:latin typeface="+mn-lt"/>
                <a:cs typeface="Arial" panose="020B0604020202020204" pitchFamily="34" charset="0"/>
              </a:rPr>
            </a:br>
            <a:r>
              <a:rPr lang="en-IN" sz="2000" b="1" spc="10" dirty="0">
                <a:latin typeface="+mn-lt"/>
                <a:cs typeface="Arial" panose="020B0604020202020204" pitchFamily="34" charset="0"/>
              </a:rPr>
              <a:t>         2. Clarify the goals and objectives</a:t>
            </a:r>
            <a:br>
              <a:rPr lang="en-US" sz="4250" spc="10" dirty="0">
                <a:latin typeface="Arial Rounded MT Bold" panose="020F0704030504030204" pitchFamily="34" charset="0"/>
              </a:rPr>
            </a:br>
            <a:br>
              <a:rPr lang="en-US" sz="4250" spc="10" dirty="0">
                <a:latin typeface="Arial Rounded MT Bold" panose="020F0704030504030204" pitchFamily="34" charset="0"/>
              </a:rPr>
            </a:br>
            <a:endParaRPr sz="4250" dirty="0">
              <a:latin typeface="Arial Rounded MT Bold" panose="020F07040305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125" y="10054"/>
            <a:ext cx="9296400" cy="132664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642870" algn="l"/>
              </a:tabLst>
            </a:pPr>
            <a:r>
              <a:rPr sz="4250" u="sng" spc="5" dirty="0">
                <a:latin typeface="Arial Rounded MT Bold" panose="020F0704030504030204" pitchFamily="34" charset="0"/>
              </a:rPr>
              <a:t>PROJECT	</a:t>
            </a:r>
            <a:r>
              <a:rPr sz="4250" u="sng" spc="-20" dirty="0">
                <a:latin typeface="Arial Rounded MT Bold" panose="020F0704030504030204" pitchFamily="34" charset="0"/>
              </a:rPr>
              <a:t>OVERVIEW</a:t>
            </a: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r>
              <a:rPr lang="en-IN" u="sng" spc="-20" dirty="0">
                <a:latin typeface="Arial Rounded MT Bold" panose="020F0704030504030204" pitchFamily="34" charset="0"/>
              </a:rPr>
              <a:t>Title</a:t>
            </a:r>
            <a:r>
              <a:rPr lang="en-IN" sz="4250" spc="-20" dirty="0">
                <a:latin typeface="Arial Rounded MT Bold" panose="020F0704030504030204" pitchFamily="34" charset="0"/>
              </a:rPr>
              <a:t>: </a:t>
            </a:r>
            <a:br>
              <a:rPr lang="en-IN" sz="4250" spc="-20" dirty="0">
                <a:latin typeface="Arial Rounded MT Bold" panose="020F0704030504030204" pitchFamily="34" charset="0"/>
              </a:rPr>
            </a:br>
            <a:r>
              <a:rPr lang="en-IN" sz="4250" spc="-20" dirty="0">
                <a:latin typeface="Arial Rounded MT Bold" panose="020F0704030504030204" pitchFamily="34" charset="0"/>
              </a:rPr>
              <a:t>             </a:t>
            </a:r>
            <a:r>
              <a:rPr lang="en-IN" sz="2400" spc="-20" dirty="0">
                <a:latin typeface="Arial Rounded MT Bold" panose="020F0704030504030204" pitchFamily="34" charset="0"/>
              </a:rPr>
              <a:t>Employee Performance</a:t>
            </a:r>
            <a:r>
              <a:rPr lang="en-IN" sz="2000" spc="-20" dirty="0">
                <a:latin typeface="Arial Rounded MT Bold" panose="020F0704030504030204" pitchFamily="34" charset="0"/>
              </a:rPr>
              <a:t> </a:t>
            </a:r>
            <a:r>
              <a:rPr lang="en-IN" sz="2400" spc="-20" dirty="0">
                <a:latin typeface="Arial Rounded MT Bold" panose="020F0704030504030204" pitchFamily="34" charset="0"/>
              </a:rPr>
              <a:t>Analysis  </a:t>
            </a:r>
            <a:br>
              <a:rPr lang="en-IN" sz="2400" spc="-20" dirty="0">
                <a:latin typeface="Arial Rounded MT Bold" panose="020F0704030504030204" pitchFamily="34" charset="0"/>
              </a:rPr>
            </a:br>
            <a:br>
              <a:rPr lang="en-IN" sz="2400" spc="-20" dirty="0">
                <a:latin typeface="Arial Rounded MT Bold" panose="020F0704030504030204" pitchFamily="34" charset="0"/>
              </a:rPr>
            </a:br>
            <a:r>
              <a:rPr lang="en-IN" u="sng" spc="-20" dirty="0">
                <a:latin typeface="Arial Rounded MT Bold" panose="020F0704030504030204" pitchFamily="34" charset="0"/>
              </a:rPr>
              <a:t>Goals</a:t>
            </a:r>
            <a:r>
              <a:rPr lang="en-IN" sz="4250" spc="-20" dirty="0">
                <a:latin typeface="Arial Rounded MT Bold" panose="020F0704030504030204" pitchFamily="34" charset="0"/>
              </a:rPr>
              <a:t>:</a:t>
            </a:r>
            <a:br>
              <a:rPr lang="en-IN" sz="4250" spc="-20" dirty="0">
                <a:latin typeface="Arial Rounded MT Bold" panose="020F0704030504030204" pitchFamily="34" charset="0"/>
              </a:rPr>
            </a:br>
            <a:br>
              <a:rPr lang="en-IN" sz="4250" spc="-20" dirty="0">
                <a:latin typeface="Arial Rounded MT Bold" panose="020F0704030504030204" pitchFamily="34" charset="0"/>
              </a:rPr>
            </a:br>
            <a:r>
              <a:rPr lang="en-IN" sz="4250" spc="-20" dirty="0">
                <a:latin typeface="Arial Rounded MT Bold" panose="020F0704030504030204" pitchFamily="34" charset="0"/>
              </a:rPr>
              <a:t> </a:t>
            </a:r>
            <a:r>
              <a:rPr lang="en-IN" sz="2400" cap="none" spc="-20" dirty="0">
                <a:latin typeface="Arial Rounded MT Bold" panose="020F0704030504030204" pitchFamily="34" charset="0"/>
              </a:rPr>
              <a:t>1.Track employee performance across various metrics</a:t>
            </a:r>
            <a:br>
              <a:rPr lang="en-IN" sz="2400" cap="none" spc="-20" dirty="0">
                <a:latin typeface="Arial Rounded MT Bold" panose="020F0704030504030204" pitchFamily="34" charset="0"/>
              </a:rPr>
            </a:br>
            <a:r>
              <a:rPr lang="en-IN" sz="2400" cap="none" spc="-20" dirty="0">
                <a:latin typeface="Arial Rounded MT Bold" panose="020F0704030504030204" pitchFamily="34" charset="0"/>
              </a:rPr>
              <a:t>  2.Identify areas of strength and weakness</a:t>
            </a:r>
            <a:br>
              <a:rPr lang="en-IN" sz="2400" cap="none" spc="-20" dirty="0">
                <a:latin typeface="Arial Rounded MT Bold" panose="020F0704030504030204" pitchFamily="34" charset="0"/>
              </a:rPr>
            </a:br>
            <a:r>
              <a:rPr lang="en-IN" sz="2400" cap="none" spc="-20" dirty="0">
                <a:latin typeface="Arial Rounded MT Bold" panose="020F0704030504030204" pitchFamily="34" charset="0"/>
              </a:rPr>
              <a:t>  3.Provide insights for performance improvement                      </a:t>
            </a:r>
            <a:br>
              <a:rPr lang="en-IN" sz="2400" cap="none" spc="-20" dirty="0">
                <a:latin typeface="Arial Rounded MT Bold" panose="020F0704030504030204" pitchFamily="34" charset="0"/>
              </a:rPr>
            </a:br>
            <a:r>
              <a:rPr lang="en-IN" sz="2400" cap="none" spc="-20" dirty="0">
                <a:latin typeface="Arial Rounded MT Bold" panose="020F0704030504030204" pitchFamily="34" charset="0"/>
              </a:rPr>
              <a:t>  4.Support data - driven decision-making</a:t>
            </a: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endParaRPr sz="4250" dirty="0">
              <a:latin typeface="Arial Rounded MT Bold" panose="020F07040305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660677"/>
            <a:ext cx="10820400" cy="9003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Arial Rounded MT Bold" panose="020F0704030504030204" pitchFamily="34" charset="0"/>
              </a:rPr>
              <a:t>W</a:t>
            </a:r>
            <a:r>
              <a:rPr sz="3200" b="1" spc="-20" dirty="0">
                <a:latin typeface="Arial Rounded MT Bold" panose="020F0704030504030204" pitchFamily="34" charset="0"/>
              </a:rPr>
              <a:t>H</a:t>
            </a:r>
            <a:r>
              <a:rPr sz="3200" b="1" spc="20" dirty="0">
                <a:latin typeface="Arial Rounded MT Bold" panose="020F0704030504030204" pitchFamily="34" charset="0"/>
              </a:rPr>
              <a:t>O</a:t>
            </a:r>
            <a:r>
              <a:rPr sz="3200" b="1" spc="-235" dirty="0">
                <a:latin typeface="Arial Rounded MT Bold" panose="020F0704030504030204" pitchFamily="34" charset="0"/>
              </a:rPr>
              <a:t> </a:t>
            </a:r>
            <a:r>
              <a:rPr sz="3200" b="1" spc="-10" dirty="0">
                <a:latin typeface="Arial Rounded MT Bold" panose="020F0704030504030204" pitchFamily="34" charset="0"/>
              </a:rPr>
              <a:t>AR</a:t>
            </a:r>
            <a:r>
              <a:rPr sz="3200" b="1" spc="15" dirty="0">
                <a:latin typeface="Arial Rounded MT Bold" panose="020F0704030504030204" pitchFamily="34" charset="0"/>
              </a:rPr>
              <a:t>E</a:t>
            </a:r>
            <a:r>
              <a:rPr sz="3200" b="1" spc="-35" dirty="0">
                <a:latin typeface="Arial Rounded MT Bold" panose="020F0704030504030204" pitchFamily="34" charset="0"/>
              </a:rPr>
              <a:t> </a:t>
            </a:r>
            <a:r>
              <a:rPr sz="3200" b="1" spc="-10" dirty="0">
                <a:latin typeface="Arial Rounded MT Bold" panose="020F0704030504030204" pitchFamily="34" charset="0"/>
              </a:rPr>
              <a:t>T</a:t>
            </a:r>
            <a:r>
              <a:rPr sz="3200" b="1" spc="-15" dirty="0">
                <a:latin typeface="Arial Rounded MT Bold" panose="020F0704030504030204" pitchFamily="34" charset="0"/>
              </a:rPr>
              <a:t>H</a:t>
            </a:r>
            <a:r>
              <a:rPr sz="3200" b="1" spc="15" dirty="0">
                <a:latin typeface="Arial Rounded MT Bold" panose="020F0704030504030204" pitchFamily="34" charset="0"/>
              </a:rPr>
              <a:t>E</a:t>
            </a:r>
            <a:r>
              <a:rPr sz="3200" b="1" spc="-35" dirty="0">
                <a:latin typeface="Arial Rounded MT Bold" panose="020F0704030504030204" pitchFamily="34" charset="0"/>
              </a:rPr>
              <a:t> </a:t>
            </a:r>
            <a:r>
              <a:rPr sz="3200" b="1" spc="-20" dirty="0">
                <a:latin typeface="Arial Rounded MT Bold" panose="020F0704030504030204" pitchFamily="34" charset="0"/>
              </a:rPr>
              <a:t>E</a:t>
            </a:r>
            <a:r>
              <a:rPr sz="3200" b="1" spc="30" dirty="0">
                <a:latin typeface="Arial Rounded MT Bold" panose="020F0704030504030204" pitchFamily="34" charset="0"/>
              </a:rPr>
              <a:t>N</a:t>
            </a:r>
            <a:r>
              <a:rPr sz="3200" b="1" spc="15" dirty="0">
                <a:latin typeface="Arial Rounded MT Bold" panose="020F0704030504030204" pitchFamily="34" charset="0"/>
              </a:rPr>
              <a:t>D</a:t>
            </a:r>
            <a:r>
              <a:rPr sz="3200" b="1" spc="-45" dirty="0">
                <a:latin typeface="Arial Rounded MT Bold" panose="020F0704030504030204" pitchFamily="34" charset="0"/>
              </a:rPr>
              <a:t> </a:t>
            </a:r>
            <a:r>
              <a:rPr sz="3200" b="1" dirty="0">
                <a:latin typeface="Arial Rounded MT Bold" panose="020F0704030504030204" pitchFamily="34" charset="0"/>
              </a:rPr>
              <a:t>U</a:t>
            </a:r>
            <a:r>
              <a:rPr sz="3200" b="1" spc="10" dirty="0">
                <a:latin typeface="Arial Rounded MT Bold" panose="020F0704030504030204" pitchFamily="34" charset="0"/>
              </a:rPr>
              <a:t>S</a:t>
            </a:r>
            <a:r>
              <a:rPr sz="3200" b="1" spc="-25" dirty="0">
                <a:latin typeface="Arial Rounded MT Bold" panose="020F0704030504030204" pitchFamily="34" charset="0"/>
              </a:rPr>
              <a:t>E</a:t>
            </a:r>
            <a:r>
              <a:rPr sz="3200" b="1" spc="-10" dirty="0">
                <a:latin typeface="Arial Rounded MT Bold" panose="020F0704030504030204" pitchFamily="34" charset="0"/>
              </a:rPr>
              <a:t>R</a:t>
            </a:r>
            <a:r>
              <a:rPr sz="3200" b="1" spc="5" dirty="0">
                <a:latin typeface="Arial Rounded MT Bold" panose="020F0704030504030204" pitchFamily="34" charset="0"/>
              </a:rPr>
              <a:t>S?</a:t>
            </a: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r>
              <a:rPr lang="en-IN" sz="2400" b="1" cap="none" spc="5" dirty="0">
                <a:latin typeface="Arial Rounded MT Bold" panose="020F0704030504030204" pitchFamily="34" charset="0"/>
              </a:rPr>
              <a:t>The end users of an employee performance analysis using excel dashboard are likely to be</a:t>
            </a:r>
            <a:br>
              <a:rPr lang="en-IN" sz="2400" b="1" cap="none" spc="5" dirty="0">
                <a:latin typeface="Arial Rounded MT Bold" panose="020F0704030504030204" pitchFamily="34" charset="0"/>
              </a:rPr>
            </a:br>
            <a:br>
              <a:rPr lang="en-IN" sz="2400" b="1" cap="none" spc="5" dirty="0">
                <a:latin typeface="Arial Rounded MT Bold" panose="020F0704030504030204" pitchFamily="34" charset="0"/>
              </a:rPr>
            </a:br>
            <a:r>
              <a:rPr lang="en-IN" sz="3200" b="1" spc="5" dirty="0">
                <a:latin typeface="Arial Rounded MT Bold" panose="020F0704030504030204" pitchFamily="34" charset="0"/>
              </a:rPr>
              <a:t>1. </a:t>
            </a:r>
            <a:r>
              <a:rPr lang="en-IN" sz="3200" b="1" u="sng" spc="5" dirty="0">
                <a:latin typeface="Arial Rounded MT Bold" panose="020F0704030504030204" pitchFamily="34" charset="0"/>
              </a:rPr>
              <a:t>HR Professionals</a:t>
            </a:r>
            <a:r>
              <a:rPr lang="en-IN" sz="3200" b="1" spc="5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spc="5" dirty="0">
                <a:latin typeface="Arial Rounded MT Bold" panose="020F0704030504030204" pitchFamily="34" charset="0"/>
              </a:rPr>
              <a:t>To track employee performance, identify trends, and make data-driven decisions.</a:t>
            </a:r>
            <a:br>
              <a:rPr lang="en-IN" sz="2400" b="1" spc="5" dirty="0">
                <a:latin typeface="Arial Rounded MT Bold" panose="020F0704030504030204" pitchFamily="34" charset="0"/>
              </a:rPr>
            </a:br>
            <a:br>
              <a:rPr lang="en-IN" sz="2400" b="1" spc="5" dirty="0">
                <a:latin typeface="Arial Rounded MT Bold" panose="020F0704030504030204" pitchFamily="34" charset="0"/>
              </a:rPr>
            </a:br>
            <a:r>
              <a:rPr lang="en-IN" sz="3200" b="1" spc="5" dirty="0">
                <a:latin typeface="Arial Rounded MT Bold" panose="020F0704030504030204" pitchFamily="34" charset="0"/>
              </a:rPr>
              <a:t>2. </a:t>
            </a:r>
            <a:r>
              <a:rPr lang="en-IN" sz="3200" b="1" u="sng" spc="5" dirty="0">
                <a:latin typeface="Arial Rounded MT Bold" panose="020F0704030504030204" pitchFamily="34" charset="0"/>
              </a:rPr>
              <a:t>Managers</a:t>
            </a:r>
            <a:r>
              <a:rPr lang="en-IN" sz="3200" b="1" spc="5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spc="5" dirty="0">
                <a:latin typeface="Arial Rounded MT Bold" panose="020F0704030504030204" pitchFamily="34" charset="0"/>
              </a:rPr>
              <a:t>To evaluate team member performance, provide feedback, and set goals.</a:t>
            </a:r>
            <a:br>
              <a:rPr lang="en-IN" sz="2400" b="1" cap="none" spc="5" dirty="0">
                <a:latin typeface="Arial Rounded MT Bold" panose="020F0704030504030204" pitchFamily="34" charset="0"/>
              </a:rPr>
            </a:br>
            <a:br>
              <a:rPr lang="en-IN" sz="2400" b="1" spc="5" dirty="0">
                <a:latin typeface="Arial Rounded MT Bold" panose="020F0704030504030204" pitchFamily="34" charset="0"/>
              </a:rPr>
            </a:br>
            <a:r>
              <a:rPr lang="en-IN" sz="3200" b="1" spc="5" dirty="0">
                <a:latin typeface="Arial Rounded MT Bold" panose="020F0704030504030204" pitchFamily="34" charset="0"/>
              </a:rPr>
              <a:t>3. </a:t>
            </a:r>
            <a:r>
              <a:rPr lang="en-IN" sz="3200" b="1" u="sng" spc="5" dirty="0">
                <a:latin typeface="Arial Rounded MT Bold" panose="020F0704030504030204" pitchFamily="34" charset="0"/>
              </a:rPr>
              <a:t>Department Heads</a:t>
            </a:r>
            <a:r>
              <a:rPr lang="en-IN" sz="3200" b="1" spc="5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spc="5" dirty="0">
                <a:latin typeface="Arial Rounded MT Bold" panose="020F0704030504030204" pitchFamily="34" charset="0"/>
              </a:rPr>
              <a:t>To monitor departmental performance, identify areas for improvement, and allocate resources</a:t>
            </a:r>
            <a:r>
              <a:rPr lang="en-IN" sz="3200" b="1" cap="none" spc="5" dirty="0">
                <a:latin typeface="Arial Rounded MT Bold" panose="020F0704030504030204" pitchFamily="34" charset="0"/>
              </a:rPr>
              <a:t>.</a:t>
            </a:r>
            <a:br>
              <a:rPr lang="en-US" sz="3200" b="1" cap="none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endParaRPr sz="32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42131"/>
            <a:ext cx="12192000" cy="6722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25" dirty="0">
                <a:latin typeface="Arial Rounded MT Bold" panose="020F0704030504030204" pitchFamily="34" charset="0"/>
              </a:rPr>
              <a:t>U</a:t>
            </a:r>
            <a:r>
              <a:rPr sz="3200" b="1" dirty="0">
                <a:latin typeface="Arial Rounded MT Bold" panose="020F0704030504030204" pitchFamily="34" charset="0"/>
              </a:rPr>
              <a:t>R</a:t>
            </a:r>
            <a:r>
              <a:rPr sz="3200" b="1" spc="5" dirty="0">
                <a:latin typeface="Arial Rounded MT Bold" panose="020F0704030504030204" pitchFamily="34" charset="0"/>
              </a:rPr>
              <a:t> </a:t>
            </a:r>
            <a:r>
              <a:rPr sz="3200" b="1" spc="25" dirty="0">
                <a:latin typeface="Arial Rounded MT Bold" panose="020F0704030504030204" pitchFamily="34" charset="0"/>
              </a:rPr>
              <a:t>S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25" dirty="0">
                <a:latin typeface="Arial Rounded MT Bold" panose="020F0704030504030204" pitchFamily="34" charset="0"/>
              </a:rPr>
              <a:t>LU</a:t>
            </a:r>
            <a:r>
              <a:rPr sz="3200" b="1" spc="-35" dirty="0">
                <a:latin typeface="Arial Rounded MT Bold" panose="020F0704030504030204" pitchFamily="34" charset="0"/>
              </a:rPr>
              <a:t>T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dirty="0">
                <a:latin typeface="Arial Rounded MT Bold" panose="020F0704030504030204" pitchFamily="34" charset="0"/>
              </a:rPr>
              <a:t>N</a:t>
            </a:r>
            <a:r>
              <a:rPr sz="3200" b="1" spc="-345" dirty="0">
                <a:latin typeface="Arial Rounded MT Bold" panose="020F0704030504030204" pitchFamily="34" charset="0"/>
              </a:rPr>
              <a:t> </a:t>
            </a:r>
            <a:r>
              <a:rPr sz="3200" b="1" spc="-35" dirty="0">
                <a:latin typeface="Arial Rounded MT Bold" panose="020F0704030504030204" pitchFamily="34" charset="0"/>
              </a:rPr>
              <a:t>A</a:t>
            </a:r>
            <a:r>
              <a:rPr sz="3200" b="1" spc="-5" dirty="0">
                <a:latin typeface="Arial Rounded MT Bold" panose="020F0704030504030204" pitchFamily="34" charset="0"/>
              </a:rPr>
              <a:t>N</a:t>
            </a:r>
            <a:r>
              <a:rPr sz="3200" b="1" dirty="0">
                <a:latin typeface="Arial Rounded MT Bold" panose="020F0704030504030204" pitchFamily="34" charset="0"/>
              </a:rPr>
              <a:t>D</a:t>
            </a:r>
            <a:r>
              <a:rPr sz="3200" b="1" spc="35" dirty="0">
                <a:latin typeface="Arial Rounded MT Bold" panose="020F0704030504030204" pitchFamily="34" charset="0"/>
              </a:rPr>
              <a:t> 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-35" dirty="0">
                <a:latin typeface="Arial Rounded MT Bold" panose="020F0704030504030204" pitchFamily="34" charset="0"/>
              </a:rPr>
              <a:t>T</a:t>
            </a:r>
            <a:r>
              <a:rPr sz="3200" b="1" dirty="0">
                <a:latin typeface="Arial Rounded MT Bold" panose="020F0704030504030204" pitchFamily="34" charset="0"/>
              </a:rPr>
              <a:t>S</a:t>
            </a:r>
            <a:r>
              <a:rPr sz="3200" b="1" spc="60" dirty="0">
                <a:latin typeface="Arial Rounded MT Bold" panose="020F0704030504030204" pitchFamily="34" charset="0"/>
              </a:rPr>
              <a:t> </a:t>
            </a:r>
            <a:r>
              <a:rPr sz="3200" b="1" spc="-295" dirty="0">
                <a:latin typeface="Arial Rounded MT Bold" panose="020F0704030504030204" pitchFamily="34" charset="0"/>
              </a:rPr>
              <a:t>V</a:t>
            </a:r>
            <a:r>
              <a:rPr sz="3200" b="1" spc="-35" dirty="0">
                <a:latin typeface="Arial Rounded MT Bold" panose="020F0704030504030204" pitchFamily="34" charset="0"/>
              </a:rPr>
              <a:t>A</a:t>
            </a:r>
            <a:r>
              <a:rPr sz="3200" b="1" spc="25" dirty="0">
                <a:latin typeface="Arial Rounded MT Bold" panose="020F0704030504030204" pitchFamily="34" charset="0"/>
              </a:rPr>
              <a:t>LU</a:t>
            </a:r>
            <a:r>
              <a:rPr sz="3200" b="1" dirty="0">
                <a:latin typeface="Arial Rounded MT Bold" panose="020F0704030504030204" pitchFamily="34" charset="0"/>
              </a:rPr>
              <a:t>E</a:t>
            </a:r>
            <a:r>
              <a:rPr lang="en-US" sz="3200" b="1" spc="-65" dirty="0">
                <a:latin typeface="Arial Rounded MT Bold" panose="020F0704030504030204" pitchFamily="34" charset="0"/>
              </a:rPr>
              <a:t> </a:t>
            </a:r>
            <a:r>
              <a:rPr sz="3200" b="1" spc="-15" dirty="0">
                <a:latin typeface="Arial Rounded MT Bold" panose="020F0704030504030204" pitchFamily="34" charset="0"/>
              </a:rPr>
              <a:t>P</a:t>
            </a:r>
            <a:r>
              <a:rPr sz="3200" b="1" spc="-30" dirty="0">
                <a:latin typeface="Arial Rounded MT Bold" panose="020F0704030504030204" pitchFamily="34" charset="0"/>
              </a:rPr>
              <a:t>R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-15" dirty="0">
                <a:latin typeface="Arial Rounded MT Bold" panose="020F0704030504030204" pitchFamily="34" charset="0"/>
              </a:rPr>
              <a:t>P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25" dirty="0">
                <a:latin typeface="Arial Rounded MT Bold" panose="020F0704030504030204" pitchFamily="34" charset="0"/>
              </a:rPr>
              <a:t>S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-35" dirty="0">
                <a:latin typeface="Arial Rounded MT Bold" panose="020F0704030504030204" pitchFamily="34" charset="0"/>
              </a:rPr>
              <a:t>T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dirty="0">
                <a:latin typeface="Arial Rounded MT Bold" panose="020F0704030504030204" pitchFamily="34" charset="0"/>
              </a:rPr>
              <a:t>N</a:t>
            </a:r>
            <a:br>
              <a:rPr lang="en-US" b="1" dirty="0">
                <a:latin typeface="Arial Rounded MT Bold" panose="020F0704030504030204" pitchFamily="34" charset="0"/>
              </a:rPr>
            </a:br>
            <a:br>
              <a:rPr lang="en-US" b="1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Our employee performance analysis solution using excel provides a comprehensive and user-friendly dashboard to track, </a:t>
            </a:r>
            <a:r>
              <a:rPr lang="en-IN" sz="2400" b="1" cap="none" dirty="0" err="1">
                <a:latin typeface="Arial Rounded MT Bold" panose="020F0704030504030204" pitchFamily="34" charset="0"/>
              </a:rPr>
              <a:t>analyze</a:t>
            </a:r>
            <a:r>
              <a:rPr lang="en-IN" sz="2400" b="1" cap="none" dirty="0">
                <a:latin typeface="Arial Rounded MT Bold" panose="020F0704030504030204" pitchFamily="34" charset="0"/>
              </a:rPr>
              <a:t>, and improve employee performance. The solution includes</a:t>
            </a:r>
            <a:r>
              <a:rPr lang="en-IN" sz="3600" b="1" cap="none" dirty="0">
                <a:latin typeface="Arial Rounded MT Bold" panose="020F0704030504030204" pitchFamily="34" charset="0"/>
              </a:rPr>
              <a:t>:</a:t>
            </a:r>
            <a:br>
              <a:rPr lang="en-IN" sz="3600" b="1" cap="none" dirty="0">
                <a:latin typeface="Arial Rounded MT Bold" panose="020F0704030504030204" pitchFamily="34" charset="0"/>
              </a:rPr>
            </a:br>
            <a:r>
              <a:rPr lang="en-IN" sz="3600" b="1" dirty="0">
                <a:latin typeface="Arial Rounded MT Bold" panose="020F0704030504030204" pitchFamily="34" charset="0"/>
              </a:rPr>
              <a:t>1. </a:t>
            </a:r>
            <a:r>
              <a:rPr lang="en-IN" sz="2800" b="1" u="sng" dirty="0">
                <a:latin typeface="Arial Rounded MT Bold" panose="020F0704030504030204" pitchFamily="34" charset="0"/>
              </a:rPr>
              <a:t>Data Integration</a:t>
            </a:r>
            <a:r>
              <a:rPr lang="en-IN" sz="3600" b="1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dirty="0">
                <a:latin typeface="Arial Rounded MT Bold" panose="020F0704030504030204" pitchFamily="34" charset="0"/>
              </a:rPr>
              <a:t>Seamless integration of employee data from various sources (HRIS, payroll, performance management systems)</a:t>
            </a:r>
            <a:br>
              <a:rPr lang="en-IN" sz="2400" b="1" cap="none" dirty="0">
                <a:latin typeface="Arial Rounded MT Bold" panose="020F0704030504030204" pitchFamily="34" charset="0"/>
              </a:rPr>
            </a:br>
            <a:r>
              <a:rPr lang="en-IN" sz="3600" b="1" dirty="0">
                <a:latin typeface="Arial Rounded MT Bold" panose="020F0704030504030204" pitchFamily="34" charset="0"/>
              </a:rPr>
              <a:t>2. </a:t>
            </a:r>
            <a:r>
              <a:rPr lang="en-IN" sz="2800" b="1" u="sng" dirty="0">
                <a:latin typeface="Arial Rounded MT Bold" panose="020F0704030504030204" pitchFamily="34" charset="0"/>
              </a:rPr>
              <a:t>Customizable Dashboards</a:t>
            </a:r>
            <a:r>
              <a:rPr lang="en-IN" sz="3600" b="1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dirty="0">
                <a:latin typeface="Arial Rounded MT Bold" panose="020F0704030504030204" pitchFamily="34" charset="0"/>
              </a:rPr>
              <a:t>Tailored views for different stakeholders (HR, managers, department heads, senior leadership)</a:t>
            </a:r>
            <a:br>
              <a:rPr lang="en-IN" sz="2400" b="1" cap="none" dirty="0">
                <a:latin typeface="Arial Rounded MT Bold" panose="020F0704030504030204" pitchFamily="34" charset="0"/>
              </a:rPr>
            </a:br>
            <a:br>
              <a:rPr lang="en-IN" sz="2400" b="1" cap="none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‘</a:t>
            </a:r>
            <a:r>
              <a:rPr lang="en-IN" b="1" u="sng" cap="none" dirty="0">
                <a:latin typeface="Arial Rounded MT Bold" panose="020F0704030504030204" pitchFamily="34" charset="0"/>
              </a:rPr>
              <a:t>Value Proposition</a:t>
            </a:r>
            <a:r>
              <a:rPr lang="en-IN" sz="3200" b="1" cap="none" dirty="0">
                <a:latin typeface="Arial Rounded MT Bold" panose="020F0704030504030204" pitchFamily="34" charset="0"/>
              </a:rPr>
              <a:t>:</a:t>
            </a:r>
            <a:br>
              <a:rPr lang="en-IN" sz="3200" b="1" cap="none" dirty="0">
                <a:latin typeface="Arial Rounded MT Bold" panose="020F0704030504030204" pitchFamily="34" charset="0"/>
              </a:rPr>
            </a:br>
            <a:br>
              <a:rPr lang="en-IN" sz="3200" b="1" cap="none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Improved Productivity: Identify areas of strength and weakness, and optimize resource allocation</a:t>
            </a:r>
            <a:br>
              <a:rPr lang="en-IN" sz="2400" b="1" cap="none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 </a:t>
            </a:r>
            <a:endParaRPr sz="24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6200"/>
            <a:ext cx="9067800" cy="1456267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AF0B-7F21-BB15-55F9-CC8FF2513D41}"/>
              </a:ext>
            </a:extLst>
          </p:cNvPr>
          <p:cNvSpPr txBox="1"/>
          <p:nvPr/>
        </p:nvSpPr>
        <p:spPr>
          <a:xfrm>
            <a:off x="152400" y="1371600"/>
            <a:ext cx="12192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Arial Rounded MT Bold" panose="020F0704030504030204" pitchFamily="34" charset="0"/>
              </a:rPr>
              <a:t>DATASET NAME:</a:t>
            </a:r>
            <a:endParaRPr lang="en-IN" u="sng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IN" sz="3200" dirty="0"/>
              <a:t>Employee Performance Data</a:t>
            </a:r>
          </a:p>
          <a:p>
            <a:r>
              <a:rPr lang="en-IN" sz="4000" b="1" u="sng" dirty="0"/>
              <a:t>DESCRIPTION: 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This dataset contains employee performance data for a fictional company, including various metrics and attributes</a:t>
            </a:r>
            <a:r>
              <a:rPr lang="en-IN" dirty="0"/>
              <a:t>.</a:t>
            </a:r>
          </a:p>
          <a:p>
            <a:endParaRPr lang="en-IN" sz="2800" dirty="0"/>
          </a:p>
          <a:p>
            <a:r>
              <a:rPr lang="en-IN" sz="2800" dirty="0"/>
              <a:t>1.Employee ID (Unique identifier for each employee)</a:t>
            </a:r>
          </a:p>
          <a:p>
            <a:r>
              <a:rPr lang="en-IN" sz="2800" dirty="0"/>
              <a:t>2. Name (Employee name)</a:t>
            </a:r>
          </a:p>
          <a:p>
            <a:r>
              <a:rPr lang="en-IN" sz="2800" dirty="0"/>
              <a:t>3. Department (Employee department)</a:t>
            </a:r>
          </a:p>
          <a:p>
            <a:r>
              <a:rPr lang="en-IN" sz="2800" dirty="0"/>
              <a:t>4. Job Title (Employee job title)</a:t>
            </a:r>
          </a:p>
          <a:p>
            <a:r>
              <a:rPr lang="en-IN" sz="2800" dirty="0"/>
              <a:t>5. Hire Date (Employee hire date)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latin typeface="Arial Rounded MT Bold" panose="020F0704030504030204" pitchFamily="34" charset="0"/>
              </a:rPr>
              <a:t>THE</a:t>
            </a:r>
            <a:r>
              <a:rPr sz="4250" u="sng" spc="20" dirty="0">
                <a:latin typeface="Arial Rounded MT Bold" panose="020F0704030504030204" pitchFamily="34" charset="0"/>
              </a:rPr>
              <a:t> </a:t>
            </a:r>
            <a:r>
              <a:rPr lang="en-US" sz="4250" u="sng" spc="20" dirty="0">
                <a:latin typeface="Arial Rounded MT Bold" panose="020F0704030504030204" pitchFamily="34" charset="0"/>
              </a:rPr>
              <a:t>"</a:t>
            </a:r>
            <a:r>
              <a:rPr sz="4250" u="sng" spc="10" dirty="0">
                <a:latin typeface="Arial Rounded MT Bold" panose="020F0704030504030204" pitchFamily="34" charset="0"/>
              </a:rPr>
              <a:t>WOW</a:t>
            </a:r>
            <a:r>
              <a:rPr lang="en-US" sz="4250" u="sng" spc="10" dirty="0">
                <a:latin typeface="Arial Rounded MT Bold" panose="020F0704030504030204" pitchFamily="34" charset="0"/>
              </a:rPr>
              <a:t>"</a:t>
            </a:r>
            <a:r>
              <a:rPr sz="4250" u="sng" spc="85" dirty="0">
                <a:latin typeface="Arial Rounded MT Bold" panose="020F0704030504030204" pitchFamily="34" charset="0"/>
              </a:rPr>
              <a:t> </a:t>
            </a:r>
            <a:r>
              <a:rPr sz="4250" u="sng" spc="10" dirty="0">
                <a:latin typeface="Arial Rounded MT Bold" panose="020F0704030504030204" pitchFamily="34" charset="0"/>
              </a:rPr>
              <a:t>IN</a:t>
            </a:r>
            <a:r>
              <a:rPr sz="4250" u="sng" spc="-5" dirty="0">
                <a:latin typeface="Arial Rounded MT Bold" panose="020F0704030504030204" pitchFamily="34" charset="0"/>
              </a:rPr>
              <a:t> </a:t>
            </a:r>
            <a:r>
              <a:rPr sz="4250" u="sng" spc="15" dirty="0">
                <a:latin typeface="Arial Rounded MT Bold" panose="020F0704030504030204" pitchFamily="34" charset="0"/>
              </a:rPr>
              <a:t>OUR</a:t>
            </a:r>
            <a:r>
              <a:rPr sz="4250" u="sng" spc="-10" dirty="0">
                <a:latin typeface="Arial Rounded MT Bold" panose="020F0704030504030204" pitchFamily="34" charset="0"/>
              </a:rPr>
              <a:t> </a:t>
            </a:r>
            <a:r>
              <a:rPr sz="4250" u="sng" spc="20" dirty="0">
                <a:latin typeface="Arial Rounded MT Bold" panose="020F0704030504030204" pitchFamily="34" charset="0"/>
              </a:rPr>
              <a:t>SOLUTION</a:t>
            </a:r>
            <a:endParaRPr sz="4250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33400" y="2133600"/>
            <a:ext cx="1120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800" dirty="0">
                <a:latin typeface="Arial Rounded MT Bold" panose="020F0704030504030204" pitchFamily="34" charset="0"/>
              </a:rPr>
              <a:t>Real-Time Tracking: Real-time tracking of employee performance metrics, enabling timely interventions and coaching.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>
                <a:latin typeface="Arial Rounded MT Bold" panose="020F0704030504030204" pitchFamily="34" charset="0"/>
              </a:rPr>
              <a:t>These "wow" factors can enhance the user experience, provide deeper insights, and drive business outcomes, setting your solution apart from others in the market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282</TotalTime>
  <Words>687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Roboto</vt:lpstr>
      <vt:lpstr>Times New Roman</vt:lpstr>
      <vt:lpstr>Trebuchet MS</vt:lpstr>
      <vt:lpstr>Wingdings</vt:lpstr>
      <vt:lpstr>Celestial</vt:lpstr>
      <vt:lpstr>Employee Data Analysis using Excel  </vt:lpstr>
      <vt:lpstr>PowerPoint Presentation</vt:lpstr>
      <vt:lpstr>AGENDA</vt:lpstr>
      <vt:lpstr> PROBLEM  STATEMENT  A problem statement is a clear and concise description of a problem or opportunity that needs to be addressed. It defines the issue, goal, or objective that a project, research, or analysis aims to solve or achieve. A well-crafted problem statement.        1. Provide context and background information          2. Clarify the goals and objectives  </vt:lpstr>
      <vt:lpstr>PROJECT OVERVIEW  Title:               Employee Performance Analysis    Goals:   1.Track employee performance across various metrics   2.Identify areas of strength and weakness   3.Provide insights for performance improvement                         4.Support data - driven decision-making           </vt:lpstr>
      <vt:lpstr>WHO ARE THE END USERS?  The end users of an employee performance analysis using excel dashboard are likely to be  1. HR Professionals: To track employee performance, identify trends, and make data-driven decisions.  2. Managers: To evaluate team member performance, provide feedback, and set goals.  3. Department Heads: To monitor departmental performance, identify areas for improvement, and allocate resources.       </vt:lpstr>
      <vt:lpstr>OUR SOLUTION AND ITS VALUE PROPOSITION  Our employee performance analysis solution using excel provides a comprehensive and user-friendly dashboard to track, analyze, and improve employee performance. The solution includes: 1. Data Integration: Seamless integration of employee data from various sources (HRIS, payroll, performance management systems) 2. Customizable Dashboards: Tailored views for different stakeholders (HR, managers, department heads, senior leadership)  ‘Value Proposition:  Improved Productivity: Identify areas of strength and weakness, and optimize resource allocation  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Gayathri Arumugam</cp:lastModifiedBy>
  <cp:revision>17</cp:revision>
  <dcterms:created xsi:type="dcterms:W3CDTF">2024-03-29T15:07:22Z</dcterms:created>
  <dcterms:modified xsi:type="dcterms:W3CDTF">2024-09-10T17:04:24Z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