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7" r:id="rId1"/>
  </p:sldMasterIdLst>
  <p:notesMasterIdLst>
    <p:notesMasterId r:id="rId22"/>
  </p:notesMasterIdLst>
  <p:sldIdLst>
    <p:sldId id="277" r:id="rId2"/>
    <p:sldId id="258" r:id="rId3"/>
    <p:sldId id="259" r:id="rId4"/>
    <p:sldId id="260" r:id="rId5"/>
    <p:sldId id="261" r:id="rId6"/>
    <p:sldId id="263" r:id="rId7"/>
    <p:sldId id="264" r:id="rId8"/>
    <p:sldId id="262" r:id="rId9"/>
    <p:sldId id="265" r:id="rId10"/>
    <p:sldId id="266" r:id="rId11"/>
    <p:sldId id="268" r:id="rId12"/>
    <p:sldId id="267" r:id="rId13"/>
    <p:sldId id="269" r:id="rId14"/>
    <p:sldId id="270" r:id="rId15"/>
    <p:sldId id="271" r:id="rId16"/>
    <p:sldId id="272"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A06840-F644-4AC1-97B8-0ECD693BAC99}" type="datetimeFigureOut">
              <a:rPr lang="en-US" smtClean="0"/>
              <a:pPr/>
              <a:t>4/1/2024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BBFF3-4540-497B-9D44-236AFDF81D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18198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7011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28099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387753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715077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1366050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32591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42424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154937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FC5BC-77EE-418A-8A67-0AA7580981EC}"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37063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FC5BC-77EE-418A-8A67-0AA7580981EC}"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414951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FC5BC-77EE-418A-8A67-0AA7580981EC}"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78455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FC5BC-77EE-418A-8A67-0AA7580981EC}"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3750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FC5BC-77EE-418A-8A67-0AA7580981EC}"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315772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AFC5BC-77EE-418A-8A67-0AA7580981EC}"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84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FC5BC-77EE-418A-8A67-0AA7580981EC}"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255946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AFC5BC-77EE-418A-8A67-0AA7580981EC}" type="datetimeFigureOut">
              <a:rPr lang="en-US" smtClean="0"/>
              <a:pPr/>
              <a:t>4/1/2024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BD156EF-0618-4180-81E8-F446F50BADEA}" type="slidenum">
              <a:rPr lang="en-US" smtClean="0"/>
              <a:pPr/>
              <a:t>‹#›</a:t>
            </a:fld>
            <a:endParaRPr lang="en-US"/>
          </a:p>
        </p:txBody>
      </p:sp>
    </p:spTree>
    <p:extLst>
      <p:ext uri="{BB962C8B-B14F-4D97-AF65-F5344CB8AC3E}">
        <p14:creationId xmlns="" xmlns:p14="http://schemas.microsoft.com/office/powerpoint/2010/main" val="3321745789"/>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c/state-farm-distracted-driver-detection/dat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784976" cy="7725192"/>
          </a:xfrm>
          <a:prstGeom prst="rect">
            <a:avLst/>
          </a:prstGeom>
        </p:spPr>
        <p:txBody>
          <a:bodyPr wrap="square">
            <a:spAutoFit/>
          </a:bodyPr>
          <a:lstStyle/>
          <a:p>
            <a:pPr algn="ctr"/>
            <a:endParaRPr lang="en-IN" sz="4000" b="1" i="1" dirty="0">
              <a:latin typeface="Times New Roman" pitchFamily="18" charset="0"/>
              <a:cs typeface="Times New Roman" pitchFamily="18" charset="0"/>
            </a:endParaRPr>
          </a:p>
          <a:p>
            <a:pPr algn="ctr"/>
            <a:r>
              <a:rPr lang="en-IN" sz="4000" b="1" i="1" dirty="0">
                <a:latin typeface="Times New Roman" pitchFamily="18" charset="0"/>
                <a:cs typeface="Times New Roman" pitchFamily="18" charset="0"/>
              </a:rPr>
              <a:t>DRIVER   DISTRACTION  DETECTION   USING  CNN</a:t>
            </a:r>
          </a:p>
          <a:p>
            <a:pPr algn="ctr"/>
            <a:endParaRPr lang="en-IN" sz="4000" b="1" i="1" dirty="0">
              <a:latin typeface="Times New Roman" pitchFamily="18" charset="0"/>
              <a:cs typeface="Times New Roman" pitchFamily="18" charset="0"/>
            </a:endParaRPr>
          </a:p>
          <a:p>
            <a:pPr algn="ctr"/>
            <a:endParaRPr lang="en-IN" sz="4000" b="1" i="1" dirty="0">
              <a:latin typeface="Times New Roman" pitchFamily="18" charset="0"/>
              <a:cs typeface="Times New Roman" pitchFamily="18" charset="0"/>
            </a:endParaRPr>
          </a:p>
          <a:p>
            <a:pPr algn="r"/>
            <a:r>
              <a:rPr lang="en-IN" sz="4000" b="1" i="1" dirty="0">
                <a:latin typeface="Times New Roman" pitchFamily="18" charset="0"/>
                <a:cs typeface="Times New Roman" pitchFamily="18" charset="0"/>
              </a:rPr>
              <a:t>                   </a:t>
            </a:r>
            <a:r>
              <a:rPr lang="en-IN" sz="3200" b="1" i="1" dirty="0">
                <a:latin typeface="Times New Roman" pitchFamily="18" charset="0"/>
                <a:cs typeface="Times New Roman" pitchFamily="18" charset="0"/>
              </a:rPr>
              <a:t>CREATED  </a:t>
            </a:r>
            <a:r>
              <a:rPr lang="en-IN" sz="3200" b="1" i="1" dirty="0" smtClean="0">
                <a:latin typeface="Times New Roman" pitchFamily="18" charset="0"/>
                <a:cs typeface="Times New Roman" pitchFamily="18" charset="0"/>
              </a:rPr>
              <a:t>BY                       </a:t>
            </a:r>
            <a:endParaRPr lang="en-IN" sz="3200" b="1" i="1" dirty="0">
              <a:latin typeface="Times New Roman" pitchFamily="18" charset="0"/>
              <a:cs typeface="Times New Roman" pitchFamily="18" charset="0"/>
            </a:endParaRPr>
          </a:p>
          <a:p>
            <a:pPr algn="r"/>
            <a:endParaRPr lang="en-IN" sz="3200" b="1" i="1" dirty="0">
              <a:latin typeface="Times New Roman" pitchFamily="18" charset="0"/>
              <a:cs typeface="Times New Roman" pitchFamily="18" charset="0"/>
            </a:endParaRPr>
          </a:p>
          <a:p>
            <a:pPr algn="r"/>
            <a:r>
              <a:rPr lang="en-IN" sz="3200" b="1" i="1" dirty="0">
                <a:latin typeface="Times New Roman" pitchFamily="18" charset="0"/>
                <a:cs typeface="Times New Roman" pitchFamily="18" charset="0"/>
              </a:rPr>
              <a:t>P.PRIYADHARSHINI</a:t>
            </a:r>
          </a:p>
          <a:p>
            <a:pPr algn="r"/>
            <a:r>
              <a:rPr lang="en-IN" sz="2400" b="1" i="1" dirty="0">
                <a:latin typeface="Times New Roman" pitchFamily="18" charset="0"/>
                <a:cs typeface="Times New Roman" pitchFamily="18" charset="0"/>
              </a:rPr>
              <a:t>REG.NO: 912321104032</a:t>
            </a:r>
          </a:p>
          <a:p>
            <a:pPr algn="r"/>
            <a:r>
              <a:rPr lang="en-IN" sz="2400" b="1" i="1" dirty="0" smtClean="0">
                <a:latin typeface="Times New Roman" pitchFamily="18" charset="0"/>
                <a:cs typeface="Times New Roman" pitchFamily="18" charset="0"/>
              </a:rPr>
              <a:t>111-YEAR </a:t>
            </a:r>
            <a:r>
              <a:rPr lang="en-IN" sz="2400" b="1" i="1" dirty="0">
                <a:latin typeface="Times New Roman" pitchFamily="18" charset="0"/>
                <a:cs typeface="Times New Roman" pitchFamily="18" charset="0"/>
              </a:rPr>
              <a:t>CSE</a:t>
            </a:r>
          </a:p>
          <a:p>
            <a:pPr algn="r"/>
            <a:r>
              <a:rPr lang="en-IN" sz="2400" b="1" i="1" dirty="0">
                <a:latin typeface="Times New Roman" pitchFamily="18" charset="0"/>
                <a:cs typeface="Times New Roman" pitchFamily="18" charset="0"/>
              </a:rPr>
              <a:t>SACS MAVMM ENGINEERING COLLEG,MADURAI</a:t>
            </a:r>
          </a:p>
          <a:p>
            <a:pPr algn="r"/>
            <a:endParaRPr lang="en-IN" sz="4000" b="1" i="1" dirty="0">
              <a:latin typeface="Times New Roman" pitchFamily="18" charset="0"/>
              <a:cs typeface="Times New Roman" pitchFamily="18" charset="0"/>
            </a:endParaRPr>
          </a:p>
          <a:p>
            <a:pPr algn="r"/>
            <a:endParaRPr lang="en-IN" sz="4000" b="1" i="1" dirty="0">
              <a:latin typeface="Times New Roman" pitchFamily="18" charset="0"/>
              <a:cs typeface="Times New Roman" pitchFamily="18" charset="0"/>
            </a:endParaRPr>
          </a:p>
          <a:p>
            <a:pPr algn="r"/>
            <a:endParaRPr lang="en-US" sz="4000" b="1" i="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5416868" cy="646331"/>
          </a:xfrm>
          <a:prstGeom prst="rect">
            <a:avLst/>
          </a:prstGeom>
        </p:spPr>
        <p:txBody>
          <a:bodyPr wrap="none">
            <a:spAutoFit/>
          </a:bodyPr>
          <a:lstStyle/>
          <a:p>
            <a:r>
              <a:rPr lang="en-US" sz="3600" b="1" i="1" u="sng" dirty="0">
                <a:latin typeface="Times New Roman" pitchFamily="18" charset="0"/>
                <a:cs typeface="Times New Roman" pitchFamily="18" charset="0"/>
              </a:rPr>
              <a:t>Algorithm and deployment:</a:t>
            </a:r>
          </a:p>
        </p:txBody>
      </p:sp>
      <p:sp>
        <p:nvSpPr>
          <p:cNvPr id="3" name="Rectangle 2"/>
          <p:cNvSpPr/>
          <p:nvPr/>
        </p:nvSpPr>
        <p:spPr>
          <a:xfrm>
            <a:off x="785754" y="1142984"/>
            <a:ext cx="8358246" cy="830997"/>
          </a:xfrm>
          <a:prstGeom prst="rect">
            <a:avLst/>
          </a:prstGeom>
        </p:spPr>
        <p:txBody>
          <a:bodyPr wrap="square">
            <a:spAutoFit/>
          </a:bodyPr>
          <a:lstStyle/>
          <a:p>
            <a:pPr algn="just">
              <a:buFont typeface="Wingdings" pitchFamily="2" charset="2"/>
              <a:buChar char="§"/>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Algorithm used  Deep Learning -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a:t>
            </a:r>
          </a:p>
        </p:txBody>
      </p:sp>
      <p:sp>
        <p:nvSpPr>
          <p:cNvPr id="4" name="Rectangle 3"/>
          <p:cNvSpPr/>
          <p:nvPr/>
        </p:nvSpPr>
        <p:spPr>
          <a:xfrm>
            <a:off x="214282" y="1928802"/>
            <a:ext cx="9144000" cy="3970318"/>
          </a:xfrm>
          <a:prstGeom prst="rect">
            <a:avLst/>
          </a:prstGeom>
        </p:spPr>
        <p:txBody>
          <a:bodyPr wrap="square">
            <a:spAutoFit/>
          </a:bodyPr>
          <a:lstStyle/>
          <a:p>
            <a:pPr algn="just"/>
            <a:r>
              <a:rPr lang="en-US" sz="2800" dirty="0"/>
              <a:t>   </a:t>
            </a:r>
          </a:p>
          <a:p>
            <a:pPr algn="just"/>
            <a:r>
              <a:rPr lang="en-US" sz="2800" dirty="0"/>
              <a:t> </a:t>
            </a:r>
            <a:r>
              <a:rPr lang="en-US" sz="2800" dirty="0">
                <a:latin typeface="Times New Roman" pitchFamily="18" charset="0"/>
                <a:cs typeface="Times New Roman" pitchFamily="18" charset="0"/>
              </a:rPr>
              <a:t>Following are needed tasks for the development of the algorithm:</a:t>
            </a:r>
          </a:p>
          <a:p>
            <a:pPr algn="just"/>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step 1:</a:t>
            </a:r>
          </a:p>
          <a:p>
            <a:pPr algn="just">
              <a:buFont typeface="Wingdings" pitchFamily="2" charset="2"/>
              <a:buChar char="§"/>
            </a:pPr>
            <a:r>
              <a:rPr lang="en-US" sz="2400" dirty="0">
                <a:latin typeface="Times New Roman" pitchFamily="18" charset="0"/>
                <a:cs typeface="Times New Roman" pitchFamily="18" charset="0"/>
              </a:rPr>
              <a:t>     Download and preprocess the driver images  Build </a:t>
            </a:r>
          </a:p>
          <a:p>
            <a:pPr algn="just"/>
            <a:r>
              <a:rPr lang="en-US" sz="2400" dirty="0">
                <a:latin typeface="Times New Roman" pitchFamily="18" charset="0"/>
                <a:cs typeface="Times New Roman" pitchFamily="18" charset="0"/>
              </a:rPr>
              <a:t>  Step 2:     </a:t>
            </a:r>
          </a:p>
          <a:p>
            <a:pPr algn="just">
              <a:buFont typeface="Wingdings" pitchFamily="2" charset="2"/>
              <a:buChar char="§"/>
            </a:pPr>
            <a:r>
              <a:rPr lang="en-US" sz="2400" dirty="0">
                <a:latin typeface="Times New Roman" pitchFamily="18" charset="0"/>
                <a:cs typeface="Times New Roman" pitchFamily="18" charset="0"/>
              </a:rPr>
              <a:t>     Train the model to classify the driver images Test model</a:t>
            </a:r>
          </a:p>
          <a:p>
            <a:pPr algn="just"/>
            <a:r>
              <a:rPr lang="en-US" sz="2400" dirty="0">
                <a:latin typeface="Times New Roman" pitchFamily="18" charset="0"/>
                <a:cs typeface="Times New Roman" pitchFamily="18" charset="0"/>
              </a:rPr>
              <a:t>   Step 3:   </a:t>
            </a:r>
          </a:p>
          <a:p>
            <a:pPr algn="just">
              <a:buFont typeface="Wingdings" pitchFamily="2" charset="2"/>
              <a:buChar char="§"/>
            </a:pPr>
            <a:r>
              <a:rPr lang="en-US" sz="2400" dirty="0">
                <a:latin typeface="Times New Roman" pitchFamily="18" charset="0"/>
                <a:cs typeface="Times New Roman" pitchFamily="18" charset="0"/>
              </a:rPr>
              <a:t>       Further improve the model using different techniques</a:t>
            </a:r>
            <a:r>
              <a:rPr lang="en-US" dirty="0">
                <a:latin typeface="Times New Roman" pitchFamily="18" charset="0"/>
                <a:cs typeface="Times New Roman" pitchFamily="18" charset="0"/>
              </a:rPr>
              <a:t>.</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28604"/>
            <a:ext cx="8929718" cy="6124754"/>
          </a:xfrm>
          <a:prstGeom prst="rect">
            <a:avLst/>
          </a:prstGeom>
        </p:spPr>
        <p:txBody>
          <a:bodyPr wrap="square">
            <a:spAutoFit/>
          </a:bodyPr>
          <a:lstStyle/>
          <a:p>
            <a:pPr algn="just"/>
            <a:r>
              <a:rPr lang="en-US" sz="2400" b="1" u="sng" dirty="0">
                <a:latin typeface="Times New Roman" pitchFamily="18" charset="0"/>
                <a:cs typeface="Times New Roman" pitchFamily="18" charset="0"/>
              </a:rPr>
              <a:t>   </a:t>
            </a:r>
            <a:r>
              <a:rPr lang="en-US" sz="3200" b="1" u="sng" dirty="0">
                <a:latin typeface="Times New Roman" pitchFamily="18" charset="0"/>
                <a:cs typeface="Times New Roman" pitchFamily="18" charset="0"/>
              </a:rPr>
              <a:t>Data set State :</a:t>
            </a:r>
            <a:endParaRPr lang="en-US" sz="2400" b="1" u="sng"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Farm Distracted Driver Detection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2"/>
              </a:rPr>
              <a:t>https://www.kaggle.com/c/state-farm-distracted-driver-detection/data</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Classes Predicting the below classes based on what the driver is doing in picture :</a:t>
            </a:r>
          </a:p>
          <a:p>
            <a:pPr algn="just"/>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Safe driving</a:t>
            </a:r>
          </a:p>
          <a:p>
            <a:pPr algn="just"/>
            <a:r>
              <a:rPr lang="en-US" sz="2400" dirty="0">
                <a:latin typeface="Times New Roman" pitchFamily="18" charset="0"/>
                <a:cs typeface="Times New Roman" pitchFamily="18" charset="0"/>
              </a:rPr>
              <a:t>•Texting – right</a:t>
            </a:r>
          </a:p>
          <a:p>
            <a:pPr algn="just"/>
            <a:r>
              <a:rPr lang="en-US" sz="2400" dirty="0">
                <a:latin typeface="Times New Roman" pitchFamily="18" charset="0"/>
                <a:cs typeface="Times New Roman" pitchFamily="18" charset="0"/>
              </a:rPr>
              <a:t>• Talking on the phone – right</a:t>
            </a:r>
          </a:p>
          <a:p>
            <a:pPr algn="just"/>
            <a:r>
              <a:rPr lang="en-US" sz="2400" dirty="0">
                <a:latin typeface="Times New Roman" pitchFamily="18" charset="0"/>
                <a:cs typeface="Times New Roman" pitchFamily="18" charset="0"/>
              </a:rPr>
              <a:t>• Texting – left</a:t>
            </a:r>
          </a:p>
          <a:p>
            <a:pPr algn="just"/>
            <a:r>
              <a:rPr lang="en-US" sz="2400" dirty="0">
                <a:latin typeface="Times New Roman" pitchFamily="18" charset="0"/>
                <a:cs typeface="Times New Roman" pitchFamily="18" charset="0"/>
              </a:rPr>
              <a:t>• Talking on the phone – left</a:t>
            </a:r>
          </a:p>
          <a:p>
            <a:pPr algn="just"/>
            <a:r>
              <a:rPr lang="en-US" sz="2400" dirty="0">
                <a:latin typeface="Times New Roman" pitchFamily="18" charset="0"/>
                <a:cs typeface="Times New Roman" pitchFamily="18" charset="0"/>
              </a:rPr>
              <a:t>• Operating the radio</a:t>
            </a:r>
          </a:p>
          <a:p>
            <a:pPr algn="just"/>
            <a:r>
              <a:rPr lang="en-US" sz="2400" dirty="0">
                <a:latin typeface="Times New Roman" pitchFamily="18" charset="0"/>
                <a:cs typeface="Times New Roman" pitchFamily="18" charset="0"/>
              </a:rPr>
              <a:t>• Drinking</a:t>
            </a:r>
          </a:p>
          <a:p>
            <a:pPr algn="just"/>
            <a:r>
              <a:rPr lang="en-US" sz="2400" dirty="0">
                <a:latin typeface="Times New Roman" pitchFamily="18" charset="0"/>
                <a:cs typeface="Times New Roman" pitchFamily="18" charset="0"/>
              </a:rPr>
              <a:t>• Reaching behind• Hair and makeup• Talking to passenger</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715404" cy="2123658"/>
          </a:xfrm>
          <a:prstGeom prst="rect">
            <a:avLst/>
          </a:prstGeom>
        </p:spPr>
        <p:txBody>
          <a:bodyPr wrap="square">
            <a:spAutoFit/>
          </a:bodyPr>
          <a:lstStyle/>
          <a:p>
            <a:pPr algn="just"/>
            <a:r>
              <a:rPr lang="en-US" sz="3600" b="1" u="sng" dirty="0">
                <a:latin typeface="Times New Roman" pitchFamily="18" charset="0"/>
                <a:cs typeface="Times New Roman" pitchFamily="18" charset="0"/>
              </a:rPr>
              <a:t>Data Processing:</a:t>
            </a:r>
          </a:p>
          <a:p>
            <a:pPr algn="just"/>
            <a:r>
              <a:rPr lang="en-US" sz="2400" dirty="0">
                <a:latin typeface="Times New Roman" pitchFamily="18" charset="0"/>
                <a:cs typeface="Times New Roman" pitchFamily="18" charset="0"/>
              </a:rPr>
              <a:t>    </a:t>
            </a:r>
          </a:p>
          <a:p>
            <a:pPr algn="just">
              <a:buFont typeface="Wingdings" pitchFamily="2" charset="2"/>
              <a:buChar char="q"/>
            </a:pPr>
            <a:r>
              <a:rPr lang="en-US" sz="2400" dirty="0">
                <a:latin typeface="Times New Roman" pitchFamily="18" charset="0"/>
                <a:cs typeface="Times New Roman" pitchFamily="18" charset="0"/>
              </a:rPr>
              <a:t>        Given images are of size 640 x 480 pixels so processing is too lengthy. So convert these into size 256 x 256 pixels and save into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array.</a:t>
            </a:r>
          </a:p>
        </p:txBody>
      </p:sp>
      <p:pic>
        <p:nvPicPr>
          <p:cNvPr id="5122" name="Picture 2"/>
          <p:cNvPicPr>
            <a:picLocks noChangeAspect="1" noChangeArrowheads="1"/>
          </p:cNvPicPr>
          <p:nvPr/>
        </p:nvPicPr>
        <p:blipFill>
          <a:blip r:embed="rId2" cstate="print"/>
          <a:srcRect/>
          <a:stretch>
            <a:fillRect/>
          </a:stretch>
        </p:blipFill>
        <p:spPr bwMode="auto">
          <a:xfrm>
            <a:off x="857224" y="3000372"/>
            <a:ext cx="7358114" cy="3560391"/>
          </a:xfrm>
          <a:prstGeom prst="rect">
            <a:avLst/>
          </a:prstGeom>
          <a:noFill/>
          <a:ln w="9525">
            <a:noFill/>
            <a:miter lim="800000"/>
            <a:headEnd/>
            <a:tailEnd/>
          </a:ln>
          <a:effectLst/>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8643998" cy="6124754"/>
          </a:xfrm>
          <a:prstGeom prst="rect">
            <a:avLst/>
          </a:prstGeom>
        </p:spPr>
        <p:txBody>
          <a:bodyPr wrap="square">
            <a:spAutoFit/>
          </a:bodyPr>
          <a:lstStyle/>
          <a:p>
            <a:pPr algn="just"/>
            <a:r>
              <a:rPr lang="en-US" sz="3200" b="1" u="sng" dirty="0">
                <a:latin typeface="Times New Roman" pitchFamily="18" charset="0"/>
                <a:cs typeface="Times New Roman" pitchFamily="18" charset="0"/>
              </a:rPr>
              <a:t>Implementation:</a:t>
            </a:r>
          </a:p>
          <a:p>
            <a:pPr algn="just"/>
            <a:r>
              <a:rPr lang="en-US" sz="2400" dirty="0">
                <a:latin typeface="Times New Roman" pitchFamily="18" charset="0"/>
                <a:cs typeface="Times New Roman" pitchFamily="18" charset="0"/>
              </a:rPr>
              <a:t>    </a:t>
            </a:r>
          </a:p>
          <a:p>
            <a:pPr algn="just">
              <a:buFont typeface="Wingdings" pitchFamily="2" charset="2"/>
              <a:buChar char="v"/>
            </a:pPr>
            <a:r>
              <a:rPr lang="en-US" sz="2400" dirty="0">
                <a:latin typeface="Times New Roman" pitchFamily="18" charset="0"/>
                <a:cs typeface="Times New Roman" pitchFamily="18" charset="0"/>
              </a:rPr>
              <a:t>  A standard CNN architecture was initially created and trained. We have created 4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layers with 4 max pooling layers in between. </a:t>
            </a:r>
            <a:endParaRPr lang="en-US" sz="2400" dirty="0" smtClean="0">
              <a:latin typeface="Times New Roman" pitchFamily="18" charset="0"/>
              <a:cs typeface="Times New Roman" pitchFamily="18" charset="0"/>
            </a:endParaRP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Filters </a:t>
            </a:r>
            <a:r>
              <a:rPr lang="en-US" sz="2400" dirty="0">
                <a:latin typeface="Times New Roman" pitchFamily="18" charset="0"/>
                <a:cs typeface="Times New Roman" pitchFamily="18" charset="0"/>
              </a:rPr>
              <a:t>were increased from 64 to 512 in each of the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layers.</a:t>
            </a:r>
          </a:p>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  Also dropout was used along with flattening layer before using the fully connected layer. </a:t>
            </a:r>
            <a:endParaRPr lang="en-US" sz="2400" dirty="0" smtClean="0">
              <a:latin typeface="Times New Roman" pitchFamily="18" charset="0"/>
              <a:cs typeface="Times New Roman" pitchFamily="18" charset="0"/>
            </a:endParaRP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Altogether </a:t>
            </a:r>
            <a:r>
              <a:rPr lang="en-US" sz="2400" dirty="0">
                <a:latin typeface="Times New Roman" pitchFamily="18" charset="0"/>
                <a:cs typeface="Times New Roman" pitchFamily="18" charset="0"/>
              </a:rPr>
              <a:t>the CNN has 2 fully connected layers. Number of nodes in the last fully connected layer were setup as 10 along with </a:t>
            </a: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activation function. </a:t>
            </a:r>
          </a:p>
          <a:p>
            <a:pPr algn="just"/>
            <a:endParaRPr lang="en-US" sz="2400" dirty="0">
              <a:latin typeface="Times New Roman" pitchFamily="18" charset="0"/>
              <a:cs typeface="Times New Roman" pitchFamily="18"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85794"/>
            <a:ext cx="8572560" cy="5570756"/>
          </a:xfrm>
          <a:prstGeom prst="rect">
            <a:avLst/>
          </a:prstGeom>
        </p:spPr>
        <p:txBody>
          <a:bodyPr wrap="square">
            <a:spAutoFit/>
          </a:bodyPr>
          <a:lstStyle/>
          <a:p>
            <a:pPr algn="just"/>
            <a:r>
              <a:rPr lang="en-US" sz="3200" b="1" u="sng" dirty="0">
                <a:latin typeface="Times New Roman" pitchFamily="18" charset="0"/>
                <a:cs typeface="Times New Roman" pitchFamily="18" charset="0"/>
              </a:rPr>
              <a:t>CNN Model</a:t>
            </a:r>
          </a:p>
          <a:p>
            <a:pPr algn="just"/>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Input Layer : </a:t>
            </a:r>
            <a:r>
              <a:rPr lang="en-US" sz="2400" dirty="0">
                <a:latin typeface="Times New Roman" pitchFamily="18" charset="0"/>
                <a:cs typeface="Times New Roman" pitchFamily="18" charset="0"/>
              </a:rPr>
              <a:t>256 x 256 pixels images ( Color Images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Layer : 5 different layers of different filter size with activation function “</a:t>
            </a:r>
            <a:r>
              <a:rPr lang="en-US" sz="2400" dirty="0" err="1">
                <a:latin typeface="Times New Roman" pitchFamily="18" charset="0"/>
                <a:cs typeface="Times New Roman" pitchFamily="18" charset="0"/>
              </a:rPr>
              <a:t>relu”Pooling</a:t>
            </a:r>
            <a:r>
              <a:rPr lang="en-US" sz="2400" dirty="0">
                <a:latin typeface="Times New Roman" pitchFamily="18" charset="0"/>
                <a:cs typeface="Times New Roman" pitchFamily="18" charset="0"/>
              </a:rPr>
              <a:t> : Max </a:t>
            </a:r>
            <a:r>
              <a:rPr lang="en-US" sz="2400" dirty="0" err="1">
                <a:latin typeface="Times New Roman" pitchFamily="18" charset="0"/>
                <a:cs typeface="Times New Roman" pitchFamily="18" charset="0"/>
              </a:rPr>
              <a:t>PoolingFully</a:t>
            </a:r>
            <a:r>
              <a:rPr lang="en-US" sz="2400" dirty="0">
                <a:latin typeface="Times New Roman" pitchFamily="18" charset="0"/>
                <a:cs typeface="Times New Roman" pitchFamily="18" charset="0"/>
              </a:rPr>
              <a:t> </a:t>
            </a:r>
          </a:p>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Connected Layer : </a:t>
            </a:r>
            <a:r>
              <a:rPr lang="en-US" sz="2400" dirty="0">
                <a:latin typeface="Times New Roman" pitchFamily="18" charset="0"/>
                <a:cs typeface="Times New Roman" pitchFamily="18" charset="0"/>
              </a:rPr>
              <a:t>2 layers with activation function “</a:t>
            </a:r>
            <a:r>
              <a:rPr lang="en-US" sz="2400" dirty="0" err="1">
                <a:latin typeface="Times New Roman" pitchFamily="18" charset="0"/>
                <a:cs typeface="Times New Roman" pitchFamily="18" charset="0"/>
              </a:rPr>
              <a:t>relu</a:t>
            </a:r>
            <a:r>
              <a:rPr lang="en-US" sz="2400" dirty="0">
                <a:latin typeface="Times New Roman" pitchFamily="18" charset="0"/>
                <a:cs typeface="Times New Roman" pitchFamily="18" charset="0"/>
              </a:rPr>
              <a:t>” (1024 and 512 neurons)Output Layer: fully connected layer with </a:t>
            </a: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activation </a:t>
            </a:r>
            <a:endParaRPr lang="en-US" sz="2400" dirty="0" smtClean="0">
              <a:latin typeface="Times New Roman" pitchFamily="18" charset="0"/>
              <a:cs typeface="Times New Roman" pitchFamily="18" charset="0"/>
            </a:endParaRP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800" dirty="0" err="1" smtClean="0">
                <a:latin typeface="Times New Roman" pitchFamily="18" charset="0"/>
                <a:cs typeface="Times New Roman" pitchFamily="18" charset="0"/>
              </a:rPr>
              <a:t>functionDropout</a:t>
            </a:r>
            <a:r>
              <a:rPr lang="en-US" sz="2800" dirty="0">
                <a:latin typeface="Times New Roman" pitchFamily="18" charset="0"/>
                <a:cs typeface="Times New Roman" pitchFamily="18" charset="0"/>
              </a:rPr>
              <a:t>:</a:t>
            </a:r>
            <a:r>
              <a:rPr lang="en-US" sz="2400" dirty="0">
                <a:latin typeface="Times New Roman" pitchFamily="18" charset="0"/>
                <a:cs typeface="Times New Roman" pitchFamily="18" charset="0"/>
              </a:rPr>
              <a:t> 60 % dropout is </a:t>
            </a:r>
            <a:r>
              <a:rPr lang="en-US" sz="2400" dirty="0" err="1">
                <a:latin typeface="Times New Roman" pitchFamily="18" charset="0"/>
                <a:cs typeface="Times New Roman" pitchFamily="18" charset="0"/>
              </a:rPr>
              <a:t>usedOptimizer</a:t>
            </a:r>
            <a:r>
              <a:rPr lang="en-US" sz="2400" dirty="0">
                <a:latin typeface="Times New Roman" pitchFamily="18" charset="0"/>
                <a:cs typeface="Times New Roman" pitchFamily="18" charset="0"/>
              </a:rPr>
              <a:t> : Adam </a:t>
            </a:r>
            <a:r>
              <a:rPr lang="en-US" sz="2400" dirty="0" err="1">
                <a:latin typeface="Times New Roman" pitchFamily="18" charset="0"/>
                <a:cs typeface="Times New Roman" pitchFamily="18" charset="0"/>
              </a:rPr>
              <a:t>OptimizerLoss</a:t>
            </a:r>
            <a:r>
              <a:rPr lang="en-US" sz="2400" dirty="0">
                <a:latin typeface="Times New Roman" pitchFamily="18" charset="0"/>
                <a:cs typeface="Times New Roman" pitchFamily="18" charset="0"/>
              </a:rPr>
              <a:t> Function : Log loss = − ( y log (p) + (1 − y) log (1−p) )</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42910" y="1071546"/>
            <a:ext cx="7975259" cy="5429288"/>
          </a:xfrm>
          <a:prstGeom prst="rect">
            <a:avLst/>
          </a:prstGeom>
          <a:noFill/>
          <a:ln w="9525">
            <a:noFill/>
            <a:miter lim="800000"/>
            <a:headEnd/>
            <a:tailEnd/>
          </a:ln>
          <a:effectLst/>
        </p:spPr>
      </p:pic>
      <p:sp>
        <p:nvSpPr>
          <p:cNvPr id="3" name="Rectangle 2"/>
          <p:cNvSpPr/>
          <p:nvPr/>
        </p:nvSpPr>
        <p:spPr>
          <a:xfrm>
            <a:off x="2214546" y="285728"/>
            <a:ext cx="3281668" cy="461665"/>
          </a:xfrm>
          <a:prstGeom prst="rect">
            <a:avLst/>
          </a:prstGeom>
        </p:spPr>
        <p:txBody>
          <a:bodyPr wrap="none">
            <a:spAutoFit/>
          </a:bodyPr>
          <a:lstStyle/>
          <a:p>
            <a:r>
              <a:rPr lang="en-IN" sz="2400" b="1" u="sng" dirty="0"/>
              <a:t>CNN Model  OUTPUT</a:t>
            </a:r>
            <a:endParaRPr lang="en-US" sz="2400" b="1" u="sng" dirty="0"/>
          </a:p>
        </p:txBody>
      </p:sp>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143248"/>
            <a:ext cx="8215338" cy="461665"/>
          </a:xfrm>
          <a:prstGeom prst="rect">
            <a:avLst/>
          </a:prstGeom>
        </p:spPr>
        <p:txBody>
          <a:bodyPr wrap="square">
            <a:spAutoFit/>
          </a:bodyPr>
          <a:lstStyle/>
          <a:p>
            <a:r>
              <a:rPr lang="en-US" sz="2400" dirty="0">
                <a:latin typeface="Times New Roman" pitchFamily="18" charset="0"/>
                <a:cs typeface="Times New Roman" pitchFamily="18" charset="0"/>
              </a:rPr>
              <a:t>Output the class of the corresponding image</a:t>
            </a:r>
          </a:p>
        </p:txBody>
      </p:sp>
      <p:pic>
        <p:nvPicPr>
          <p:cNvPr id="7170" name="Picture 2"/>
          <p:cNvPicPr>
            <a:picLocks noChangeAspect="1" noChangeArrowheads="1"/>
          </p:cNvPicPr>
          <p:nvPr/>
        </p:nvPicPr>
        <p:blipFill>
          <a:blip r:embed="rId2" cstate="print"/>
          <a:srcRect/>
          <a:stretch>
            <a:fillRect/>
          </a:stretch>
        </p:blipFill>
        <p:spPr bwMode="auto">
          <a:xfrm>
            <a:off x="1285852" y="3929066"/>
            <a:ext cx="6643734" cy="2071702"/>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571472" y="428604"/>
            <a:ext cx="7572428" cy="2371727"/>
          </a:xfrm>
          <a:prstGeom prst="rect">
            <a:avLst/>
          </a:prstGeom>
          <a:noFill/>
          <a:ln w="9525">
            <a:noFill/>
            <a:miter lim="800000"/>
            <a:headEnd/>
            <a:tailEnd/>
          </a:ln>
          <a:effec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00042"/>
            <a:ext cx="8501122" cy="2308324"/>
          </a:xfrm>
          <a:prstGeom prst="rect">
            <a:avLst/>
          </a:prstGeom>
        </p:spPr>
        <p:txBody>
          <a:bodyPr wrap="square">
            <a:spAutoFit/>
          </a:bodyPr>
          <a:lstStyle/>
          <a:p>
            <a:pPr algn="just"/>
            <a:r>
              <a:rPr lang="en-US" sz="2400" b="1" u="sng" dirty="0">
                <a:latin typeface="Times New Roman" pitchFamily="18" charset="0"/>
                <a:cs typeface="Times New Roman" pitchFamily="18" charset="0"/>
              </a:rPr>
              <a:t>The </a:t>
            </a:r>
            <a:r>
              <a:rPr lang="en-US" sz="2400" b="1" u="sng" dirty="0" err="1">
                <a:latin typeface="Times New Roman" pitchFamily="18" charset="0"/>
                <a:cs typeface="Times New Roman" pitchFamily="18" charset="0"/>
              </a:rPr>
              <a:t>Convolutional</a:t>
            </a:r>
            <a:r>
              <a:rPr lang="en-US" sz="2400" b="1" u="sng" dirty="0">
                <a:latin typeface="Times New Roman" pitchFamily="18" charset="0"/>
                <a:cs typeface="Times New Roman" pitchFamily="18" charset="0"/>
              </a:rPr>
              <a:t> Neural Network </a:t>
            </a:r>
            <a:r>
              <a:rPr lang="en-US" sz="2400" dirty="0">
                <a:latin typeface="Times New Roman" pitchFamily="18" charset="0"/>
                <a:cs typeface="Times New Roman" pitchFamily="18" charset="0"/>
              </a:rPr>
              <a:t>provides great accuracy in identifying the images however the human actions take more than a single frame to happen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the implementation if out of every 10 frames more than 4 frames are showing positive distraction then an alert is generated.</a:t>
            </a:r>
          </a:p>
        </p:txBody>
      </p:sp>
      <p:pic>
        <p:nvPicPr>
          <p:cNvPr id="8194" name="Picture 2"/>
          <p:cNvPicPr>
            <a:picLocks noChangeAspect="1" noChangeArrowheads="1"/>
          </p:cNvPicPr>
          <p:nvPr/>
        </p:nvPicPr>
        <p:blipFill>
          <a:blip r:embed="rId2" cstate="print"/>
          <a:srcRect/>
          <a:stretch>
            <a:fillRect/>
          </a:stretch>
        </p:blipFill>
        <p:spPr bwMode="auto">
          <a:xfrm>
            <a:off x="611560" y="3356992"/>
            <a:ext cx="6809378" cy="2072722"/>
          </a:xfrm>
          <a:prstGeom prst="rect">
            <a:avLst/>
          </a:prstGeom>
          <a:noFill/>
          <a:ln w="9525">
            <a:noFill/>
            <a:miter lim="800000"/>
            <a:headEnd/>
            <a:tailEnd/>
          </a:ln>
          <a:effec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7643866" cy="2123658"/>
          </a:xfrm>
          <a:prstGeom prst="rect">
            <a:avLst/>
          </a:prstGeom>
        </p:spPr>
        <p:txBody>
          <a:bodyPr wrap="square">
            <a:spAutoFit/>
          </a:bodyPr>
          <a:lstStyle/>
          <a:p>
            <a:pPr algn="just"/>
            <a:r>
              <a:rPr lang="en-US" sz="3600" b="1" u="sng" dirty="0">
                <a:latin typeface="Times New Roman" pitchFamily="18" charset="0"/>
                <a:cs typeface="Times New Roman" pitchFamily="18" charset="0"/>
              </a:rPr>
              <a:t>Result:</a:t>
            </a:r>
          </a:p>
          <a:p>
            <a:pPr algn="just"/>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Training Accuracy: 98.37%Loss: 6.01%</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Validation Accuracy: 97.8%.Validation Loss: 9.96%  </a:t>
            </a:r>
          </a:p>
        </p:txBody>
      </p:sp>
      <p:pic>
        <p:nvPicPr>
          <p:cNvPr id="9218" name="Picture 2"/>
          <p:cNvPicPr>
            <a:picLocks noChangeAspect="1" noChangeArrowheads="1"/>
          </p:cNvPicPr>
          <p:nvPr/>
        </p:nvPicPr>
        <p:blipFill>
          <a:blip r:embed="rId2" cstate="print"/>
          <a:srcRect/>
          <a:stretch>
            <a:fillRect/>
          </a:stretch>
        </p:blipFill>
        <p:spPr bwMode="auto">
          <a:xfrm>
            <a:off x="714348" y="2857496"/>
            <a:ext cx="3643338" cy="3309934"/>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4929190" y="2786058"/>
            <a:ext cx="3714776" cy="3214710"/>
          </a:xfrm>
          <a:prstGeom prst="rect">
            <a:avLst/>
          </a:prstGeom>
          <a:noFill/>
          <a:ln w="9525">
            <a:noFill/>
            <a:miter lim="800000"/>
            <a:headEnd/>
            <a:tailEnd/>
          </a:ln>
          <a:effectLst/>
        </p:spPr>
      </p:pic>
    </p:spTree>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8429684" cy="3970318"/>
          </a:xfrm>
          <a:prstGeom prst="rect">
            <a:avLst/>
          </a:prstGeom>
        </p:spPr>
        <p:txBody>
          <a:bodyPr wrap="square">
            <a:spAutoFit/>
          </a:bodyPr>
          <a:lstStyle/>
          <a:p>
            <a:pPr algn="just"/>
            <a:r>
              <a:rPr lang="en-US" sz="3600" b="1" u="sng" dirty="0">
                <a:latin typeface="Times New Roman" pitchFamily="18" charset="0"/>
                <a:cs typeface="Times New Roman" pitchFamily="18" charset="0"/>
              </a:rPr>
              <a:t>Conclusion:</a:t>
            </a:r>
          </a:p>
          <a:p>
            <a:pPr algn="just"/>
            <a:r>
              <a:rPr lang="en-US" sz="2400" dirty="0">
                <a:latin typeface="Times New Roman" pitchFamily="18" charset="0"/>
                <a:cs typeface="Times New Roman" pitchFamily="18" charset="0"/>
              </a:rPr>
              <a:t>    </a:t>
            </a:r>
          </a:p>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     The driver distraction detection project has successfully addressed the critical issue of identifying and mitigating driver distractions to enhance road safety. it promotes safer driving behavior and reduces the risk of accidents. </a:t>
            </a:r>
          </a:p>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endParaRPr lang="en-US" sz="2400" dirty="0">
              <a:latin typeface="Times New Roman" pitchFamily="18" charset="0"/>
              <a:cs typeface="Times New Roman" pitchFamily="18" charset="0"/>
            </a:endParaRPr>
          </a:p>
        </p:txBody>
      </p:sp>
      <p:sp>
        <p:nvSpPr>
          <p:cNvPr id="3" name="Rectangle 2"/>
          <p:cNvSpPr/>
          <p:nvPr/>
        </p:nvSpPr>
        <p:spPr>
          <a:xfrm>
            <a:off x="323528" y="4149080"/>
            <a:ext cx="8352928" cy="2000548"/>
          </a:xfrm>
          <a:prstGeom prst="rect">
            <a:avLst/>
          </a:prstGeom>
        </p:spPr>
        <p:txBody>
          <a:bodyPr wrap="square">
            <a:spAutoFit/>
          </a:bodyPr>
          <a:lstStyle/>
          <a:p>
            <a:r>
              <a:rPr lang="en-US" sz="4000" u="sng" dirty="0" smtClean="0">
                <a:latin typeface="Times New Roman" pitchFamily="18" charset="0"/>
                <a:cs typeface="Times New Roman" pitchFamily="18" charset="0"/>
              </a:rPr>
              <a:t>Reference:</a:t>
            </a:r>
          </a:p>
          <a:p>
            <a:r>
              <a:rPr lang="en-US" sz="2800" dirty="0" smtClean="0"/>
              <a:t>          </a:t>
            </a:r>
          </a:p>
          <a:p>
            <a:pPr>
              <a:buFont typeface="Wingdings" pitchFamily="2" charset="2"/>
              <a:buChar char="v"/>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https</a:t>
            </a:r>
            <a:r>
              <a:rPr lang="en-US" sz="2800" dirty="0" smtClean="0">
                <a:latin typeface="Times New Roman" pitchFamily="18" charset="0"/>
                <a:cs typeface="Times New Roman" pitchFamily="18" charset="0"/>
              </a:rPr>
              <a:t>://www.kaggle.com/c/state-farm-distracted-driver-detection</a:t>
            </a:r>
            <a:r>
              <a:rPr lang="en-US" sz="2800" dirty="0" smtClean="0"/>
              <a:t>.</a:t>
            </a:r>
            <a:endParaRPr lang="en-US" sz="28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0"/>
            <a:ext cx="7715304" cy="5632311"/>
          </a:xfrm>
          <a:prstGeom prst="rect">
            <a:avLst/>
          </a:prstGeom>
        </p:spPr>
        <p:txBody>
          <a:bodyPr wrap="square">
            <a:spAutoFit/>
          </a:bodyPr>
          <a:lstStyle/>
          <a:p>
            <a:endParaRPr lang="en-US" sz="2800" dirty="0"/>
          </a:p>
          <a:p>
            <a:endParaRPr lang="en-US" sz="3600" dirty="0"/>
          </a:p>
          <a:p>
            <a:r>
              <a:rPr lang="en-IN" sz="4000" b="1" i="1" dirty="0">
                <a:latin typeface="Times New Roman" pitchFamily="18" charset="0"/>
                <a:cs typeface="Times New Roman" pitchFamily="18" charset="0"/>
              </a:rPr>
              <a:t>        </a:t>
            </a:r>
            <a:r>
              <a:rPr lang="en-US" sz="4400" b="1" i="1" dirty="0">
                <a:latin typeface="Times New Roman" pitchFamily="18" charset="0"/>
                <a:cs typeface="Times New Roman" pitchFamily="18" charset="0"/>
              </a:rPr>
              <a:t>Project outline:</a:t>
            </a:r>
            <a:endParaRPr lang="en-US" sz="4000" b="1" i="1" dirty="0">
              <a:latin typeface="Times New Roman" pitchFamily="18" charset="0"/>
              <a:cs typeface="Times New Roman" pitchFamily="18" charset="0"/>
            </a:endParaRPr>
          </a:p>
          <a:p>
            <a:r>
              <a:rPr lang="en-US" sz="3600" dirty="0">
                <a:latin typeface="Times New Roman" pitchFamily="18" charset="0"/>
                <a:cs typeface="Times New Roman" pitchFamily="18" charset="0"/>
              </a:rPr>
              <a:t> </a:t>
            </a:r>
          </a:p>
          <a:p>
            <a:r>
              <a:rPr lang="en-US" sz="3600" dirty="0">
                <a:latin typeface="Times New Roman" pitchFamily="18" charset="0"/>
                <a:cs typeface="Times New Roman" pitchFamily="18" charset="0"/>
              </a:rPr>
              <a:t>  Problem statement</a:t>
            </a:r>
          </a:p>
          <a:p>
            <a:r>
              <a:rPr lang="en-US" sz="3600" dirty="0">
                <a:latin typeface="Times New Roman" pitchFamily="18" charset="0"/>
                <a:cs typeface="Times New Roman" pitchFamily="18" charset="0"/>
              </a:rPr>
              <a:t>  Proposed system/solution </a:t>
            </a:r>
          </a:p>
          <a:p>
            <a:r>
              <a:rPr lang="en-US" sz="3600" dirty="0">
                <a:latin typeface="Times New Roman" pitchFamily="18" charset="0"/>
                <a:cs typeface="Times New Roman" pitchFamily="18" charset="0"/>
              </a:rPr>
              <a:t>  System development approach </a:t>
            </a:r>
          </a:p>
          <a:p>
            <a:r>
              <a:rPr lang="en-US" sz="3600" dirty="0">
                <a:latin typeface="Times New Roman" pitchFamily="18" charset="0"/>
                <a:cs typeface="Times New Roman" pitchFamily="18" charset="0"/>
              </a:rPr>
              <a:t>  Algorithm and deployment</a:t>
            </a:r>
          </a:p>
          <a:p>
            <a:r>
              <a:rPr lang="en-US" sz="3600" dirty="0">
                <a:latin typeface="Times New Roman" pitchFamily="18" charset="0"/>
                <a:cs typeface="Times New Roman" pitchFamily="18" charset="0"/>
              </a:rPr>
              <a:t>  Result</a:t>
            </a:r>
          </a:p>
          <a:p>
            <a:r>
              <a:rPr lang="en-US" sz="3600" dirty="0">
                <a:latin typeface="Times New Roman" pitchFamily="18" charset="0"/>
                <a:cs typeface="Times New Roman" pitchFamily="18" charset="0"/>
              </a:rPr>
              <a:t>  conclusion</a:t>
            </a:r>
          </a:p>
        </p:txBody>
      </p:sp>
      <p:graphicFrame>
        <p:nvGraphicFramePr>
          <p:cNvPr id="3" name="Table 2"/>
          <p:cNvGraphicFramePr>
            <a:graphicFrameLocks noGrp="1"/>
          </p:cNvGraphicFramePr>
          <p:nvPr/>
        </p:nvGraphicFramePr>
        <p:xfrm>
          <a:off x="309489" y="1997612"/>
          <a:ext cx="8398413" cy="3770142"/>
        </p:xfrm>
        <a:graphic>
          <a:graphicData uri="http://schemas.openxmlformats.org/drawingml/2006/table">
            <a:tbl>
              <a:tblPr/>
              <a:tblGrid>
                <a:gridCol w="8398413">
                  <a:extLst>
                    <a:ext uri="{9D8B030D-6E8A-4147-A177-3AD203B41FA5}">
                      <a16:colId xmlns="" xmlns:a16="http://schemas.microsoft.com/office/drawing/2014/main" val="20000"/>
                    </a:ext>
                  </a:extLst>
                </a:gridCol>
              </a:tblGrid>
              <a:tr h="377014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0000"/>
                  </a:ext>
                </a:extLst>
              </a:tr>
            </a:tbl>
          </a:graphicData>
        </a:graphic>
      </p:graphicFrame>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76388" y="1257300"/>
            <a:ext cx="5991225" cy="4343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2"/>
            <a:ext cx="5715008" cy="4955203"/>
          </a:xfrm>
          <a:prstGeom prst="rect">
            <a:avLst/>
          </a:prstGeom>
        </p:spPr>
        <p:txBody>
          <a:bodyPr wrap="square">
            <a:spAutoFit/>
          </a:bodyPr>
          <a:lstStyle/>
          <a:p>
            <a:r>
              <a:rPr lang="en-US" sz="3600" b="1" i="1" u="sng" dirty="0">
                <a:latin typeface="Times New Roman" pitchFamily="18" charset="0"/>
                <a:cs typeface="Times New Roman" pitchFamily="18" charset="0"/>
              </a:rPr>
              <a:t>Problem Statement</a:t>
            </a:r>
          </a:p>
          <a:p>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In this project, I have created and refined machine learning models to detect what the driver is doing in a car given driver images. </a:t>
            </a:r>
            <a:endParaRPr lang="en-US" sz="2800" dirty="0" smtClean="0">
              <a:latin typeface="Times New Roman" pitchFamily="18" charset="0"/>
              <a:cs typeface="Times New Roman" pitchFamily="18" charset="0"/>
            </a:endParaRPr>
          </a:p>
          <a:p>
            <a:pPr algn="just">
              <a:buFont typeface="Wingdings" pitchFamily="2" charset="2"/>
              <a:buChar char="v"/>
            </a:pPr>
            <a:endParaRPr lang="en-US" sz="2800" dirty="0" smtClean="0">
              <a:latin typeface="Times New Roman" pitchFamily="18" charset="0"/>
              <a:cs typeface="Times New Roman" pitchFamily="18" charset="0"/>
            </a:endParaRPr>
          </a:p>
          <a:p>
            <a:pPr algn="just">
              <a:buFont typeface="Wingdings" pitchFamily="2" charset="2"/>
              <a:buChar char="v"/>
            </a:pP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is done by predicting the likelihood of what the driver is doing in each picture. </a:t>
            </a:r>
          </a:p>
        </p:txBody>
      </p:sp>
      <p:pic>
        <p:nvPicPr>
          <p:cNvPr id="1026" name="Picture 2"/>
          <p:cNvPicPr>
            <a:picLocks noChangeAspect="1" noChangeArrowheads="1"/>
          </p:cNvPicPr>
          <p:nvPr/>
        </p:nvPicPr>
        <p:blipFill>
          <a:blip r:embed="rId2" cstate="print"/>
          <a:srcRect/>
          <a:stretch>
            <a:fillRect/>
          </a:stretch>
        </p:blipFill>
        <p:spPr bwMode="auto">
          <a:xfrm>
            <a:off x="6000760" y="214290"/>
            <a:ext cx="3143240" cy="6357966"/>
          </a:xfrm>
          <a:prstGeom prst="rect">
            <a:avLst/>
          </a:prstGeom>
          <a:noFill/>
          <a:ln w="9525">
            <a:noFill/>
            <a:miter lim="800000"/>
            <a:headEnd/>
            <a:tailEnd/>
          </a:ln>
          <a:effectLst/>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5109091" cy="646331"/>
          </a:xfrm>
          <a:prstGeom prst="rect">
            <a:avLst/>
          </a:prstGeom>
        </p:spPr>
        <p:txBody>
          <a:bodyPr wrap="none">
            <a:spAutoFit/>
          </a:bodyPr>
          <a:lstStyle/>
          <a:p>
            <a:r>
              <a:rPr lang="en-US" sz="3600" b="1" i="1" u="sng" dirty="0">
                <a:latin typeface="Times New Roman" pitchFamily="18" charset="0"/>
                <a:cs typeface="Times New Roman" pitchFamily="18" charset="0"/>
              </a:rPr>
              <a:t>Proposed system/solution </a:t>
            </a:r>
          </a:p>
        </p:txBody>
      </p:sp>
      <p:sp>
        <p:nvSpPr>
          <p:cNvPr id="3" name="Rectangle 2"/>
          <p:cNvSpPr/>
          <p:nvPr/>
        </p:nvSpPr>
        <p:spPr>
          <a:xfrm>
            <a:off x="285720" y="571480"/>
            <a:ext cx="8572560" cy="2246769"/>
          </a:xfrm>
          <a:prstGeom prst="rect">
            <a:avLst/>
          </a:prstGeom>
        </p:spPr>
        <p:txBody>
          <a:bodyPr wrap="square">
            <a:spAutoFit/>
          </a:bodyPr>
          <a:lstStyle/>
          <a:p>
            <a:r>
              <a:rPr lang="en-US" sz="2800" dirty="0"/>
              <a:t>      </a:t>
            </a:r>
          </a:p>
          <a:p>
            <a:endParaRPr lang="en-US" sz="2800" dirty="0"/>
          </a:p>
          <a:p>
            <a:pPr algn="just">
              <a:buFont typeface="Wingdings" pitchFamily="2" charset="2"/>
              <a:buChar char="v"/>
            </a:pPr>
            <a:r>
              <a:rPr lang="en-US" sz="2800" dirty="0" smtClean="0"/>
              <a:t>   </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Rectangle 3"/>
          <p:cNvSpPr/>
          <p:nvPr/>
        </p:nvSpPr>
        <p:spPr>
          <a:xfrm>
            <a:off x="899592" y="1556792"/>
            <a:ext cx="7416824" cy="2123658"/>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Propose a </a:t>
            </a:r>
            <a:r>
              <a:rPr lang="en-US" sz="2800" dirty="0" err="1" smtClean="0">
                <a:latin typeface="Times New Roman" pitchFamily="18" charset="0"/>
                <a:cs typeface="Times New Roman" pitchFamily="18" charset="0"/>
              </a:rPr>
              <a:t>convolutional</a:t>
            </a:r>
            <a:r>
              <a:rPr lang="en-US" sz="2800" dirty="0" smtClean="0">
                <a:latin typeface="Times New Roman" pitchFamily="18" charset="0"/>
                <a:cs typeface="Times New Roman" pitchFamily="18" charset="0"/>
              </a:rPr>
              <a:t> Neural network-based (CNN) based driver distraction detection model that uses various architectures like Resnet50, MobileNetV2 along with transfer learning</a:t>
            </a:r>
            <a:r>
              <a:rPr lang="en-US" sz="2000" dirty="0" smtClean="0">
                <a:latin typeface="Times New Roman" pitchFamily="18" charset="0"/>
                <a:cs typeface="Times New Roman" pitchFamily="18" charset="0"/>
              </a:rPr>
              <a:t>.</a:t>
            </a:r>
          </a:p>
          <a:p>
            <a:pPr algn="just"/>
            <a:r>
              <a:rPr lang="en-US" sz="2000" dirty="0" smtClean="0"/>
              <a:t>          </a:t>
            </a:r>
            <a:endParaRPr lang="en-US" sz="2000" dirty="0"/>
          </a:p>
        </p:txBody>
      </p:sp>
      <p:sp>
        <p:nvSpPr>
          <p:cNvPr id="5" name="Rectangle 4"/>
          <p:cNvSpPr/>
          <p:nvPr/>
        </p:nvSpPr>
        <p:spPr>
          <a:xfrm>
            <a:off x="467544" y="3789040"/>
            <a:ext cx="7632848" cy="1815882"/>
          </a:xfrm>
          <a:prstGeom prst="rect">
            <a:avLst/>
          </a:prstGeom>
        </p:spPr>
        <p:txBody>
          <a:bodyPr wrap="square">
            <a:spAutoFit/>
          </a:bodyPr>
          <a:lstStyle/>
          <a:p>
            <a:pPr>
              <a:buFont typeface="Wingdings" pitchFamily="2" charset="2"/>
              <a:buChar char="v"/>
            </a:pPr>
            <a:r>
              <a:rPr lang="en-US" sz="2800" dirty="0" smtClean="0">
                <a:latin typeface="Times New Roman" pitchFamily="18" charset="0"/>
                <a:cs typeface="Times New Roman" pitchFamily="18" charset="0"/>
              </a:rPr>
              <a:t>   For performance comparison, several experiments are conducted using a different number of images collected from a publicly available dataset. </a:t>
            </a:r>
            <a:endParaRPr 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3568" y="3068960"/>
            <a:ext cx="6480720" cy="3075596"/>
          </a:xfrm>
          <a:prstGeom prst="rect">
            <a:avLst/>
          </a:prstGeom>
          <a:noFill/>
          <a:ln w="9525">
            <a:noFill/>
            <a:miter lim="800000"/>
            <a:headEnd/>
            <a:tailEnd/>
          </a:ln>
          <a:effectLst/>
        </p:spPr>
      </p:pic>
      <p:sp>
        <p:nvSpPr>
          <p:cNvPr id="5" name="Rectangle 4"/>
          <p:cNvSpPr/>
          <p:nvPr/>
        </p:nvSpPr>
        <p:spPr>
          <a:xfrm>
            <a:off x="251520" y="116632"/>
            <a:ext cx="6899646" cy="584775"/>
          </a:xfrm>
          <a:prstGeom prst="rect">
            <a:avLst/>
          </a:prstGeom>
        </p:spPr>
        <p:txBody>
          <a:bodyPr wrap="none">
            <a:spAutoFit/>
          </a:bodyPr>
          <a:lstStyle/>
          <a:p>
            <a:r>
              <a:rPr lang="en-US" sz="3200" b="1" i="1" u="sng" dirty="0" smtClean="0">
                <a:latin typeface="Times New Roman" pitchFamily="18" charset="0"/>
                <a:cs typeface="Times New Roman" pitchFamily="18" charset="0"/>
              </a:rPr>
              <a:t>Proposed system/solution (CONTD…): </a:t>
            </a:r>
            <a:endParaRPr lang="en-US" sz="3200" b="1" i="1" u="sng" dirty="0">
              <a:latin typeface="Times New Roman" pitchFamily="18" charset="0"/>
              <a:cs typeface="Times New Roman" pitchFamily="18" charset="0"/>
            </a:endParaRPr>
          </a:p>
        </p:txBody>
      </p:sp>
      <p:sp>
        <p:nvSpPr>
          <p:cNvPr id="4" name="Rectangle 3"/>
          <p:cNvSpPr/>
          <p:nvPr/>
        </p:nvSpPr>
        <p:spPr>
          <a:xfrm>
            <a:off x="611560" y="980728"/>
            <a:ext cx="8532440" cy="1384995"/>
          </a:xfrm>
          <a:prstGeom prst="rect">
            <a:avLst/>
          </a:prstGeom>
        </p:spPr>
        <p:txBody>
          <a:bodyPr wrap="square">
            <a:spAutoFit/>
          </a:bodyPr>
          <a:lstStyle/>
          <a:p>
            <a:pPr>
              <a:buFont typeface="Wingdings" pitchFamily="2" charset="2"/>
              <a:buChar char="v"/>
            </a:pPr>
            <a:r>
              <a:rPr lang="en-US" sz="2800" dirty="0" smtClean="0">
                <a:latin typeface="Times New Roman" pitchFamily="18" charset="0"/>
                <a:cs typeface="Times New Roman" pitchFamily="18" charset="0"/>
              </a:rPr>
              <a:t>     This dataset comprises thousands of images with ten different gestures of a distracted driver including sleeping, talking to others, using cell phone etc.</a:t>
            </a:r>
            <a:endParaRPr lang="en-US" sz="2800"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52736"/>
            <a:ext cx="8143932" cy="1938992"/>
          </a:xfrm>
          <a:prstGeom prst="rect">
            <a:avLst/>
          </a:prstGeom>
        </p:spPr>
        <p:txBody>
          <a:bodyPr wrap="square">
            <a:spAutoFit/>
          </a:bodyPr>
          <a:lstStyle/>
          <a:p>
            <a:pPr algn="just">
              <a:buFont typeface="Wingdings" pitchFamily="2" charset="2"/>
              <a:buChar char="v"/>
            </a:pPr>
            <a:r>
              <a:rPr lang="en-US" sz="2400" dirty="0">
                <a:latin typeface="Times New Roman" pitchFamily="18" charset="0"/>
                <a:cs typeface="Times New Roman" pitchFamily="18" charset="0"/>
              </a:rPr>
              <a:t>        Finally, to verify the effectiveness, appropriate validation metrics such as average training time, accuracy, validation and training accuracy are considered and the results show that ResNet50 and MobileNetV2 architecture outperform the others models.</a:t>
            </a:r>
          </a:p>
        </p:txBody>
      </p:sp>
      <p:pic>
        <p:nvPicPr>
          <p:cNvPr id="3075" name="Picture 3"/>
          <p:cNvPicPr>
            <a:picLocks noChangeAspect="1" noChangeArrowheads="1"/>
          </p:cNvPicPr>
          <p:nvPr/>
        </p:nvPicPr>
        <p:blipFill>
          <a:blip r:embed="rId2" cstate="print"/>
          <a:srcRect/>
          <a:stretch>
            <a:fillRect/>
          </a:stretch>
        </p:blipFill>
        <p:spPr bwMode="auto">
          <a:xfrm>
            <a:off x="755576" y="3356992"/>
            <a:ext cx="7416824" cy="2495943"/>
          </a:xfrm>
          <a:prstGeom prst="rect">
            <a:avLst/>
          </a:prstGeom>
          <a:noFill/>
          <a:ln w="9525">
            <a:noFill/>
            <a:miter lim="800000"/>
            <a:headEnd/>
            <a:tailEnd/>
          </a:ln>
          <a:effectLst/>
        </p:spPr>
      </p:pic>
      <p:sp>
        <p:nvSpPr>
          <p:cNvPr id="4" name="Rectangle 3"/>
          <p:cNvSpPr/>
          <p:nvPr/>
        </p:nvSpPr>
        <p:spPr>
          <a:xfrm>
            <a:off x="683568" y="188640"/>
            <a:ext cx="6899646" cy="584775"/>
          </a:xfrm>
          <a:prstGeom prst="rect">
            <a:avLst/>
          </a:prstGeom>
        </p:spPr>
        <p:txBody>
          <a:bodyPr wrap="none">
            <a:spAutoFit/>
          </a:bodyPr>
          <a:lstStyle/>
          <a:p>
            <a:r>
              <a:rPr lang="en-US" sz="3200" b="1" i="1" u="sng" dirty="0" smtClean="0">
                <a:latin typeface="Times New Roman" pitchFamily="18" charset="0"/>
                <a:cs typeface="Times New Roman" pitchFamily="18" charset="0"/>
              </a:rPr>
              <a:t>Proposed system/solution (CONTD…): </a:t>
            </a:r>
            <a:endParaRPr lang="en-US" sz="3200" b="1" i="1" u="sng" dirty="0">
              <a:latin typeface="Times New Roman" pitchFamily="18" charset="0"/>
              <a:cs typeface="Times New Roman" pitchFamily="18"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71480"/>
            <a:ext cx="6199133" cy="646331"/>
          </a:xfrm>
          <a:prstGeom prst="rect">
            <a:avLst/>
          </a:prstGeom>
        </p:spPr>
        <p:txBody>
          <a:bodyPr wrap="none">
            <a:spAutoFit/>
          </a:bodyPr>
          <a:lstStyle/>
          <a:p>
            <a:r>
              <a:rPr lang="en-US" sz="3600" b="1" i="1" u="sng" dirty="0">
                <a:latin typeface="Times New Roman" pitchFamily="18" charset="0"/>
                <a:cs typeface="Times New Roman" pitchFamily="18" charset="0"/>
              </a:rPr>
              <a:t>System development approach: </a:t>
            </a:r>
          </a:p>
        </p:txBody>
      </p:sp>
      <p:sp>
        <p:nvSpPr>
          <p:cNvPr id="4" name="Rectangle 3"/>
          <p:cNvSpPr/>
          <p:nvPr/>
        </p:nvSpPr>
        <p:spPr>
          <a:xfrm>
            <a:off x="285720" y="1500174"/>
            <a:ext cx="8643998" cy="4524315"/>
          </a:xfrm>
          <a:prstGeom prst="rect">
            <a:avLst/>
          </a:prstGeom>
        </p:spPr>
        <p:txBody>
          <a:bodyPr wrap="square">
            <a:spAutoFit/>
          </a:bodyPr>
          <a:lstStyle/>
          <a:p>
            <a:pPr algn="just">
              <a:buFont typeface="Wingdings" pitchFamily="2" charset="2"/>
              <a:buChar char="v"/>
            </a:pP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In the development of a driver distraction detection system using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a typical approach would involve several key steps: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 Definition</a:t>
            </a:r>
            <a:r>
              <a:rPr lang="en-US" sz="2400" dirty="0">
                <a:latin typeface="Times New Roman" pitchFamily="18" charset="0"/>
                <a:cs typeface="Times New Roman" pitchFamily="18" charset="0"/>
              </a:rPr>
              <a:t>: Clearly define the problem you are trying to solve, such as detecting driver distraction from images or video feeds.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Data Collection</a:t>
            </a:r>
            <a:r>
              <a:rPr lang="en-US" sz="2400" dirty="0">
                <a:latin typeface="Times New Roman" pitchFamily="18" charset="0"/>
                <a:cs typeface="Times New Roman" pitchFamily="18" charset="0"/>
              </a:rPr>
              <a:t>: Gather a diverse dataset of images or video clips containing examples of both distracted and non-distracted driving scenarios. Ensure the dataset is properly labeled.</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24744"/>
            <a:ext cx="8572560" cy="4893647"/>
          </a:xfrm>
          <a:prstGeom prst="rect">
            <a:avLst/>
          </a:prstGeom>
        </p:spPr>
        <p:txBody>
          <a:bodyPr wrap="square">
            <a:spAutoFit/>
          </a:bodyPr>
          <a:lstStyle/>
          <a:p>
            <a:pPr algn="just"/>
            <a:r>
              <a:rPr lang="en-US" sz="2400" b="1" u="sng" dirty="0">
                <a:latin typeface="Times New Roman" pitchFamily="18" charset="0"/>
                <a:cs typeface="Times New Roman" pitchFamily="18" charset="0"/>
              </a:rPr>
              <a:t>Data Preprocessing: </a:t>
            </a:r>
            <a:r>
              <a:rPr lang="en-US" sz="2400" dirty="0">
                <a:latin typeface="Times New Roman" pitchFamily="18" charset="0"/>
                <a:cs typeface="Times New Roman" pitchFamily="18" charset="0"/>
              </a:rPr>
              <a:t>Preprocess the collected data, which may involve tasks such as resizing images, normalizing pixel values, and augmenting the dataset to increase its size and diversity.</a:t>
            </a:r>
          </a:p>
          <a:p>
            <a:pPr algn="just"/>
            <a:endParaRPr lang="en-US" sz="2400"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Model Selection: </a:t>
            </a:r>
            <a:r>
              <a:rPr lang="en-US" sz="2400" dirty="0">
                <a:latin typeface="Times New Roman" pitchFamily="18" charset="0"/>
                <a:cs typeface="Times New Roman" pitchFamily="18" charset="0"/>
              </a:rPr>
              <a:t>Choose an appropriate CNN architecture for your task. This could be a pre-existing architecture like VGG, </a:t>
            </a:r>
            <a:r>
              <a:rPr lang="en-US" sz="2400" dirty="0" smtClean="0">
                <a:latin typeface="Times New Roman" pitchFamily="18" charset="0"/>
                <a:cs typeface="Times New Roman" pitchFamily="18" charset="0"/>
              </a:rPr>
              <a:t>Resent, </a:t>
            </a:r>
            <a:r>
              <a:rPr lang="en-US" sz="2400" dirty="0">
                <a:latin typeface="Times New Roman" pitchFamily="18" charset="0"/>
                <a:cs typeface="Times New Roman" pitchFamily="18" charset="0"/>
              </a:rPr>
              <a:t>or a custom architecture tailored to your specific needs.</a:t>
            </a:r>
          </a:p>
          <a:p>
            <a:pPr algn="just"/>
            <a:endParaRPr lang="en-US" sz="2400"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Model Training: </a:t>
            </a:r>
            <a:r>
              <a:rPr lang="en-US" sz="2400" dirty="0">
                <a:latin typeface="Times New Roman" pitchFamily="18" charset="0"/>
                <a:cs typeface="Times New Roman" pitchFamily="18" charset="0"/>
              </a:rPr>
              <a:t>Train the selected CNN model using the preprocessed dataset. This involves feeding the training data into the model, adjusting the model's parameters (weights and biases) through </a:t>
            </a:r>
            <a:r>
              <a:rPr lang="en-US" sz="2400" dirty="0" smtClean="0">
                <a:latin typeface="Times New Roman" pitchFamily="18" charset="0"/>
                <a:cs typeface="Times New Roman" pitchFamily="18" charset="0"/>
              </a:rPr>
              <a:t>back propagation</a:t>
            </a:r>
            <a:r>
              <a:rPr lang="en-US" sz="2400" dirty="0">
                <a:latin typeface="Times New Roman" pitchFamily="18" charset="0"/>
                <a:cs typeface="Times New Roman" pitchFamily="18" charset="0"/>
              </a:rPr>
              <a:t>, and optimizing them to minimize a defined loss function.</a:t>
            </a:r>
          </a:p>
        </p:txBody>
      </p:sp>
      <p:sp>
        <p:nvSpPr>
          <p:cNvPr id="3" name="Rectangle 2"/>
          <p:cNvSpPr/>
          <p:nvPr/>
        </p:nvSpPr>
        <p:spPr>
          <a:xfrm>
            <a:off x="323528" y="116632"/>
            <a:ext cx="7731604" cy="584775"/>
          </a:xfrm>
          <a:prstGeom prst="rect">
            <a:avLst/>
          </a:prstGeom>
        </p:spPr>
        <p:txBody>
          <a:bodyPr wrap="none">
            <a:spAutoFit/>
          </a:bodyPr>
          <a:lstStyle/>
          <a:p>
            <a:r>
              <a:rPr lang="en-US" sz="3200" b="1" i="1" u="sng" dirty="0" smtClean="0">
                <a:latin typeface="Times New Roman" pitchFamily="18" charset="0"/>
                <a:cs typeface="Times New Roman" pitchFamily="18" charset="0"/>
              </a:rPr>
              <a:t>System development approach (CONTD…): </a:t>
            </a:r>
            <a:endParaRPr lang="en-US" sz="3200" b="1" i="1" u="sng" dirty="0">
              <a:latin typeface="Times New Roman" pitchFamily="18" charset="0"/>
              <a:cs typeface="Times New Roman"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8104414" cy="2739211"/>
          </a:xfrm>
          <a:prstGeom prst="rect">
            <a:avLst/>
          </a:prstGeom>
        </p:spPr>
        <p:txBody>
          <a:bodyPr wrap="square">
            <a:spAutoFit/>
          </a:bodyPr>
          <a:lstStyle/>
          <a:p>
            <a:endParaRPr lang="en-US" sz="2400" b="1" dirty="0"/>
          </a:p>
          <a:p>
            <a:pPr algn="just"/>
            <a:r>
              <a:rPr lang="en-US" sz="2800" b="1" u="sng" dirty="0">
                <a:latin typeface="Times New Roman" pitchFamily="18" charset="0"/>
                <a:cs typeface="Times New Roman" pitchFamily="18" charset="0"/>
              </a:rPr>
              <a:t>Model Evaluation</a:t>
            </a:r>
            <a:r>
              <a:rPr lang="en-US" sz="2000" b="1" u="sng" dirty="0">
                <a:latin typeface="Times New Roman" pitchFamily="18" charset="0"/>
                <a:cs typeface="Times New Roman" pitchFamily="18" charset="0"/>
              </a:rPr>
              <a:t>:   </a:t>
            </a:r>
          </a:p>
          <a:p>
            <a:pPr algn="just"/>
            <a:r>
              <a:rPr lang="en-US" sz="2400" b="1" dirty="0">
                <a:latin typeface="Times New Roman" pitchFamily="18" charset="0"/>
                <a:cs typeface="Times New Roman" pitchFamily="18" charset="0"/>
              </a:rPr>
              <a:t>                        </a:t>
            </a:r>
          </a:p>
          <a:p>
            <a:pPr algn="just">
              <a:buFont typeface="Wingdings" pitchFamily="2" charset="2"/>
              <a:buChar char="v"/>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Evaluate the trained model's performance using a separate validation dataset. Metrics such as accuracy, precision, recall, and F1 score can be used to assess the model's effectiveness in detecting driver distraction.</a:t>
            </a:r>
          </a:p>
        </p:txBody>
      </p:sp>
      <p:pic>
        <p:nvPicPr>
          <p:cNvPr id="4098" name="Picture 2"/>
          <p:cNvPicPr>
            <a:picLocks noChangeAspect="1" noChangeArrowheads="1"/>
          </p:cNvPicPr>
          <p:nvPr/>
        </p:nvPicPr>
        <p:blipFill>
          <a:blip r:embed="rId2" cstate="print"/>
          <a:srcRect/>
          <a:stretch>
            <a:fillRect/>
          </a:stretch>
        </p:blipFill>
        <p:spPr bwMode="auto">
          <a:xfrm>
            <a:off x="1331640" y="3662570"/>
            <a:ext cx="6455070" cy="2858668"/>
          </a:xfrm>
          <a:prstGeom prst="rect">
            <a:avLst/>
          </a:prstGeom>
          <a:noFill/>
          <a:ln w="9525">
            <a:noFill/>
            <a:miter lim="800000"/>
            <a:headEnd/>
            <a:tailEnd/>
          </a:ln>
          <a:effectLst/>
        </p:spPr>
      </p:pic>
      <p:sp>
        <p:nvSpPr>
          <p:cNvPr id="4" name="Rectangle 3"/>
          <p:cNvSpPr/>
          <p:nvPr/>
        </p:nvSpPr>
        <p:spPr>
          <a:xfrm>
            <a:off x="179512" y="188640"/>
            <a:ext cx="7731604" cy="584775"/>
          </a:xfrm>
          <a:prstGeom prst="rect">
            <a:avLst/>
          </a:prstGeom>
        </p:spPr>
        <p:txBody>
          <a:bodyPr wrap="none">
            <a:spAutoFit/>
          </a:bodyPr>
          <a:lstStyle/>
          <a:p>
            <a:r>
              <a:rPr lang="en-US" sz="3200" b="1" i="1" u="sng" dirty="0" smtClean="0">
                <a:latin typeface="Times New Roman" pitchFamily="18" charset="0"/>
                <a:cs typeface="Times New Roman" pitchFamily="18" charset="0"/>
              </a:rPr>
              <a:t>System development approach (CONTD…): </a:t>
            </a:r>
            <a:endParaRPr lang="en-US" sz="3200" b="1" i="1" u="sng" dirty="0">
              <a:latin typeface="Times New Roman" pitchFamily="18" charset="0"/>
              <a:cs typeface="Times New Roman" pitchFamily="18" charset="0"/>
            </a:endParaRPr>
          </a:p>
        </p:txBody>
      </p:sp>
    </p:spTree>
  </p:cSld>
  <p:clrMapOvr>
    <a:masterClrMapping/>
  </p:clrMapOvr>
  <p:transition>
    <p:dissolv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192</TotalTime>
  <Words>947</Words>
  <Application>Microsoft Office PowerPoint</Application>
  <PresentationFormat>On-screen Show (4:3)</PresentationFormat>
  <Paragraphs>120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DISTRACTION DETECTION  USING CNN                                                                                 PRESENTED BY,                                        P.PRIYADHARSHI</dc:title>
  <dc:creator>lenovo</dc:creator>
  <cp:lastModifiedBy>Windows User</cp:lastModifiedBy>
  <cp:revision>26</cp:revision>
  <dcterms:created xsi:type="dcterms:W3CDTF">2024-03-24T15:39:31Z</dcterms:created>
  <dcterms:modified xsi:type="dcterms:W3CDTF">2024-04-01T12:28:03Z</dcterms:modified>
</cp:coreProperties>
</file>